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88" r:id="rId2"/>
    <p:sldId id="272" r:id="rId3"/>
    <p:sldId id="289" r:id="rId4"/>
    <p:sldId id="290" r:id="rId5"/>
    <p:sldId id="291" r:id="rId6"/>
    <p:sldId id="292" r:id="rId7"/>
    <p:sldId id="293" r:id="rId8"/>
    <p:sldId id="273" r:id="rId9"/>
    <p:sldId id="294" r:id="rId10"/>
    <p:sldId id="295" r:id="rId11"/>
    <p:sldId id="274" r:id="rId12"/>
    <p:sldId id="275" r:id="rId13"/>
    <p:sldId id="276" r:id="rId14"/>
    <p:sldId id="277" r:id="rId15"/>
    <p:sldId id="278" r:id="rId16"/>
    <p:sldId id="296" r:id="rId17"/>
    <p:sldId id="279" r:id="rId18"/>
    <p:sldId id="297" r:id="rId19"/>
    <p:sldId id="298" r:id="rId20"/>
    <p:sldId id="280" r:id="rId21"/>
    <p:sldId id="299" r:id="rId22"/>
    <p:sldId id="300" r:id="rId23"/>
    <p:sldId id="301" r:id="rId24"/>
    <p:sldId id="302" r:id="rId25"/>
    <p:sldId id="303" r:id="rId26"/>
    <p:sldId id="304" r:id="rId27"/>
    <p:sldId id="305" r:id="rId28"/>
    <p:sldId id="30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56" autoAdjust="0"/>
    <p:restoredTop sz="83333" autoAdjust="0"/>
  </p:normalViewPr>
  <p:slideViewPr>
    <p:cSldViewPr snapToGrid="0">
      <p:cViewPr varScale="1">
        <p:scale>
          <a:sx n="67" d="100"/>
          <a:sy n="67"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6E4689-B5DD-4C94-85FE-570A2CDCFEBE}" type="datetimeFigureOut">
              <a:rPr lang="en-US" smtClean="0"/>
              <a:t>1/26/2023</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7A46A6-01D2-461A-A0B9-A5C71C4B0AB8}" type="slidenum">
              <a:rPr lang="en-US" smtClean="0"/>
              <a:t>‹Nº›</a:t>
            </a:fld>
            <a:endParaRPr lang="en-US"/>
          </a:p>
        </p:txBody>
      </p:sp>
    </p:spTree>
    <p:extLst>
      <p:ext uri="{BB962C8B-B14F-4D97-AF65-F5344CB8AC3E}">
        <p14:creationId xmlns:p14="http://schemas.microsoft.com/office/powerpoint/2010/main" val="3175910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err="1" smtClean="0"/>
              <a:t>Introducción</a:t>
            </a:r>
            <a:endParaRPr lang="en-US" b="1" dirty="0" smtClean="0"/>
          </a:p>
          <a:p>
            <a:pPr algn="just"/>
            <a:endParaRPr lang="en-US" dirty="0" smtClean="0"/>
          </a:p>
          <a:p>
            <a:pPr algn="just"/>
            <a:r>
              <a:rPr lang="en-US" dirty="0" err="1" smtClean="0"/>
              <a:t>Estos</a:t>
            </a:r>
            <a:r>
              <a:rPr lang="en-US" dirty="0" smtClean="0"/>
              <a:t> "</a:t>
            </a:r>
            <a:r>
              <a:rPr lang="en-US" dirty="0" err="1" smtClean="0"/>
              <a:t>Fundamentos</a:t>
            </a:r>
            <a:r>
              <a:rPr lang="en-US" dirty="0" smtClean="0"/>
              <a:t> de las </a:t>
            </a:r>
            <a:r>
              <a:rPr lang="en-US" dirty="0" err="1" smtClean="0"/>
              <a:t>subestaciones</a:t>
            </a:r>
            <a:r>
              <a:rPr lang="en-US" dirty="0" smtClean="0"/>
              <a:t> </a:t>
            </a:r>
            <a:r>
              <a:rPr lang="en-US" dirty="0" err="1" smtClean="0"/>
              <a:t>eléctricas</a:t>
            </a:r>
            <a:r>
              <a:rPr lang="en-US" dirty="0" smtClean="0"/>
              <a:t> </a:t>
            </a:r>
            <a:r>
              <a:rPr lang="en-US" dirty="0" err="1" smtClean="0"/>
              <a:t>modernas</a:t>
            </a:r>
            <a:r>
              <a:rPr lang="en-US" dirty="0" smtClean="0"/>
              <a:t>" se </a:t>
            </a:r>
            <a:r>
              <a:rPr lang="en-US" dirty="0" err="1" smtClean="0"/>
              <a:t>concentra</a:t>
            </a:r>
            <a:r>
              <a:rPr lang="en-US" dirty="0" smtClean="0"/>
              <a:t> </a:t>
            </a:r>
            <a:r>
              <a:rPr lang="en-US" dirty="0" err="1" smtClean="0"/>
              <a:t>en</a:t>
            </a:r>
            <a:r>
              <a:rPr lang="en-US" dirty="0" smtClean="0"/>
              <a:t> </a:t>
            </a:r>
            <a:r>
              <a:rPr lang="en-US" dirty="0" err="1" smtClean="0"/>
              <a:t>los</a:t>
            </a:r>
            <a:r>
              <a:rPr lang="en-US" dirty="0" smtClean="0"/>
              <a:t> </a:t>
            </a:r>
            <a:r>
              <a:rPr lang="en-US" dirty="0" err="1" smtClean="0"/>
              <a:t>aspectos</a:t>
            </a:r>
            <a:r>
              <a:rPr lang="en-US" dirty="0" smtClean="0"/>
              <a:t> de </a:t>
            </a:r>
            <a:r>
              <a:rPr lang="en-US" dirty="0" err="1" smtClean="0"/>
              <a:t>ingeniería</a:t>
            </a:r>
            <a:r>
              <a:rPr lang="en-US" dirty="0" smtClean="0"/>
              <a:t> de </a:t>
            </a:r>
            <a:r>
              <a:rPr lang="en-US" dirty="0" err="1" smtClean="0"/>
              <a:t>subestaciones</a:t>
            </a:r>
            <a:r>
              <a:rPr lang="en-US" dirty="0" smtClean="0"/>
              <a:t>, que </a:t>
            </a:r>
            <a:r>
              <a:rPr lang="en-US" dirty="0" err="1" smtClean="0"/>
              <a:t>pueden</a:t>
            </a:r>
            <a:r>
              <a:rPr lang="en-US" dirty="0" smtClean="0"/>
              <a:t> </a:t>
            </a:r>
            <a:r>
              <a:rPr lang="en-US" dirty="0" err="1" smtClean="0"/>
              <a:t>ser</a:t>
            </a:r>
            <a:r>
              <a:rPr lang="en-US" dirty="0" smtClean="0"/>
              <a:t> </a:t>
            </a:r>
            <a:r>
              <a:rPr lang="en-US" dirty="0" err="1" smtClean="0"/>
              <a:t>muy</a:t>
            </a:r>
            <a:r>
              <a:rPr lang="en-US" dirty="0" smtClean="0"/>
              <a:t> </a:t>
            </a:r>
            <a:r>
              <a:rPr lang="en-US" dirty="0" err="1" smtClean="0"/>
              <a:t>desafiantes</a:t>
            </a:r>
            <a:r>
              <a:rPr lang="en-US" dirty="0" smtClean="0"/>
              <a:t> y </a:t>
            </a:r>
            <a:r>
              <a:rPr lang="en-US" dirty="0" err="1" smtClean="0"/>
              <a:t>requieren</a:t>
            </a:r>
            <a:r>
              <a:rPr lang="en-US" dirty="0" smtClean="0"/>
              <a:t> de </a:t>
            </a:r>
            <a:r>
              <a:rPr lang="en-US" dirty="0" err="1" smtClean="0"/>
              <a:t>los</a:t>
            </a:r>
            <a:r>
              <a:rPr lang="en-US" dirty="0" smtClean="0"/>
              <a:t> </a:t>
            </a:r>
            <a:r>
              <a:rPr lang="en-US" dirty="0" err="1" smtClean="0"/>
              <a:t>ingenieros</a:t>
            </a:r>
            <a:r>
              <a:rPr lang="en-US" dirty="0" smtClean="0"/>
              <a:t> de las </a:t>
            </a:r>
            <a:r>
              <a:rPr lang="en-US" dirty="0" err="1" smtClean="0"/>
              <a:t>empresas</a:t>
            </a:r>
            <a:r>
              <a:rPr lang="en-US" dirty="0" smtClean="0"/>
              <a:t> de </a:t>
            </a:r>
            <a:r>
              <a:rPr lang="en-US" dirty="0" err="1" smtClean="0"/>
              <a:t>servicios</a:t>
            </a:r>
            <a:r>
              <a:rPr lang="en-US" dirty="0" smtClean="0"/>
              <a:t> </a:t>
            </a:r>
            <a:r>
              <a:rPr lang="en-US" dirty="0" err="1" smtClean="0"/>
              <a:t>públicos</a:t>
            </a:r>
            <a:r>
              <a:rPr lang="en-US" dirty="0" smtClean="0"/>
              <a:t> un </a:t>
            </a:r>
            <a:r>
              <a:rPr lang="en-US" dirty="0" err="1" smtClean="0"/>
              <a:t>conocimiento</a:t>
            </a:r>
            <a:r>
              <a:rPr lang="en-US" dirty="0" smtClean="0"/>
              <a:t> y </a:t>
            </a:r>
            <a:r>
              <a:rPr lang="en-US" dirty="0" err="1" smtClean="0"/>
              <a:t>una</a:t>
            </a:r>
            <a:r>
              <a:rPr lang="en-US" dirty="0" smtClean="0"/>
              <a:t> </a:t>
            </a:r>
            <a:r>
              <a:rPr lang="en-US" dirty="0" err="1" smtClean="0"/>
              <a:t>experiencia</a:t>
            </a:r>
            <a:r>
              <a:rPr lang="en-US" dirty="0" smtClean="0"/>
              <a:t> </a:t>
            </a:r>
            <a:r>
              <a:rPr lang="en-US" dirty="0" err="1" smtClean="0"/>
              <a:t>muy</a:t>
            </a:r>
            <a:r>
              <a:rPr lang="en-US" dirty="0" smtClean="0"/>
              <a:t> </a:t>
            </a:r>
            <a:r>
              <a:rPr lang="en-US" dirty="0" err="1" smtClean="0"/>
              <a:t>diversos</a:t>
            </a:r>
            <a:r>
              <a:rPr lang="en-US" dirty="0" smtClean="0"/>
              <a:t> para </a:t>
            </a:r>
            <a:r>
              <a:rPr lang="en-US" dirty="0" err="1" smtClean="0"/>
              <a:t>abordar</a:t>
            </a:r>
            <a:r>
              <a:rPr lang="en-US" dirty="0" smtClean="0"/>
              <a:t> </a:t>
            </a:r>
            <a:r>
              <a:rPr lang="en-US" dirty="0" err="1" smtClean="0"/>
              <a:t>estos</a:t>
            </a:r>
            <a:r>
              <a:rPr lang="en-US" dirty="0" smtClean="0"/>
              <a:t> </a:t>
            </a:r>
            <a:r>
              <a:rPr lang="en-US" dirty="0" err="1" smtClean="0"/>
              <a:t>aspectos</a:t>
            </a:r>
            <a:r>
              <a:rPr lang="en-US" dirty="0" smtClean="0"/>
              <a:t>.</a:t>
            </a:r>
          </a:p>
          <a:p>
            <a:pPr algn="just"/>
            <a:r>
              <a:rPr lang="en-US" dirty="0" smtClean="0"/>
              <a:t>Los </a:t>
            </a:r>
            <a:r>
              <a:rPr lang="en-US" dirty="0" err="1" smtClean="0"/>
              <a:t>siguientes</a:t>
            </a:r>
            <a:r>
              <a:rPr lang="en-US" dirty="0" smtClean="0"/>
              <a:t> </a:t>
            </a:r>
            <a:r>
              <a:rPr lang="en-US" dirty="0" err="1" smtClean="0"/>
              <a:t>temas</a:t>
            </a:r>
            <a:r>
              <a:rPr lang="en-US" dirty="0" smtClean="0"/>
              <a:t> </a:t>
            </a:r>
            <a:r>
              <a:rPr lang="en-US" dirty="0" err="1" smtClean="0"/>
              <a:t>incluyen</a:t>
            </a:r>
            <a:r>
              <a:rPr lang="en-US" dirty="0" smtClean="0"/>
              <a:t> </a:t>
            </a:r>
            <a:r>
              <a:rPr lang="en-US" dirty="0" err="1" smtClean="0"/>
              <a:t>una</a:t>
            </a:r>
            <a:r>
              <a:rPr lang="en-US" dirty="0" smtClean="0"/>
              <a:t> </a:t>
            </a:r>
            <a:r>
              <a:rPr lang="en-US" dirty="0" err="1" smtClean="0"/>
              <a:t>descripción</a:t>
            </a:r>
            <a:r>
              <a:rPr lang="en-US" dirty="0" smtClean="0"/>
              <a:t> de </a:t>
            </a:r>
            <a:r>
              <a:rPr lang="en-US" dirty="0" err="1" smtClean="0"/>
              <a:t>los</a:t>
            </a:r>
            <a:r>
              <a:rPr lang="en-US" dirty="0" smtClean="0"/>
              <a:t> </a:t>
            </a:r>
            <a:r>
              <a:rPr lang="en-US" dirty="0" err="1" smtClean="0"/>
              <a:t>problemas</a:t>
            </a:r>
            <a:r>
              <a:rPr lang="en-US" dirty="0" smtClean="0"/>
              <a:t> </a:t>
            </a:r>
            <a:r>
              <a:rPr lang="en-US" dirty="0" err="1" smtClean="0"/>
              <a:t>específicos</a:t>
            </a:r>
            <a:r>
              <a:rPr lang="en-US" dirty="0" smtClean="0"/>
              <a:t> </a:t>
            </a:r>
            <a:r>
              <a:rPr lang="en-US" dirty="0" err="1" smtClean="0"/>
              <a:t>asociados</a:t>
            </a:r>
            <a:r>
              <a:rPr lang="en-US" dirty="0" smtClean="0"/>
              <a:t> con </a:t>
            </a:r>
            <a:r>
              <a:rPr lang="en-US" dirty="0" err="1" smtClean="0"/>
              <a:t>ellos</a:t>
            </a:r>
            <a:r>
              <a:rPr lang="en-US" dirty="0" smtClean="0"/>
              <a:t>, </a:t>
            </a:r>
            <a:r>
              <a:rPr lang="en-US" dirty="0" err="1" smtClean="0"/>
              <a:t>así</a:t>
            </a:r>
            <a:r>
              <a:rPr lang="en-US" dirty="0" smtClean="0"/>
              <a:t> </a:t>
            </a:r>
            <a:r>
              <a:rPr lang="en-US" dirty="0" err="1" smtClean="0"/>
              <a:t>como</a:t>
            </a:r>
            <a:r>
              <a:rPr lang="en-US" dirty="0" smtClean="0"/>
              <a:t> las </a:t>
            </a:r>
            <a:r>
              <a:rPr lang="en-US" dirty="0" err="1" smtClean="0"/>
              <a:t>posibles</a:t>
            </a:r>
            <a:r>
              <a:rPr lang="en-US" dirty="0" smtClean="0"/>
              <a:t> </a:t>
            </a:r>
            <a:r>
              <a:rPr lang="en-US" dirty="0" err="1" smtClean="0"/>
              <a:t>opciones</a:t>
            </a:r>
            <a:r>
              <a:rPr lang="en-US" dirty="0" smtClean="0"/>
              <a:t> de </a:t>
            </a:r>
            <a:r>
              <a:rPr lang="en-US" dirty="0" err="1" smtClean="0"/>
              <a:t>resolución</a:t>
            </a:r>
            <a:r>
              <a:rPr lang="en-US" dirty="0" smtClean="0"/>
              <a:t>:</a:t>
            </a:r>
          </a:p>
          <a:p>
            <a:pPr algn="just"/>
            <a:r>
              <a:rPr lang="en-US" dirty="0" smtClean="0"/>
              <a:t>•    </a:t>
            </a:r>
            <a:r>
              <a:rPr lang="en-US" dirty="0" err="1" smtClean="0"/>
              <a:t>Análisis</a:t>
            </a:r>
            <a:r>
              <a:rPr lang="en-US" dirty="0" smtClean="0"/>
              <a:t> de </a:t>
            </a:r>
            <a:r>
              <a:rPr lang="en-US" dirty="0" err="1" smtClean="0"/>
              <a:t>confiabilidad</a:t>
            </a:r>
            <a:endParaRPr lang="en-US" dirty="0" smtClean="0"/>
          </a:p>
          <a:p>
            <a:pPr algn="just"/>
            <a:r>
              <a:rPr lang="en-US" dirty="0" smtClean="0"/>
              <a:t>•    </a:t>
            </a:r>
            <a:r>
              <a:rPr lang="en-US" dirty="0" err="1" smtClean="0"/>
              <a:t>Sistemas</a:t>
            </a:r>
            <a:r>
              <a:rPr lang="en-US" dirty="0" smtClean="0"/>
              <a:t> </a:t>
            </a:r>
            <a:r>
              <a:rPr lang="en-US" dirty="0" err="1" smtClean="0"/>
              <a:t>típicos</a:t>
            </a:r>
            <a:r>
              <a:rPr lang="en-US" dirty="0" smtClean="0"/>
              <a:t> de </a:t>
            </a:r>
            <a:r>
              <a:rPr lang="en-US" dirty="0" err="1" smtClean="0"/>
              <a:t>conmutación</a:t>
            </a:r>
            <a:r>
              <a:rPr lang="en-US" dirty="0" smtClean="0"/>
              <a:t> de </a:t>
            </a:r>
            <a:r>
              <a:rPr lang="en-US" dirty="0" err="1" smtClean="0"/>
              <a:t>subestaciones</a:t>
            </a:r>
            <a:endParaRPr lang="en-US" dirty="0" smtClean="0"/>
          </a:p>
          <a:p>
            <a:pPr algn="just"/>
            <a:r>
              <a:rPr lang="en-US" dirty="0" smtClean="0"/>
              <a:t>•    </a:t>
            </a:r>
            <a:r>
              <a:rPr lang="en-US" dirty="0" err="1" smtClean="0"/>
              <a:t>Coordinación</a:t>
            </a:r>
            <a:r>
              <a:rPr lang="en-US" dirty="0" smtClean="0"/>
              <a:t> de </a:t>
            </a:r>
            <a:r>
              <a:rPr lang="en-US" dirty="0" err="1" smtClean="0"/>
              <a:t>Aislamiento</a:t>
            </a:r>
            <a:endParaRPr lang="en-US" dirty="0" smtClean="0"/>
          </a:p>
          <a:p>
            <a:pPr algn="just"/>
            <a:r>
              <a:rPr lang="en-US" dirty="0" smtClean="0"/>
              <a:t>•    </a:t>
            </a:r>
            <a:r>
              <a:rPr lang="en-US" dirty="0" err="1" smtClean="0"/>
              <a:t>Subestaciones</a:t>
            </a:r>
            <a:r>
              <a:rPr lang="en-US" dirty="0" smtClean="0"/>
              <a:t> de </a:t>
            </a:r>
            <a:r>
              <a:rPr lang="en-US" dirty="0" err="1" smtClean="0"/>
              <a:t>seguridad</a:t>
            </a:r>
            <a:r>
              <a:rPr lang="en-US" dirty="0" smtClean="0"/>
              <a:t> y </a:t>
            </a:r>
            <a:r>
              <a:rPr lang="en-US" dirty="0" err="1" smtClean="0"/>
              <a:t>protección</a:t>
            </a:r>
            <a:r>
              <a:rPr lang="en-US" dirty="0" smtClean="0"/>
              <a:t> contra </a:t>
            </a:r>
            <a:r>
              <a:rPr lang="en-US" dirty="0" err="1" smtClean="0"/>
              <a:t>incendios</a:t>
            </a:r>
            <a:endParaRPr lang="en-US" dirty="0" smtClean="0"/>
          </a:p>
          <a:p>
            <a:pPr algn="just"/>
            <a:r>
              <a:rPr lang="en-US" dirty="0" smtClean="0"/>
              <a:t>•    </a:t>
            </a:r>
            <a:r>
              <a:rPr lang="en-US" dirty="0" err="1" smtClean="0"/>
              <a:t>Problemas</a:t>
            </a:r>
            <a:r>
              <a:rPr lang="en-US" dirty="0" smtClean="0"/>
              <a:t> de </a:t>
            </a:r>
            <a:r>
              <a:rPr lang="en-US" dirty="0" err="1" smtClean="0"/>
              <a:t>diseño</a:t>
            </a:r>
            <a:r>
              <a:rPr lang="en-US" dirty="0" smtClean="0"/>
              <a:t> de la </a:t>
            </a:r>
            <a:r>
              <a:rPr lang="en-US" dirty="0" err="1" smtClean="0"/>
              <a:t>subestación</a:t>
            </a:r>
            <a:endParaRPr lang="en-US" dirty="0" smtClean="0"/>
          </a:p>
          <a:p>
            <a:pPr algn="just"/>
            <a:r>
              <a:rPr lang="en-US" dirty="0" smtClean="0"/>
              <a:t>•    </a:t>
            </a:r>
            <a:r>
              <a:rPr lang="en-US" dirty="0" err="1" smtClean="0"/>
              <a:t>Mejora</a:t>
            </a:r>
            <a:r>
              <a:rPr lang="en-US" dirty="0" smtClean="0"/>
              <a:t> del </a:t>
            </a:r>
            <a:r>
              <a:rPr lang="en-US" dirty="0" err="1" smtClean="0"/>
              <a:t>rendimiento</a:t>
            </a:r>
            <a:r>
              <a:rPr lang="en-US" dirty="0" smtClean="0"/>
              <a:t> del </a:t>
            </a:r>
            <a:r>
              <a:rPr lang="en-US" dirty="0" err="1" smtClean="0"/>
              <a:t>aislador</a:t>
            </a:r>
            <a:r>
              <a:rPr lang="en-US" dirty="0" smtClean="0"/>
              <a:t> de </a:t>
            </a:r>
            <a:r>
              <a:rPr lang="en-US" dirty="0" err="1" smtClean="0"/>
              <a:t>subestación</a:t>
            </a:r>
            <a:endParaRPr lang="en-US" dirty="0" smtClean="0"/>
          </a:p>
          <a:p>
            <a:pPr algn="just"/>
            <a:r>
              <a:rPr lang="en-US" dirty="0" smtClean="0"/>
              <a:t>Si </a:t>
            </a:r>
            <a:r>
              <a:rPr lang="en-US" dirty="0" err="1" smtClean="0"/>
              <a:t>bien</a:t>
            </a:r>
            <a:r>
              <a:rPr lang="en-US" dirty="0" smtClean="0"/>
              <a:t> </a:t>
            </a:r>
            <a:r>
              <a:rPr lang="en-US" dirty="0" err="1" smtClean="0"/>
              <a:t>esta</a:t>
            </a:r>
            <a:r>
              <a:rPr lang="en-US" dirty="0" smtClean="0"/>
              <a:t> </a:t>
            </a:r>
            <a:r>
              <a:rPr lang="en-US" dirty="0" err="1" smtClean="0"/>
              <a:t>lista</a:t>
            </a:r>
            <a:r>
              <a:rPr lang="en-US" dirty="0" smtClean="0"/>
              <a:t> de </a:t>
            </a:r>
            <a:r>
              <a:rPr lang="en-US" dirty="0" err="1" smtClean="0"/>
              <a:t>temas</a:t>
            </a:r>
            <a:r>
              <a:rPr lang="en-US" dirty="0" smtClean="0"/>
              <a:t> no </a:t>
            </a:r>
            <a:r>
              <a:rPr lang="en-US" dirty="0" err="1" smtClean="0"/>
              <a:t>incluye</a:t>
            </a:r>
            <a:r>
              <a:rPr lang="en-US" dirty="0" smtClean="0"/>
              <a:t> </a:t>
            </a:r>
            <a:r>
              <a:rPr lang="en-US" dirty="0" err="1" smtClean="0"/>
              <a:t>todos</a:t>
            </a:r>
            <a:r>
              <a:rPr lang="en-US" dirty="0" smtClean="0"/>
              <a:t> </a:t>
            </a:r>
            <a:r>
              <a:rPr lang="en-US" dirty="0" err="1" smtClean="0"/>
              <a:t>los</a:t>
            </a:r>
            <a:r>
              <a:rPr lang="en-US" dirty="0" smtClean="0"/>
              <a:t> </a:t>
            </a:r>
            <a:r>
              <a:rPr lang="en-US" dirty="0" err="1" smtClean="0"/>
              <a:t>problemas</a:t>
            </a:r>
            <a:r>
              <a:rPr lang="en-US" dirty="0" smtClean="0"/>
              <a:t> </a:t>
            </a:r>
            <a:r>
              <a:rPr lang="en-US" dirty="0" err="1" smtClean="0"/>
              <a:t>técnicos</a:t>
            </a:r>
            <a:r>
              <a:rPr lang="en-US" dirty="0" smtClean="0"/>
              <a:t> que </a:t>
            </a:r>
            <a:r>
              <a:rPr lang="en-US" dirty="0" err="1" smtClean="0"/>
              <a:t>pueden</a:t>
            </a:r>
            <a:r>
              <a:rPr lang="en-US" dirty="0" smtClean="0"/>
              <a:t> </a:t>
            </a:r>
            <a:r>
              <a:rPr lang="en-US" dirty="0" err="1" smtClean="0"/>
              <a:t>encontrar</a:t>
            </a:r>
            <a:r>
              <a:rPr lang="en-US" dirty="0" smtClean="0"/>
              <a:t> </a:t>
            </a:r>
            <a:r>
              <a:rPr lang="en-US" dirty="0" err="1" smtClean="0"/>
              <a:t>los</a:t>
            </a:r>
            <a:r>
              <a:rPr lang="en-US" dirty="0" smtClean="0"/>
              <a:t> </a:t>
            </a:r>
            <a:r>
              <a:rPr lang="en-US" dirty="0" err="1" smtClean="0"/>
              <a:t>ingenieros</a:t>
            </a:r>
            <a:r>
              <a:rPr lang="en-US" dirty="0" smtClean="0"/>
              <a:t> de </a:t>
            </a:r>
            <a:r>
              <a:rPr lang="en-US" dirty="0" err="1" smtClean="0"/>
              <a:t>subestaciones</a:t>
            </a:r>
            <a:r>
              <a:rPr lang="en-US" dirty="0" smtClean="0"/>
              <a:t>, </a:t>
            </a:r>
            <a:r>
              <a:rPr lang="en-US" dirty="0" err="1" smtClean="0"/>
              <a:t>brinda</a:t>
            </a:r>
            <a:r>
              <a:rPr lang="en-US" dirty="0" smtClean="0"/>
              <a:t> </a:t>
            </a:r>
            <a:r>
              <a:rPr lang="en-US" dirty="0" err="1" smtClean="0"/>
              <a:t>una</a:t>
            </a:r>
            <a:r>
              <a:rPr lang="en-US" dirty="0" smtClean="0"/>
              <a:t> </a:t>
            </a:r>
            <a:r>
              <a:rPr lang="en-US" dirty="0" err="1" smtClean="0"/>
              <a:t>buena</a:t>
            </a:r>
            <a:r>
              <a:rPr lang="en-US" dirty="0" smtClean="0"/>
              <a:t> idea </a:t>
            </a:r>
            <a:r>
              <a:rPr lang="en-US" dirty="0" err="1" smtClean="0"/>
              <a:t>sobre</a:t>
            </a:r>
            <a:r>
              <a:rPr lang="en-US" dirty="0" smtClean="0"/>
              <a:t> </a:t>
            </a:r>
            <a:r>
              <a:rPr lang="en-US" dirty="0" err="1" smtClean="0"/>
              <a:t>su</a:t>
            </a:r>
            <a:r>
              <a:rPr lang="en-US" dirty="0" smtClean="0"/>
              <a:t> </a:t>
            </a:r>
            <a:r>
              <a:rPr lang="en-US" dirty="0" err="1" smtClean="0"/>
              <a:t>complejidad</a:t>
            </a:r>
            <a:r>
              <a:rPr lang="en-US" dirty="0" smtClean="0"/>
              <a:t> e </a:t>
            </a:r>
            <a:r>
              <a:rPr lang="en-US" dirty="0" err="1" smtClean="0"/>
              <a:t>importancia</a:t>
            </a:r>
            <a:r>
              <a:rPr lang="en-US" dirty="0" smtClean="0"/>
              <a:t> para la </a:t>
            </a:r>
            <a:r>
              <a:rPr lang="en-US" dirty="0" err="1" smtClean="0"/>
              <a:t>operación</a:t>
            </a:r>
            <a:r>
              <a:rPr lang="en-US" dirty="0" smtClean="0"/>
              <a:t> </a:t>
            </a:r>
            <a:r>
              <a:rPr lang="en-US" dirty="0" err="1" smtClean="0"/>
              <a:t>efectiva</a:t>
            </a:r>
            <a:r>
              <a:rPr lang="en-US" dirty="0" smtClean="0"/>
              <a:t> de </a:t>
            </a:r>
            <a:r>
              <a:rPr lang="en-US" dirty="0" err="1" smtClean="0"/>
              <a:t>los</a:t>
            </a:r>
            <a:r>
              <a:rPr lang="en-US" dirty="0" smtClean="0"/>
              <a:t> </a:t>
            </a:r>
            <a:r>
              <a:rPr lang="en-US" dirty="0" err="1" smtClean="0"/>
              <a:t>sistemas</a:t>
            </a:r>
            <a:r>
              <a:rPr lang="en-US" dirty="0" smtClean="0"/>
              <a:t> de </a:t>
            </a:r>
            <a:r>
              <a:rPr lang="en-US" dirty="0" err="1" smtClean="0"/>
              <a:t>energía</a:t>
            </a:r>
            <a:r>
              <a:rPr lang="en-US" dirty="0" smtClean="0"/>
              <a:t>.</a:t>
            </a:r>
          </a:p>
          <a:p>
            <a:pPr algn="just"/>
            <a:endParaRPr lang="en-US" dirty="0" smtClean="0"/>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2</a:t>
            </a:fld>
            <a:endParaRPr lang="en-US"/>
          </a:p>
        </p:txBody>
      </p:sp>
    </p:spTree>
    <p:extLst>
      <p:ext uri="{BB962C8B-B14F-4D97-AF65-F5344CB8AC3E}">
        <p14:creationId xmlns:p14="http://schemas.microsoft.com/office/powerpoint/2010/main" val="2574562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err="1" smtClean="0"/>
              <a:t>Análisis</a:t>
            </a:r>
            <a:r>
              <a:rPr lang="en-US" b="1" dirty="0" smtClean="0"/>
              <a:t> de </a:t>
            </a:r>
            <a:r>
              <a:rPr lang="en-US" b="1" dirty="0" err="1" smtClean="0"/>
              <a:t>confiabilidad</a:t>
            </a:r>
            <a:endParaRPr lang="en-US" b="1" dirty="0" smtClean="0"/>
          </a:p>
          <a:p>
            <a:pPr algn="just"/>
            <a:endParaRPr lang="en-US" dirty="0" smtClean="0"/>
          </a:p>
          <a:p>
            <a:pPr algn="just"/>
            <a:r>
              <a:rPr lang="en-US" dirty="0" smtClean="0"/>
              <a:t>Como </a:t>
            </a:r>
            <a:r>
              <a:rPr lang="en-US" dirty="0" err="1" smtClean="0"/>
              <a:t>discutimos</a:t>
            </a:r>
            <a:r>
              <a:rPr lang="en-US" dirty="0" smtClean="0"/>
              <a:t> </a:t>
            </a:r>
            <a:r>
              <a:rPr lang="en-US" dirty="0" err="1" smtClean="0"/>
              <a:t>en</a:t>
            </a:r>
            <a:r>
              <a:rPr lang="en-US" dirty="0" smtClean="0"/>
              <a:t> la Parte 1 de </a:t>
            </a:r>
            <a:r>
              <a:rPr lang="en-US" dirty="0" err="1" smtClean="0"/>
              <a:t>este</a:t>
            </a:r>
            <a:r>
              <a:rPr lang="en-US" dirty="0" smtClean="0"/>
              <a:t> </a:t>
            </a:r>
            <a:r>
              <a:rPr lang="en-US" dirty="0" err="1" smtClean="0"/>
              <a:t>curso</a:t>
            </a:r>
            <a:r>
              <a:rPr lang="en-US" dirty="0" smtClean="0"/>
              <a:t>, </a:t>
            </a:r>
            <a:r>
              <a:rPr lang="en-US" dirty="0" err="1" smtClean="0"/>
              <a:t>uno</a:t>
            </a:r>
            <a:r>
              <a:rPr lang="en-US" dirty="0" smtClean="0"/>
              <a:t> de </a:t>
            </a:r>
            <a:r>
              <a:rPr lang="en-US" dirty="0" err="1" smtClean="0"/>
              <a:t>los</a:t>
            </a:r>
            <a:r>
              <a:rPr lang="en-US" dirty="0" smtClean="0"/>
              <a:t> </a:t>
            </a:r>
            <a:r>
              <a:rPr lang="en-US" dirty="0" err="1" smtClean="0"/>
              <a:t>principales</a:t>
            </a:r>
            <a:r>
              <a:rPr lang="en-US" dirty="0" smtClean="0"/>
              <a:t> </a:t>
            </a:r>
            <a:r>
              <a:rPr lang="en-US" dirty="0" err="1" smtClean="0"/>
              <a:t>objetivos</a:t>
            </a:r>
            <a:r>
              <a:rPr lang="en-US" dirty="0" smtClean="0"/>
              <a:t> de </a:t>
            </a:r>
            <a:r>
              <a:rPr lang="en-US" dirty="0" err="1" smtClean="0"/>
              <a:t>cada</a:t>
            </a:r>
            <a:r>
              <a:rPr lang="en-US" dirty="0" smtClean="0"/>
              <a:t> </a:t>
            </a:r>
            <a:r>
              <a:rPr lang="en-US" dirty="0" err="1" smtClean="0"/>
              <a:t>empresa</a:t>
            </a:r>
            <a:r>
              <a:rPr lang="en-US" dirty="0" smtClean="0"/>
              <a:t> de </a:t>
            </a:r>
            <a:r>
              <a:rPr lang="en-US" dirty="0" err="1" smtClean="0"/>
              <a:t>servicios</a:t>
            </a:r>
            <a:r>
              <a:rPr lang="en-US" dirty="0" smtClean="0"/>
              <a:t> </a:t>
            </a:r>
            <a:r>
              <a:rPr lang="en-US" dirty="0" err="1" smtClean="0"/>
              <a:t>eléctricos</a:t>
            </a:r>
            <a:r>
              <a:rPr lang="en-US" dirty="0" smtClean="0"/>
              <a:t> </a:t>
            </a:r>
            <a:r>
              <a:rPr lang="en-US" dirty="0" err="1" smtClean="0"/>
              <a:t>es</a:t>
            </a:r>
            <a:r>
              <a:rPr lang="en-US" dirty="0" smtClean="0"/>
              <a:t> </a:t>
            </a:r>
            <a:r>
              <a:rPr lang="en-US" dirty="0" err="1" smtClean="0"/>
              <a:t>proporcionar</a:t>
            </a:r>
            <a:r>
              <a:rPr lang="en-US" dirty="0" smtClean="0"/>
              <a:t> </a:t>
            </a:r>
            <a:r>
              <a:rPr lang="en-US" dirty="0" err="1" smtClean="0"/>
              <a:t>una</a:t>
            </a:r>
            <a:r>
              <a:rPr lang="en-US" dirty="0" smtClean="0"/>
              <a:t> </a:t>
            </a:r>
            <a:r>
              <a:rPr lang="en-US" dirty="0" err="1" smtClean="0"/>
              <a:t>alta</a:t>
            </a:r>
            <a:r>
              <a:rPr lang="en-US" dirty="0" smtClean="0"/>
              <a:t> </a:t>
            </a:r>
            <a:r>
              <a:rPr lang="en-US" dirty="0" err="1" smtClean="0"/>
              <a:t>conconfiabilidad</a:t>
            </a:r>
            <a:r>
              <a:rPr lang="en-US" dirty="0" smtClean="0"/>
              <a:t> </a:t>
            </a:r>
            <a:r>
              <a:rPr lang="en-US" dirty="0" err="1" smtClean="0"/>
              <a:t>en</a:t>
            </a:r>
            <a:r>
              <a:rPr lang="en-US" dirty="0" smtClean="0"/>
              <a:t> el </a:t>
            </a:r>
            <a:r>
              <a:rPr lang="en-US" dirty="0" err="1" smtClean="0"/>
              <a:t>suministro</a:t>
            </a:r>
            <a:r>
              <a:rPr lang="en-US" dirty="0" smtClean="0"/>
              <a:t> de </a:t>
            </a:r>
            <a:r>
              <a:rPr lang="en-US" dirty="0" err="1" smtClean="0"/>
              <a:t>energía</a:t>
            </a:r>
            <a:r>
              <a:rPr lang="en-US" dirty="0" smtClean="0"/>
              <a:t> a </a:t>
            </a:r>
            <a:r>
              <a:rPr lang="en-US" dirty="0" err="1" smtClean="0"/>
              <a:t>los</a:t>
            </a:r>
            <a:r>
              <a:rPr lang="en-US" dirty="0" smtClean="0"/>
              <a:t> </a:t>
            </a:r>
            <a:r>
              <a:rPr lang="en-US" dirty="0" err="1" smtClean="0"/>
              <a:t>clientes</a:t>
            </a:r>
            <a:r>
              <a:rPr lang="en-US" dirty="0" smtClean="0"/>
              <a:t>. </a:t>
            </a:r>
          </a:p>
          <a:p>
            <a:pPr algn="just"/>
            <a:r>
              <a:rPr lang="en-US" dirty="0" smtClean="0"/>
              <a:t>Para </a:t>
            </a:r>
            <a:r>
              <a:rPr lang="en-US" dirty="0" err="1" smtClean="0"/>
              <a:t>lograr</a:t>
            </a:r>
            <a:r>
              <a:rPr lang="en-US" dirty="0" smtClean="0"/>
              <a:t> </a:t>
            </a:r>
            <a:r>
              <a:rPr lang="en-US" dirty="0" err="1" smtClean="0"/>
              <a:t>esta</a:t>
            </a:r>
            <a:r>
              <a:rPr lang="en-US" dirty="0" smtClean="0"/>
              <a:t> </a:t>
            </a:r>
            <a:r>
              <a:rPr lang="en-US" dirty="0" err="1" smtClean="0"/>
              <a:t>tarea</a:t>
            </a:r>
            <a:r>
              <a:rPr lang="en-US" dirty="0" smtClean="0"/>
              <a:t>, la </a:t>
            </a:r>
            <a:r>
              <a:rPr lang="en-US" dirty="0" err="1" smtClean="0"/>
              <a:t>empresa</a:t>
            </a:r>
            <a:r>
              <a:rPr lang="en-US" dirty="0" smtClean="0"/>
              <a:t> </a:t>
            </a:r>
            <a:r>
              <a:rPr lang="en-US" dirty="0" err="1" smtClean="0"/>
              <a:t>puede</a:t>
            </a:r>
            <a:r>
              <a:rPr lang="en-US" dirty="0" smtClean="0"/>
              <a:t> </a:t>
            </a:r>
            <a:r>
              <a:rPr lang="en-US" dirty="0" err="1" smtClean="0"/>
              <a:t>invertir</a:t>
            </a:r>
            <a:r>
              <a:rPr lang="en-US" dirty="0" smtClean="0"/>
              <a:t> </a:t>
            </a:r>
            <a:r>
              <a:rPr lang="en-US" dirty="0" err="1" smtClean="0"/>
              <a:t>en</a:t>
            </a:r>
            <a:r>
              <a:rPr lang="en-US" dirty="0" smtClean="0"/>
              <a:t> </a:t>
            </a:r>
            <a:r>
              <a:rPr lang="en-US" dirty="0" err="1" smtClean="0"/>
              <a:t>una</a:t>
            </a:r>
            <a:r>
              <a:rPr lang="en-US" dirty="0" smtClean="0"/>
              <a:t> </a:t>
            </a:r>
            <a:r>
              <a:rPr lang="en-US" dirty="0" err="1" smtClean="0"/>
              <a:t>infraestructura</a:t>
            </a:r>
            <a:r>
              <a:rPr lang="en-US" dirty="0" smtClean="0"/>
              <a:t> del </a:t>
            </a:r>
            <a:r>
              <a:rPr lang="en-US" dirty="0" err="1" smtClean="0"/>
              <a:t>sistema</a:t>
            </a:r>
            <a:r>
              <a:rPr lang="en-US" dirty="0" smtClean="0"/>
              <a:t> de </a:t>
            </a:r>
            <a:r>
              <a:rPr lang="en-US" dirty="0" err="1" smtClean="0"/>
              <a:t>energía</a:t>
            </a:r>
            <a:r>
              <a:rPr lang="en-US" dirty="0" smtClean="0"/>
              <a:t>, </a:t>
            </a:r>
            <a:r>
              <a:rPr lang="en-US" dirty="0" err="1" smtClean="0"/>
              <a:t>como</a:t>
            </a:r>
            <a:r>
              <a:rPr lang="en-US" dirty="0" smtClean="0"/>
              <a:t> </a:t>
            </a:r>
            <a:r>
              <a:rPr lang="en-US" dirty="0" err="1" smtClean="0"/>
              <a:t>reemplazar</a:t>
            </a:r>
            <a:r>
              <a:rPr lang="en-US" dirty="0" smtClean="0"/>
              <a:t> el </a:t>
            </a:r>
            <a:r>
              <a:rPr lang="en-US" dirty="0" err="1" smtClean="0"/>
              <a:t>equipo</a:t>
            </a:r>
            <a:r>
              <a:rPr lang="en-US" dirty="0" smtClean="0"/>
              <a:t> </a:t>
            </a:r>
            <a:r>
              <a:rPr lang="en-US" dirty="0" err="1" smtClean="0"/>
              <a:t>obsoleto</a:t>
            </a:r>
            <a:r>
              <a:rPr lang="en-US" dirty="0" smtClean="0"/>
              <a:t>, </a:t>
            </a:r>
            <a:r>
              <a:rPr lang="en-US" dirty="0" err="1" smtClean="0"/>
              <a:t>construir</a:t>
            </a:r>
            <a:r>
              <a:rPr lang="en-US" dirty="0" smtClean="0"/>
              <a:t> </a:t>
            </a:r>
            <a:r>
              <a:rPr lang="en-US" dirty="0" err="1" smtClean="0"/>
              <a:t>líneas</a:t>
            </a:r>
            <a:r>
              <a:rPr lang="en-US" dirty="0" smtClean="0"/>
              <a:t> </a:t>
            </a:r>
            <a:r>
              <a:rPr lang="en-US" dirty="0" err="1" smtClean="0"/>
              <a:t>eléctricas</a:t>
            </a:r>
            <a:r>
              <a:rPr lang="en-US" dirty="0" smtClean="0"/>
              <a:t> </a:t>
            </a:r>
            <a:r>
              <a:rPr lang="en-US" dirty="0" err="1" smtClean="0"/>
              <a:t>adicionales</a:t>
            </a:r>
            <a:r>
              <a:rPr lang="en-US" dirty="0" smtClean="0"/>
              <a:t>, etc. Sin embargo, para </a:t>
            </a:r>
            <a:r>
              <a:rPr lang="en-US" dirty="0" err="1" smtClean="0"/>
              <a:t>seleccionar</a:t>
            </a:r>
            <a:r>
              <a:rPr lang="en-US" dirty="0" smtClean="0"/>
              <a:t> las </a:t>
            </a:r>
            <a:r>
              <a:rPr lang="en-US" dirty="0" err="1" smtClean="0"/>
              <a:t>medidas</a:t>
            </a:r>
            <a:r>
              <a:rPr lang="en-US" dirty="0" smtClean="0"/>
              <a:t> </a:t>
            </a:r>
            <a:r>
              <a:rPr lang="en-US" dirty="0" err="1" smtClean="0"/>
              <a:t>más</a:t>
            </a:r>
            <a:r>
              <a:rPr lang="en-US" dirty="0" smtClean="0"/>
              <a:t> </a:t>
            </a:r>
            <a:r>
              <a:rPr lang="en-US" dirty="0" err="1" smtClean="0"/>
              <a:t>efectivas</a:t>
            </a:r>
            <a:r>
              <a:rPr lang="en-US" dirty="0" smtClean="0"/>
              <a:t> </a:t>
            </a:r>
            <a:r>
              <a:rPr lang="en-US" dirty="0" err="1" smtClean="0"/>
              <a:t>en</a:t>
            </a:r>
            <a:r>
              <a:rPr lang="en-US" dirty="0" smtClean="0"/>
              <a:t> la </a:t>
            </a:r>
            <a:r>
              <a:rPr lang="en-US" dirty="0" err="1" smtClean="0"/>
              <a:t>mejora</a:t>
            </a:r>
            <a:r>
              <a:rPr lang="en-US" dirty="0" smtClean="0"/>
              <a:t> de la </a:t>
            </a:r>
            <a:r>
              <a:rPr lang="en-US" dirty="0" err="1" smtClean="0"/>
              <a:t>conconfiabilidad</a:t>
            </a:r>
            <a:r>
              <a:rPr lang="en-US" dirty="0" smtClean="0"/>
              <a:t>, </a:t>
            </a:r>
            <a:r>
              <a:rPr lang="en-US" dirty="0" err="1" smtClean="0"/>
              <a:t>es</a:t>
            </a:r>
            <a:r>
              <a:rPr lang="en-US" dirty="0" smtClean="0"/>
              <a:t> </a:t>
            </a:r>
            <a:r>
              <a:rPr lang="en-US" dirty="0" err="1" smtClean="0"/>
              <a:t>necesario</a:t>
            </a:r>
            <a:r>
              <a:rPr lang="en-US" dirty="0" smtClean="0"/>
              <a:t> </a:t>
            </a:r>
            <a:r>
              <a:rPr lang="en-US" dirty="0" err="1" smtClean="0"/>
              <a:t>comparar</a:t>
            </a:r>
            <a:r>
              <a:rPr lang="en-US" dirty="0" smtClean="0"/>
              <a:t> </a:t>
            </a:r>
            <a:r>
              <a:rPr lang="en-US" dirty="0" err="1" smtClean="0"/>
              <a:t>su</a:t>
            </a:r>
            <a:r>
              <a:rPr lang="en-US" dirty="0" smtClean="0"/>
              <a:t> </a:t>
            </a:r>
            <a:r>
              <a:rPr lang="en-US" dirty="0" err="1" smtClean="0"/>
              <a:t>efectividad</a:t>
            </a:r>
            <a:r>
              <a:rPr lang="en-US" dirty="0" smtClean="0"/>
              <a:t> que </a:t>
            </a:r>
            <a:r>
              <a:rPr lang="en-US" dirty="0" err="1" smtClean="0"/>
              <a:t>explica</a:t>
            </a:r>
            <a:r>
              <a:rPr lang="en-US" dirty="0" smtClean="0"/>
              <a:t> la </a:t>
            </a:r>
            <a:r>
              <a:rPr lang="en-US" dirty="0" err="1" smtClean="0"/>
              <a:t>importancia</a:t>
            </a:r>
            <a:r>
              <a:rPr lang="en-US" dirty="0" smtClean="0"/>
              <a:t> del </a:t>
            </a:r>
            <a:r>
              <a:rPr lang="en-US" dirty="0" err="1" smtClean="0"/>
              <a:t>análisis</a:t>
            </a:r>
            <a:r>
              <a:rPr lang="en-US" dirty="0" smtClean="0"/>
              <a:t> de </a:t>
            </a:r>
            <a:r>
              <a:rPr lang="en-US" dirty="0" err="1" smtClean="0"/>
              <a:t>conconfiabilidad</a:t>
            </a:r>
            <a:r>
              <a:rPr lang="en-US" dirty="0" smtClean="0"/>
              <a:t>.</a:t>
            </a:r>
          </a:p>
          <a:p>
            <a:pPr algn="just"/>
            <a:r>
              <a:rPr lang="en-US" dirty="0" err="1" smtClean="0"/>
              <a:t>Familiaricémonos</a:t>
            </a:r>
            <a:r>
              <a:rPr lang="en-US" dirty="0" smtClean="0"/>
              <a:t> con </a:t>
            </a:r>
            <a:r>
              <a:rPr lang="en-US" dirty="0" err="1" smtClean="0"/>
              <a:t>los</a:t>
            </a:r>
            <a:r>
              <a:rPr lang="en-US" dirty="0" smtClean="0"/>
              <a:t> </a:t>
            </a:r>
            <a:r>
              <a:rPr lang="en-US" dirty="0" err="1" smtClean="0"/>
              <a:t>conceptos</a:t>
            </a:r>
            <a:r>
              <a:rPr lang="en-US" dirty="0" smtClean="0"/>
              <a:t> </a:t>
            </a:r>
            <a:r>
              <a:rPr lang="en-US" dirty="0" err="1" smtClean="0"/>
              <a:t>básicos</a:t>
            </a:r>
            <a:r>
              <a:rPr lang="en-US" dirty="0" smtClean="0"/>
              <a:t> de la </a:t>
            </a:r>
            <a:r>
              <a:rPr lang="en-US" dirty="0" err="1" smtClean="0"/>
              <a:t>teoría</a:t>
            </a:r>
            <a:r>
              <a:rPr lang="en-US" dirty="0" smtClean="0"/>
              <a:t> de la </a:t>
            </a:r>
            <a:r>
              <a:rPr lang="en-US" dirty="0" err="1" smtClean="0"/>
              <a:t>conconfiabilidad</a:t>
            </a:r>
            <a:r>
              <a:rPr lang="en-US" dirty="0" smtClean="0"/>
              <a:t> que se </a:t>
            </a:r>
            <a:r>
              <a:rPr lang="en-US" dirty="0" err="1" smtClean="0"/>
              <a:t>pueden</a:t>
            </a:r>
            <a:r>
              <a:rPr lang="en-US" dirty="0" smtClean="0"/>
              <a:t> </a:t>
            </a:r>
            <a:r>
              <a:rPr lang="en-US" dirty="0" err="1" smtClean="0"/>
              <a:t>aplicar</a:t>
            </a:r>
            <a:r>
              <a:rPr lang="en-US" dirty="0" smtClean="0"/>
              <a:t> a </a:t>
            </a:r>
            <a:r>
              <a:rPr lang="en-US" dirty="0" err="1" smtClean="0"/>
              <a:t>cualquier</a:t>
            </a:r>
            <a:r>
              <a:rPr lang="en-US" dirty="0" smtClean="0"/>
              <a:t> </a:t>
            </a:r>
            <a:r>
              <a:rPr lang="en-US" dirty="0" err="1" smtClean="0"/>
              <a:t>sistema</a:t>
            </a:r>
            <a:r>
              <a:rPr lang="en-US" dirty="0" smtClean="0"/>
              <a:t>, no solo a </a:t>
            </a:r>
            <a:r>
              <a:rPr lang="en-US" dirty="0" err="1" smtClean="0"/>
              <a:t>los</a:t>
            </a:r>
            <a:r>
              <a:rPr lang="en-US" dirty="0" smtClean="0"/>
              <a:t> </a:t>
            </a:r>
            <a:r>
              <a:rPr lang="en-US" dirty="0" err="1" smtClean="0"/>
              <a:t>sistemas</a:t>
            </a:r>
            <a:r>
              <a:rPr lang="en-US" dirty="0" smtClean="0"/>
              <a:t> de </a:t>
            </a:r>
            <a:r>
              <a:rPr lang="en-US" dirty="0" err="1" smtClean="0"/>
              <a:t>potencia</a:t>
            </a:r>
            <a:r>
              <a:rPr lang="en-US" dirty="0" smtClean="0"/>
              <a:t>.</a:t>
            </a:r>
          </a:p>
          <a:p>
            <a:pPr algn="just"/>
            <a:r>
              <a:rPr lang="en-US" dirty="0" smtClean="0"/>
              <a:t>Para </a:t>
            </a:r>
            <a:r>
              <a:rPr lang="en-US" dirty="0" err="1" smtClean="0"/>
              <a:t>empezar</a:t>
            </a:r>
            <a:r>
              <a:rPr lang="en-US" dirty="0" smtClean="0"/>
              <a:t>, </a:t>
            </a:r>
            <a:r>
              <a:rPr lang="en-US" dirty="0" err="1" smtClean="0"/>
              <a:t>necesitamos</a:t>
            </a:r>
            <a:r>
              <a:rPr lang="en-US" dirty="0" smtClean="0"/>
              <a:t> </a:t>
            </a:r>
            <a:r>
              <a:rPr lang="en-US" dirty="0" err="1" smtClean="0"/>
              <a:t>discutir</a:t>
            </a:r>
            <a:r>
              <a:rPr lang="en-US" dirty="0" smtClean="0"/>
              <a:t> </a:t>
            </a:r>
            <a:r>
              <a:rPr lang="en-US" dirty="0" err="1" smtClean="0"/>
              <a:t>cómo</a:t>
            </a:r>
            <a:r>
              <a:rPr lang="en-US" dirty="0" smtClean="0"/>
              <a:t> </a:t>
            </a:r>
            <a:r>
              <a:rPr lang="en-US" dirty="0" err="1" smtClean="0"/>
              <a:t>calcular</a:t>
            </a:r>
            <a:r>
              <a:rPr lang="en-US" dirty="0" smtClean="0"/>
              <a:t> la </a:t>
            </a:r>
            <a:r>
              <a:rPr lang="en-US" dirty="0" err="1" smtClean="0"/>
              <a:t>probabilidad</a:t>
            </a:r>
            <a:r>
              <a:rPr lang="en-US" dirty="0" smtClean="0"/>
              <a:t> de </a:t>
            </a:r>
            <a:r>
              <a:rPr lang="en-US" dirty="0" err="1" smtClean="0"/>
              <a:t>falla</a:t>
            </a:r>
            <a:r>
              <a:rPr lang="en-US" dirty="0" smtClean="0"/>
              <a:t> para un solo </a:t>
            </a:r>
            <a:r>
              <a:rPr lang="en-US" dirty="0" err="1" smtClean="0"/>
              <a:t>elemento</a:t>
            </a:r>
            <a:r>
              <a:rPr lang="en-US" dirty="0" smtClean="0"/>
              <a:t> del </a:t>
            </a:r>
            <a:r>
              <a:rPr lang="en-US" dirty="0" err="1" smtClean="0"/>
              <a:t>sistema</a:t>
            </a:r>
            <a:r>
              <a:rPr lang="en-US" dirty="0" smtClean="0"/>
              <a:t> (</a:t>
            </a:r>
            <a:r>
              <a:rPr lang="en-US" dirty="0" err="1" smtClean="0"/>
              <a:t>por</a:t>
            </a:r>
            <a:r>
              <a:rPr lang="en-US" dirty="0" smtClean="0"/>
              <a:t> </a:t>
            </a:r>
            <a:r>
              <a:rPr lang="en-US" dirty="0" err="1" smtClean="0"/>
              <a:t>ejemplo</a:t>
            </a:r>
            <a:r>
              <a:rPr lang="en-US" dirty="0" smtClean="0"/>
              <a:t>, </a:t>
            </a:r>
            <a:r>
              <a:rPr lang="en-US" dirty="0" err="1" smtClean="0"/>
              <a:t>transformador</a:t>
            </a:r>
            <a:r>
              <a:rPr lang="en-US" dirty="0" smtClean="0"/>
              <a:t>, </a:t>
            </a:r>
            <a:r>
              <a:rPr lang="en-US" dirty="0" err="1" smtClean="0"/>
              <a:t>línea</a:t>
            </a:r>
            <a:r>
              <a:rPr lang="en-US" dirty="0" smtClean="0"/>
              <a:t>, etc.). La </a:t>
            </a:r>
            <a:r>
              <a:rPr lang="en-US" dirty="0" err="1" smtClean="0"/>
              <a:t>siguiente</a:t>
            </a:r>
            <a:r>
              <a:rPr lang="en-US" dirty="0" smtClean="0"/>
              <a:t> </a:t>
            </a:r>
            <a:r>
              <a:rPr lang="en-US" dirty="0" err="1" smtClean="0"/>
              <a:t>ecuación</a:t>
            </a:r>
            <a:r>
              <a:rPr lang="en-US" dirty="0" smtClean="0"/>
              <a:t> se </a:t>
            </a:r>
            <a:r>
              <a:rPr lang="en-US" dirty="0" err="1" smtClean="0"/>
              <a:t>puede</a:t>
            </a:r>
            <a:r>
              <a:rPr lang="en-US" dirty="0" smtClean="0"/>
              <a:t> </a:t>
            </a:r>
            <a:r>
              <a:rPr lang="en-US" dirty="0" err="1" smtClean="0"/>
              <a:t>utilizar</a:t>
            </a:r>
            <a:r>
              <a:rPr lang="en-US" dirty="0" smtClean="0"/>
              <a:t> para </a:t>
            </a:r>
            <a:r>
              <a:rPr lang="en-US" dirty="0" err="1" smtClean="0"/>
              <a:t>lograr</a:t>
            </a:r>
            <a:r>
              <a:rPr lang="en-US" dirty="0" smtClean="0"/>
              <a:t> </a:t>
            </a:r>
            <a:r>
              <a:rPr lang="en-US" dirty="0" err="1" smtClean="0"/>
              <a:t>esto</a:t>
            </a:r>
            <a:r>
              <a:rPr lang="en-US" dirty="0" smtClean="0"/>
              <a:t>:</a:t>
            </a:r>
          </a:p>
          <a:p>
            <a:pPr algn="just"/>
            <a:endParaRPr lang="es-ES" dirty="0" smtClean="0"/>
          </a:p>
          <a:p>
            <a:pPr algn="ctr"/>
            <a:r>
              <a:rPr lang="en-US" b="1" dirty="0" smtClean="0"/>
              <a:t>p = </a:t>
            </a:r>
            <a:r>
              <a:rPr lang="en-US" b="1" dirty="0" err="1" smtClean="0"/>
              <a:t>λr</a:t>
            </a:r>
            <a:r>
              <a:rPr lang="en-US" b="1" dirty="0" smtClean="0"/>
              <a:t>/8.760			(1)</a:t>
            </a:r>
          </a:p>
          <a:p>
            <a:pPr algn="just"/>
            <a:r>
              <a:rPr lang="en-US" dirty="0" err="1" smtClean="0"/>
              <a:t>Donde</a:t>
            </a:r>
            <a:r>
              <a:rPr lang="en-US" dirty="0" smtClean="0"/>
              <a:t>:</a:t>
            </a:r>
          </a:p>
          <a:p>
            <a:pPr algn="just"/>
            <a:r>
              <a:rPr lang="en-US" dirty="0" smtClean="0"/>
              <a:t>p - </a:t>
            </a:r>
            <a:r>
              <a:rPr lang="en-US" dirty="0" err="1" smtClean="0"/>
              <a:t>probabilidad</a:t>
            </a:r>
            <a:r>
              <a:rPr lang="en-US" dirty="0" smtClean="0"/>
              <a:t> de que el </a:t>
            </a:r>
            <a:r>
              <a:rPr lang="en-US" dirty="0" err="1" smtClean="0"/>
              <a:t>elemento</a:t>
            </a:r>
            <a:r>
              <a:rPr lang="en-US" dirty="0" smtClean="0"/>
              <a:t> no </a:t>
            </a:r>
            <a:r>
              <a:rPr lang="en-US" dirty="0" err="1" smtClean="0"/>
              <a:t>esté</a:t>
            </a:r>
            <a:r>
              <a:rPr lang="en-US" dirty="0" smtClean="0"/>
              <a:t> </a:t>
            </a:r>
            <a:r>
              <a:rPr lang="en-US" dirty="0" err="1" smtClean="0"/>
              <a:t>disponible</a:t>
            </a:r>
            <a:r>
              <a:rPr lang="en-US" dirty="0" smtClean="0"/>
              <a:t> λ-</a:t>
            </a:r>
            <a:r>
              <a:rPr lang="en-US" dirty="0" err="1" smtClean="0"/>
              <a:t>tasa</a:t>
            </a:r>
            <a:r>
              <a:rPr lang="en-US" dirty="0" smtClean="0"/>
              <a:t> de </a:t>
            </a:r>
            <a:r>
              <a:rPr lang="en-US" dirty="0" err="1" smtClean="0"/>
              <a:t>fallas</a:t>
            </a:r>
            <a:r>
              <a:rPr lang="en-US" dirty="0" smtClean="0"/>
              <a:t> (</a:t>
            </a:r>
            <a:r>
              <a:rPr lang="en-US" dirty="0" err="1" smtClean="0"/>
              <a:t>en</a:t>
            </a:r>
            <a:r>
              <a:rPr lang="en-US" dirty="0" smtClean="0"/>
              <a:t> </a:t>
            </a:r>
            <a:r>
              <a:rPr lang="en-US" dirty="0" err="1" smtClean="0"/>
              <a:t>fallas</a:t>
            </a:r>
            <a:r>
              <a:rPr lang="en-US" dirty="0" smtClean="0"/>
              <a:t> </a:t>
            </a:r>
            <a:r>
              <a:rPr lang="en-US" dirty="0" err="1" smtClean="0"/>
              <a:t>por</a:t>
            </a:r>
            <a:r>
              <a:rPr lang="en-US" dirty="0" smtClean="0"/>
              <a:t> </a:t>
            </a:r>
            <a:r>
              <a:rPr lang="en-US" dirty="0" err="1" smtClean="0"/>
              <a:t>año</a:t>
            </a:r>
            <a:r>
              <a:rPr lang="en-US" dirty="0" smtClean="0"/>
              <a:t>)</a:t>
            </a:r>
          </a:p>
          <a:p>
            <a:pPr algn="just"/>
            <a:r>
              <a:rPr lang="en-US" dirty="0" smtClean="0"/>
              <a:t>r - </a:t>
            </a:r>
            <a:r>
              <a:rPr lang="en-US" dirty="0" err="1" smtClean="0"/>
              <a:t>tiempo</a:t>
            </a:r>
            <a:r>
              <a:rPr lang="en-US" dirty="0" smtClean="0"/>
              <a:t> de </a:t>
            </a:r>
            <a:r>
              <a:rPr lang="en-US" dirty="0" err="1" smtClean="0"/>
              <a:t>inactividad</a:t>
            </a:r>
            <a:r>
              <a:rPr lang="en-US" dirty="0" smtClean="0"/>
              <a:t> </a:t>
            </a:r>
            <a:r>
              <a:rPr lang="en-US" dirty="0" err="1" smtClean="0"/>
              <a:t>promedio</a:t>
            </a:r>
            <a:r>
              <a:rPr lang="en-US" dirty="0" smtClean="0"/>
              <a:t> </a:t>
            </a:r>
            <a:r>
              <a:rPr lang="en-US" dirty="0" err="1" smtClean="0"/>
              <a:t>por</a:t>
            </a:r>
            <a:r>
              <a:rPr lang="en-US" dirty="0" smtClean="0"/>
              <a:t> </a:t>
            </a:r>
            <a:r>
              <a:rPr lang="en-US" dirty="0" err="1" smtClean="0"/>
              <a:t>falla</a:t>
            </a:r>
            <a:r>
              <a:rPr lang="en-US" dirty="0" smtClean="0"/>
              <a:t> (</a:t>
            </a:r>
            <a:r>
              <a:rPr lang="en-US" dirty="0" err="1" smtClean="0"/>
              <a:t>en</a:t>
            </a:r>
            <a:r>
              <a:rPr lang="en-US" dirty="0" smtClean="0"/>
              <a:t> horas </a:t>
            </a:r>
            <a:r>
              <a:rPr lang="en-US" dirty="0" err="1" smtClean="0"/>
              <a:t>por</a:t>
            </a:r>
            <a:r>
              <a:rPr lang="en-US" dirty="0" smtClean="0"/>
              <a:t> </a:t>
            </a:r>
            <a:r>
              <a:rPr lang="en-US" dirty="0" err="1" smtClean="0"/>
              <a:t>falla</a:t>
            </a:r>
            <a:r>
              <a:rPr lang="en-US" dirty="0" smtClean="0"/>
              <a:t>) </a:t>
            </a:r>
          </a:p>
          <a:p>
            <a:pPr algn="just"/>
            <a:endParaRPr lang="en-US" dirty="0" smtClean="0"/>
          </a:p>
          <a:p>
            <a:pPr algn="just"/>
            <a:r>
              <a:rPr lang="en-US" dirty="0" smtClean="0"/>
              <a:t>y 8.760 </a:t>
            </a:r>
            <a:r>
              <a:rPr lang="en-US" dirty="0" err="1" smtClean="0"/>
              <a:t>representa</a:t>
            </a:r>
            <a:r>
              <a:rPr lang="en-US" dirty="0" smtClean="0"/>
              <a:t> el </a:t>
            </a:r>
            <a:r>
              <a:rPr lang="en-US" dirty="0" err="1" smtClean="0"/>
              <a:t>número</a:t>
            </a:r>
            <a:r>
              <a:rPr lang="en-US" dirty="0" smtClean="0"/>
              <a:t> de horas </a:t>
            </a:r>
            <a:r>
              <a:rPr lang="en-US" dirty="0" err="1" smtClean="0"/>
              <a:t>en</a:t>
            </a:r>
            <a:r>
              <a:rPr lang="en-US" dirty="0" smtClean="0"/>
              <a:t> un </a:t>
            </a:r>
            <a:r>
              <a:rPr lang="en-US" dirty="0" err="1" smtClean="0"/>
              <a:t>año</a:t>
            </a:r>
            <a:r>
              <a:rPr lang="en-US" dirty="0" smtClean="0"/>
              <a:t> </a:t>
            </a:r>
            <a:r>
              <a:rPr lang="en-US" dirty="0" err="1" smtClean="0"/>
              <a:t>calendario</a:t>
            </a:r>
            <a:r>
              <a:rPr lang="en-US" dirty="0" smtClean="0"/>
              <a:t>.</a:t>
            </a:r>
          </a:p>
          <a:p>
            <a:pPr algn="just"/>
            <a:endParaRPr lang="en-US" dirty="0" smtClean="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3</a:t>
            </a:fld>
            <a:endParaRPr lang="en-US"/>
          </a:p>
        </p:txBody>
      </p:sp>
    </p:spTree>
    <p:extLst>
      <p:ext uri="{BB962C8B-B14F-4D97-AF65-F5344CB8AC3E}">
        <p14:creationId xmlns:p14="http://schemas.microsoft.com/office/powerpoint/2010/main" val="935634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err="1" smtClean="0"/>
              <a:t>Ahora</a:t>
            </a:r>
            <a:r>
              <a:rPr lang="en-US" dirty="0" smtClean="0"/>
              <a:t>, </a:t>
            </a:r>
            <a:r>
              <a:rPr lang="en-US" dirty="0" err="1" smtClean="0"/>
              <a:t>analicemos</a:t>
            </a:r>
            <a:r>
              <a:rPr lang="en-US" dirty="0" smtClean="0"/>
              <a:t> </a:t>
            </a:r>
            <a:r>
              <a:rPr lang="en-US" dirty="0" err="1" smtClean="0"/>
              <a:t>una</a:t>
            </a:r>
            <a:r>
              <a:rPr lang="en-US" dirty="0" smtClean="0"/>
              <a:t> </a:t>
            </a:r>
            <a:r>
              <a:rPr lang="en-US" dirty="0" err="1" smtClean="0"/>
              <a:t>probabilidad</a:t>
            </a:r>
            <a:r>
              <a:rPr lang="en-US" dirty="0" smtClean="0"/>
              <a:t> de </a:t>
            </a:r>
            <a:r>
              <a:rPr lang="en-US" dirty="0" err="1" smtClean="0"/>
              <a:t>falla</a:t>
            </a:r>
            <a:r>
              <a:rPr lang="en-US" dirty="0" smtClean="0"/>
              <a:t> para el </a:t>
            </a:r>
            <a:r>
              <a:rPr lang="en-US" dirty="0" err="1" smtClean="0"/>
              <a:t>sistema</a:t>
            </a:r>
            <a:r>
              <a:rPr lang="en-US" dirty="0" smtClean="0"/>
              <a:t> que </a:t>
            </a:r>
            <a:r>
              <a:rPr lang="en-US" dirty="0" err="1" smtClean="0"/>
              <a:t>consta</a:t>
            </a:r>
            <a:r>
              <a:rPr lang="en-US" dirty="0" smtClean="0"/>
              <a:t> de </a:t>
            </a:r>
            <a:r>
              <a:rPr lang="en-US" dirty="0" err="1" smtClean="0"/>
              <a:t>numerosos</a:t>
            </a:r>
            <a:r>
              <a:rPr lang="en-US" dirty="0" smtClean="0"/>
              <a:t> </a:t>
            </a:r>
            <a:r>
              <a:rPr lang="en-US" dirty="0" err="1" smtClean="0"/>
              <a:t>elementos</a:t>
            </a:r>
            <a:r>
              <a:rPr lang="en-US" dirty="0" smtClean="0"/>
              <a:t>, </a:t>
            </a:r>
            <a:r>
              <a:rPr lang="en-US" dirty="0" err="1" smtClean="0"/>
              <a:t>comenzando</a:t>
            </a:r>
            <a:r>
              <a:rPr lang="en-US" dirty="0" smtClean="0"/>
              <a:t> con el </a:t>
            </a:r>
            <a:r>
              <a:rPr lang="en-US" dirty="0" err="1" smtClean="0"/>
              <a:t>sistema</a:t>
            </a:r>
            <a:r>
              <a:rPr lang="en-US" dirty="0" smtClean="0"/>
              <a:t> </a:t>
            </a:r>
            <a:r>
              <a:rPr lang="en-US" dirty="0" err="1" smtClean="0"/>
              <a:t>en</a:t>
            </a:r>
            <a:r>
              <a:rPr lang="en-US" dirty="0" smtClean="0"/>
              <a:t> </a:t>
            </a:r>
            <a:r>
              <a:rPr lang="en-US" dirty="0" err="1" smtClean="0"/>
              <a:t>serie</a:t>
            </a:r>
            <a:r>
              <a:rPr lang="en-US" dirty="0" smtClean="0"/>
              <a:t>, que se </a:t>
            </a:r>
            <a:r>
              <a:rPr lang="en-US" dirty="0" err="1" smtClean="0"/>
              <a:t>muestra</a:t>
            </a:r>
            <a:r>
              <a:rPr lang="en-US" dirty="0" smtClean="0"/>
              <a:t> </a:t>
            </a:r>
            <a:r>
              <a:rPr lang="en-US" dirty="0" err="1" smtClean="0"/>
              <a:t>en</a:t>
            </a:r>
            <a:r>
              <a:rPr lang="en-US" dirty="0" smtClean="0"/>
              <a:t> la </a:t>
            </a:r>
            <a:r>
              <a:rPr lang="en-US" dirty="0" err="1" smtClean="0"/>
              <a:t>figura</a:t>
            </a:r>
            <a:r>
              <a:rPr lang="en-US" dirty="0" smtClean="0"/>
              <a:t> 1.</a:t>
            </a:r>
          </a:p>
          <a:p>
            <a:pPr algn="just"/>
            <a:endParaRPr lang="en-US" dirty="0" smtClean="0"/>
          </a:p>
          <a:p>
            <a:pPr algn="just"/>
            <a:r>
              <a:rPr lang="en-US" dirty="0" smtClean="0"/>
              <a:t>Si </a:t>
            </a:r>
            <a:r>
              <a:rPr lang="en-US" dirty="0" err="1" smtClean="0"/>
              <a:t>una</a:t>
            </a:r>
            <a:r>
              <a:rPr lang="en-US" dirty="0" smtClean="0"/>
              <a:t> </a:t>
            </a:r>
            <a:r>
              <a:rPr lang="en-US" dirty="0" err="1" smtClean="0"/>
              <a:t>probabilidad</a:t>
            </a:r>
            <a:r>
              <a:rPr lang="en-US" dirty="0" smtClean="0"/>
              <a:t> de </a:t>
            </a:r>
            <a:r>
              <a:rPr lang="en-US" dirty="0" err="1" smtClean="0"/>
              <a:t>falla</a:t>
            </a:r>
            <a:r>
              <a:rPr lang="en-US" dirty="0" smtClean="0"/>
              <a:t> para </a:t>
            </a:r>
            <a:r>
              <a:rPr lang="en-US" dirty="0" err="1" smtClean="0"/>
              <a:t>cada</a:t>
            </a:r>
            <a:r>
              <a:rPr lang="en-US" dirty="0" smtClean="0"/>
              <a:t> </a:t>
            </a:r>
            <a:r>
              <a:rPr lang="en-US" dirty="0" err="1" smtClean="0"/>
              <a:t>elemento</a:t>
            </a:r>
            <a:r>
              <a:rPr lang="en-US" dirty="0" smtClean="0"/>
              <a:t> </a:t>
            </a:r>
            <a:r>
              <a:rPr lang="en-US" dirty="0" err="1" smtClean="0"/>
              <a:t>es</a:t>
            </a:r>
            <a:r>
              <a:rPr lang="en-US" dirty="0" smtClean="0"/>
              <a:t> p1, p2,etc., la </a:t>
            </a:r>
            <a:r>
              <a:rPr lang="en-US" dirty="0" err="1" smtClean="0"/>
              <a:t>probabilidad</a:t>
            </a:r>
            <a:r>
              <a:rPr lang="en-US" dirty="0" smtClean="0"/>
              <a:t> de </a:t>
            </a:r>
            <a:r>
              <a:rPr lang="en-US" dirty="0" err="1" smtClean="0"/>
              <a:t>falla</a:t>
            </a:r>
            <a:r>
              <a:rPr lang="en-US" dirty="0" smtClean="0"/>
              <a:t> para </a:t>
            </a:r>
            <a:r>
              <a:rPr lang="en-US" dirty="0" err="1" smtClean="0"/>
              <a:t>todo</a:t>
            </a:r>
            <a:r>
              <a:rPr lang="en-US" dirty="0" smtClean="0"/>
              <a:t> el </a:t>
            </a:r>
            <a:r>
              <a:rPr lang="en-US" dirty="0" err="1" smtClean="0"/>
              <a:t>sistema</a:t>
            </a:r>
            <a:r>
              <a:rPr lang="en-US" dirty="0" smtClean="0"/>
              <a:t> se </a:t>
            </a:r>
            <a:r>
              <a:rPr lang="en-US" dirty="0" err="1" smtClean="0"/>
              <a:t>puede</a:t>
            </a:r>
            <a:r>
              <a:rPr lang="en-US" dirty="0" smtClean="0"/>
              <a:t> </a:t>
            </a:r>
            <a:r>
              <a:rPr lang="en-US" dirty="0" err="1" smtClean="0"/>
              <a:t>encontrar</a:t>
            </a:r>
            <a:r>
              <a:rPr lang="en-US" dirty="0" smtClean="0"/>
              <a:t> </a:t>
            </a:r>
            <a:r>
              <a:rPr lang="en-US" dirty="0" err="1" smtClean="0"/>
              <a:t>usando</a:t>
            </a:r>
            <a:r>
              <a:rPr lang="en-US" dirty="0" smtClean="0"/>
              <a:t> la </a:t>
            </a:r>
            <a:r>
              <a:rPr lang="en-US" dirty="0" err="1" smtClean="0"/>
              <a:t>siguiente</a:t>
            </a:r>
            <a:r>
              <a:rPr lang="en-US" dirty="0" smtClean="0"/>
              <a:t> </a:t>
            </a:r>
            <a:r>
              <a:rPr lang="en-US" dirty="0" err="1" smtClean="0"/>
              <a:t>ecuación</a:t>
            </a:r>
            <a:r>
              <a:rPr lang="en-US" dirty="0" smtClean="0"/>
              <a:t>:</a:t>
            </a:r>
          </a:p>
          <a:p>
            <a:pPr algn="just"/>
            <a:endParaRPr lang="en-US" dirty="0" smtClean="0"/>
          </a:p>
          <a:p>
            <a:pPr algn="just"/>
            <a:r>
              <a:rPr lang="en-US" dirty="0" smtClean="0"/>
              <a:t>Para el </a:t>
            </a:r>
            <a:r>
              <a:rPr lang="en-US" dirty="0" err="1" smtClean="0"/>
              <a:t>sistema</a:t>
            </a:r>
            <a:r>
              <a:rPr lang="en-US" dirty="0" smtClean="0"/>
              <a:t> </a:t>
            </a:r>
            <a:r>
              <a:rPr lang="en-US" dirty="0" err="1" smtClean="0"/>
              <a:t>paralelo</a:t>
            </a:r>
            <a:r>
              <a:rPr lang="en-US" dirty="0" smtClean="0"/>
              <a:t> de </a:t>
            </a:r>
            <a:r>
              <a:rPr lang="en-US" dirty="0" err="1" smtClean="0"/>
              <a:t>elementos</a:t>
            </a:r>
            <a:r>
              <a:rPr lang="en-US" dirty="0" smtClean="0"/>
              <a:t>, que se </a:t>
            </a:r>
            <a:r>
              <a:rPr lang="en-US" dirty="0" err="1" smtClean="0"/>
              <a:t>muestra</a:t>
            </a:r>
            <a:r>
              <a:rPr lang="en-US" dirty="0" smtClean="0"/>
              <a:t> </a:t>
            </a:r>
            <a:r>
              <a:rPr lang="en-US" dirty="0" err="1" smtClean="0"/>
              <a:t>en</a:t>
            </a:r>
            <a:r>
              <a:rPr lang="en-US" dirty="0" smtClean="0"/>
              <a:t> la Fig. 2, </a:t>
            </a:r>
            <a:r>
              <a:rPr lang="en-US" dirty="0" err="1" smtClean="0"/>
              <a:t>una</a:t>
            </a:r>
            <a:r>
              <a:rPr lang="en-US" dirty="0" smtClean="0"/>
              <a:t> </a:t>
            </a:r>
            <a:r>
              <a:rPr lang="en-US" dirty="0" err="1" smtClean="0"/>
              <a:t>ecuación</a:t>
            </a:r>
            <a:r>
              <a:rPr lang="en-US" dirty="0" smtClean="0"/>
              <a:t> similar para la </a:t>
            </a:r>
            <a:r>
              <a:rPr lang="en-US" dirty="0" err="1" smtClean="0"/>
              <a:t>probabilidad</a:t>
            </a:r>
            <a:r>
              <a:rPr lang="en-US" dirty="0" smtClean="0"/>
              <a:t> de </a:t>
            </a:r>
            <a:r>
              <a:rPr lang="en-US" dirty="0" err="1" smtClean="0"/>
              <a:t>falla</a:t>
            </a:r>
            <a:r>
              <a:rPr lang="en-US" dirty="0" smtClean="0"/>
              <a:t> del </a:t>
            </a:r>
            <a:r>
              <a:rPr lang="en-US" dirty="0" err="1" smtClean="0"/>
              <a:t>sistema</a:t>
            </a:r>
            <a:r>
              <a:rPr lang="en-US" dirty="0" smtClean="0"/>
              <a:t> se </a:t>
            </a:r>
            <a:r>
              <a:rPr lang="en-US" dirty="0" err="1" smtClean="0"/>
              <a:t>puede</a:t>
            </a:r>
            <a:r>
              <a:rPr lang="en-US" dirty="0" smtClean="0"/>
              <a:t> </a:t>
            </a:r>
            <a:r>
              <a:rPr lang="en-US" dirty="0" err="1" smtClean="0"/>
              <a:t>escribir</a:t>
            </a:r>
            <a:r>
              <a:rPr lang="en-US" dirty="0" smtClean="0"/>
              <a:t> de la </a:t>
            </a:r>
            <a:r>
              <a:rPr lang="en-US" dirty="0" err="1" smtClean="0"/>
              <a:t>siguiente</a:t>
            </a:r>
            <a:r>
              <a:rPr lang="en-US" dirty="0" smtClean="0"/>
              <a:t> </a:t>
            </a:r>
            <a:r>
              <a:rPr lang="en-US" dirty="0" err="1" smtClean="0"/>
              <a:t>manera</a:t>
            </a:r>
            <a:r>
              <a:rPr lang="en-US" dirty="0" smtClean="0"/>
              <a:t>:</a:t>
            </a:r>
          </a:p>
          <a:p>
            <a:pPr algn="just"/>
            <a:endParaRPr lang="en-US" dirty="0" smtClean="0"/>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4</a:t>
            </a:fld>
            <a:endParaRPr lang="en-US"/>
          </a:p>
        </p:txBody>
      </p:sp>
    </p:spTree>
    <p:extLst>
      <p:ext uri="{BB962C8B-B14F-4D97-AF65-F5344CB8AC3E}">
        <p14:creationId xmlns:p14="http://schemas.microsoft.com/office/powerpoint/2010/main" val="750321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err="1" smtClean="0"/>
              <a:t>finalmente</a:t>
            </a:r>
            <a:r>
              <a:rPr lang="en-US" dirty="0" smtClean="0"/>
              <a:t>, para el </a:t>
            </a:r>
            <a:r>
              <a:rPr lang="en-US" dirty="0" err="1" smtClean="0"/>
              <a:t>sistema</a:t>
            </a:r>
            <a:r>
              <a:rPr lang="en-US" dirty="0" smtClean="0"/>
              <a:t> </a:t>
            </a:r>
            <a:r>
              <a:rPr lang="en-US" dirty="0" err="1" smtClean="0"/>
              <a:t>en</a:t>
            </a:r>
            <a:r>
              <a:rPr lang="en-US" dirty="0" smtClean="0"/>
              <a:t> </a:t>
            </a:r>
            <a:r>
              <a:rPr lang="en-US" dirty="0" err="1" smtClean="0"/>
              <a:t>serie</a:t>
            </a:r>
            <a:r>
              <a:rPr lang="en-US" dirty="0" smtClean="0"/>
              <a:t> </a:t>
            </a:r>
            <a:r>
              <a:rPr lang="en-US" dirty="0" err="1" smtClean="0"/>
              <a:t>paralelo</a:t>
            </a:r>
            <a:r>
              <a:rPr lang="en-US" dirty="0" smtClean="0"/>
              <a:t>, que se </a:t>
            </a:r>
            <a:r>
              <a:rPr lang="en-US" dirty="0" err="1" smtClean="0"/>
              <a:t>muestra</a:t>
            </a:r>
            <a:r>
              <a:rPr lang="en-US" dirty="0" smtClean="0"/>
              <a:t> </a:t>
            </a:r>
            <a:r>
              <a:rPr lang="en-US" dirty="0" err="1" smtClean="0"/>
              <a:t>en</a:t>
            </a:r>
            <a:r>
              <a:rPr lang="en-US" dirty="0" smtClean="0"/>
              <a:t> la Fig. 3, la </a:t>
            </a:r>
            <a:r>
              <a:rPr lang="en-US" dirty="0" err="1" smtClean="0"/>
              <a:t>probabilidad</a:t>
            </a:r>
            <a:r>
              <a:rPr lang="en-US" dirty="0" smtClean="0"/>
              <a:t> de </a:t>
            </a:r>
            <a:r>
              <a:rPr lang="en-US" dirty="0" err="1" smtClean="0"/>
              <a:t>falla</a:t>
            </a:r>
            <a:r>
              <a:rPr lang="en-US" dirty="0" smtClean="0"/>
              <a:t> del </a:t>
            </a:r>
            <a:r>
              <a:rPr lang="en-US" dirty="0" err="1" smtClean="0"/>
              <a:t>sistema</a:t>
            </a:r>
            <a:r>
              <a:rPr lang="en-US" dirty="0" smtClean="0"/>
              <a:t> se </a:t>
            </a:r>
            <a:r>
              <a:rPr lang="en-US" dirty="0" err="1" smtClean="0"/>
              <a:t>puede</a:t>
            </a:r>
            <a:r>
              <a:rPr lang="en-US" dirty="0" smtClean="0"/>
              <a:t> </a:t>
            </a:r>
            <a:r>
              <a:rPr lang="en-US" dirty="0" err="1" smtClean="0"/>
              <a:t>encontrar</a:t>
            </a:r>
            <a:r>
              <a:rPr lang="en-US" dirty="0" smtClean="0"/>
              <a:t> a </a:t>
            </a:r>
            <a:r>
              <a:rPr lang="en-US" dirty="0" err="1" smtClean="0"/>
              <a:t>partir</a:t>
            </a:r>
            <a:r>
              <a:rPr lang="en-US" dirty="0" smtClean="0"/>
              <a:t> de la </a:t>
            </a:r>
            <a:r>
              <a:rPr lang="en-US" dirty="0" err="1" smtClean="0"/>
              <a:t>siguiente</a:t>
            </a:r>
            <a:r>
              <a:rPr lang="en-US" dirty="0" smtClean="0"/>
              <a:t> </a:t>
            </a:r>
            <a:r>
              <a:rPr lang="en-US" dirty="0" err="1" smtClean="0"/>
              <a:t>ecuación</a:t>
            </a:r>
            <a:r>
              <a:rPr lang="en-US" dirty="0" smtClean="0"/>
              <a:t>:</a:t>
            </a:r>
          </a:p>
          <a:p>
            <a:pPr algn="just"/>
            <a:endParaRPr lang="es-ES" dirty="0" smtClean="0"/>
          </a:p>
          <a:p>
            <a:pPr algn="just"/>
            <a:endParaRPr lang="es-ES" dirty="0" smtClean="0"/>
          </a:p>
          <a:p>
            <a:pPr algn="just"/>
            <a:r>
              <a:rPr lang="en-US" dirty="0" smtClean="0"/>
              <a:t>Para </a:t>
            </a:r>
            <a:r>
              <a:rPr lang="en-US" dirty="0" err="1" smtClean="0"/>
              <a:t>una</a:t>
            </a:r>
            <a:r>
              <a:rPr lang="en-US" dirty="0" smtClean="0"/>
              <a:t> </a:t>
            </a:r>
            <a:r>
              <a:rPr lang="en-US" dirty="0" err="1" smtClean="0"/>
              <a:t>mejor</a:t>
            </a:r>
            <a:r>
              <a:rPr lang="en-US" dirty="0" smtClean="0"/>
              <a:t> </a:t>
            </a:r>
            <a:r>
              <a:rPr lang="en-US" dirty="0" err="1" smtClean="0"/>
              <a:t>comprensión</a:t>
            </a:r>
            <a:r>
              <a:rPr lang="en-US" dirty="0" smtClean="0"/>
              <a:t> del </a:t>
            </a:r>
            <a:r>
              <a:rPr lang="en-US" dirty="0" err="1" smtClean="0"/>
              <a:t>análisis</a:t>
            </a:r>
            <a:r>
              <a:rPr lang="en-US" dirty="0" smtClean="0"/>
              <a:t> de </a:t>
            </a:r>
            <a:r>
              <a:rPr lang="en-US" dirty="0" err="1" smtClean="0"/>
              <a:t>conconfiabilidad</a:t>
            </a:r>
            <a:r>
              <a:rPr lang="en-US" dirty="0" smtClean="0"/>
              <a:t>, </a:t>
            </a:r>
            <a:r>
              <a:rPr lang="en-US" dirty="0" err="1" smtClean="0"/>
              <a:t>vamos</a:t>
            </a:r>
            <a:r>
              <a:rPr lang="en-US" dirty="0" smtClean="0"/>
              <a:t> a </a:t>
            </a:r>
            <a:r>
              <a:rPr lang="en-US" dirty="0" err="1" smtClean="0"/>
              <a:t>demostrarlo</a:t>
            </a:r>
            <a:r>
              <a:rPr lang="en-US" dirty="0" smtClean="0"/>
              <a:t> para el </a:t>
            </a:r>
            <a:r>
              <a:rPr lang="en-US" dirty="0" err="1" smtClean="0"/>
              <a:t>sistema</a:t>
            </a:r>
            <a:r>
              <a:rPr lang="en-US" dirty="0" smtClean="0"/>
              <a:t>, que se </a:t>
            </a:r>
            <a:r>
              <a:rPr lang="en-US" dirty="0" err="1" smtClean="0"/>
              <a:t>muestra</a:t>
            </a:r>
            <a:r>
              <a:rPr lang="en-US" dirty="0" smtClean="0"/>
              <a:t> </a:t>
            </a:r>
            <a:r>
              <a:rPr lang="en-US" dirty="0" err="1" smtClean="0"/>
              <a:t>en</a:t>
            </a:r>
            <a:r>
              <a:rPr lang="en-US" dirty="0" smtClean="0"/>
              <a:t> la Fig. 4.</a:t>
            </a:r>
          </a:p>
          <a:p>
            <a:pPr algn="just"/>
            <a:endParaRPr lang="es-ES" dirty="0" smtClean="0"/>
          </a:p>
          <a:p>
            <a:pPr algn="just"/>
            <a:endParaRPr lang="es-ES" dirty="0" smtClean="0"/>
          </a:p>
          <a:p>
            <a:pPr algn="just"/>
            <a:endParaRPr lang="es-ES" dirty="0" smtClean="0"/>
          </a:p>
          <a:p>
            <a:pPr algn="just"/>
            <a:endParaRPr lang="es-ES" dirty="0" smtClean="0"/>
          </a:p>
          <a:p>
            <a:pPr algn="ctr"/>
            <a:r>
              <a:rPr lang="en-US" b="1" dirty="0" smtClean="0"/>
              <a:t>Fig. 4. </a:t>
            </a:r>
            <a:r>
              <a:rPr lang="en-US" b="1" dirty="0" err="1" smtClean="0"/>
              <a:t>Esquema</a:t>
            </a:r>
            <a:r>
              <a:rPr lang="en-US" b="1" dirty="0" smtClean="0"/>
              <a:t> del </a:t>
            </a:r>
            <a:r>
              <a:rPr lang="en-US" b="1" dirty="0" err="1" smtClean="0"/>
              <a:t>sistema</a:t>
            </a:r>
            <a:r>
              <a:rPr lang="en-US" b="1" dirty="0" smtClean="0"/>
              <a:t> de </a:t>
            </a:r>
            <a:r>
              <a:rPr lang="en-US" b="1" dirty="0" err="1" smtClean="0"/>
              <a:t>potencia</a:t>
            </a:r>
            <a:r>
              <a:rPr lang="en-US" b="1" dirty="0" smtClean="0"/>
              <a:t> de 230 – 13 kV</a:t>
            </a:r>
          </a:p>
          <a:p>
            <a:pPr algn="just"/>
            <a:endParaRPr lang="en-US" dirty="0" smtClean="0"/>
          </a:p>
          <a:p>
            <a:pPr algn="just"/>
            <a:r>
              <a:rPr lang="en-US" dirty="0" smtClean="0"/>
              <a:t>Los </a:t>
            </a:r>
            <a:r>
              <a:rPr lang="en-US" dirty="0" err="1" smtClean="0"/>
              <a:t>siguientes</a:t>
            </a:r>
            <a:r>
              <a:rPr lang="en-US" dirty="0" smtClean="0"/>
              <a:t> </a:t>
            </a:r>
            <a:r>
              <a:rPr lang="en-US" dirty="0" err="1" smtClean="0"/>
              <a:t>datos</a:t>
            </a:r>
            <a:r>
              <a:rPr lang="en-US" dirty="0" smtClean="0"/>
              <a:t> de </a:t>
            </a:r>
            <a:r>
              <a:rPr lang="en-US" dirty="0" err="1" smtClean="0"/>
              <a:t>conconfiabilidad</a:t>
            </a:r>
            <a:r>
              <a:rPr lang="en-US" dirty="0" smtClean="0"/>
              <a:t> son </a:t>
            </a:r>
            <a:r>
              <a:rPr lang="en-US" dirty="0" err="1" smtClean="0"/>
              <a:t>conocidos</a:t>
            </a:r>
            <a:r>
              <a:rPr lang="en-US" dirty="0" smtClean="0"/>
              <a:t> para </a:t>
            </a:r>
            <a:r>
              <a:rPr lang="en-US" dirty="0" err="1" smtClean="0"/>
              <a:t>todos</a:t>
            </a:r>
            <a:r>
              <a:rPr lang="en-US" dirty="0" smtClean="0"/>
              <a:t> </a:t>
            </a:r>
            <a:r>
              <a:rPr lang="en-US" dirty="0" err="1" smtClean="0"/>
              <a:t>los</a:t>
            </a:r>
            <a:r>
              <a:rPr lang="en-US" dirty="0" smtClean="0"/>
              <a:t> </a:t>
            </a:r>
            <a:r>
              <a:rPr lang="en-US" dirty="0" err="1" smtClean="0"/>
              <a:t>componentes</a:t>
            </a:r>
            <a:r>
              <a:rPr lang="en-US" dirty="0" smtClean="0"/>
              <a:t> del </a:t>
            </a:r>
            <a:r>
              <a:rPr lang="en-US" dirty="0" err="1" smtClean="0"/>
              <a:t>sistema</a:t>
            </a:r>
            <a:r>
              <a:rPr lang="en-US" dirty="0" smtClean="0"/>
              <a:t>:</a:t>
            </a:r>
          </a:p>
          <a:p>
            <a:pPr algn="just"/>
            <a:endParaRPr lang="es-ES" dirty="0" smtClean="0"/>
          </a:p>
          <a:p>
            <a:pPr algn="just"/>
            <a:endParaRPr lang="es-ES" dirty="0" smtClean="0"/>
          </a:p>
          <a:p>
            <a:pPr algn="just"/>
            <a:endParaRPr lang="es-ES" dirty="0" smtClean="0"/>
          </a:p>
          <a:p>
            <a:pPr algn="just"/>
            <a:endParaRPr lang="es-ES" dirty="0" smtClean="0"/>
          </a:p>
          <a:p>
            <a:pPr algn="just"/>
            <a:r>
              <a:rPr lang="en-US" dirty="0" err="1" smtClean="0"/>
              <a:t>Suponiendo</a:t>
            </a:r>
            <a:r>
              <a:rPr lang="en-US" dirty="0" smtClean="0"/>
              <a:t> que para el bus 5 de 13 kV, </a:t>
            </a:r>
            <a:r>
              <a:rPr lang="en-US" dirty="0" err="1" smtClean="0"/>
              <a:t>necesitamos</a:t>
            </a:r>
            <a:r>
              <a:rPr lang="en-US" dirty="0" smtClean="0"/>
              <a:t> </a:t>
            </a:r>
            <a:r>
              <a:rPr lang="en-US" dirty="0" err="1" smtClean="0"/>
              <a:t>encontrar</a:t>
            </a:r>
            <a:r>
              <a:rPr lang="en-US" dirty="0" smtClean="0"/>
              <a:t> un </a:t>
            </a:r>
            <a:r>
              <a:rPr lang="en-US" dirty="0" err="1" smtClean="0"/>
              <a:t>tiempo</a:t>
            </a:r>
            <a:r>
              <a:rPr lang="en-US" dirty="0" smtClean="0"/>
              <a:t> de </a:t>
            </a:r>
            <a:r>
              <a:rPr lang="en-US" dirty="0" err="1" smtClean="0"/>
              <a:t>inactividad</a:t>
            </a:r>
            <a:r>
              <a:rPr lang="en-US" dirty="0" smtClean="0"/>
              <a:t> </a:t>
            </a:r>
            <a:r>
              <a:rPr lang="en-US" dirty="0" err="1" smtClean="0"/>
              <a:t>esperado</a:t>
            </a:r>
            <a:r>
              <a:rPr lang="en-US" dirty="0" smtClean="0"/>
              <a:t> </a:t>
            </a:r>
            <a:r>
              <a:rPr lang="en-US" dirty="0" err="1" smtClean="0"/>
              <a:t>por</a:t>
            </a:r>
            <a:r>
              <a:rPr lang="en-US" dirty="0" smtClean="0"/>
              <a:t> </a:t>
            </a:r>
            <a:r>
              <a:rPr lang="en-US" dirty="0" err="1" smtClean="0"/>
              <a:t>año</a:t>
            </a:r>
            <a:r>
              <a:rPr lang="en-US" dirty="0" smtClean="0"/>
              <a:t> </a:t>
            </a:r>
            <a:r>
              <a:rPr lang="en-US" dirty="0" err="1" smtClean="0"/>
              <a:t>Df</a:t>
            </a:r>
            <a:r>
              <a:rPr lang="en-US" dirty="0" smtClean="0"/>
              <a:t> </a:t>
            </a:r>
            <a:r>
              <a:rPr lang="en-US" dirty="0" err="1" smtClean="0"/>
              <a:t>debido</a:t>
            </a:r>
            <a:r>
              <a:rPr lang="en-US" dirty="0" smtClean="0"/>
              <a:t> a la </a:t>
            </a:r>
            <a:r>
              <a:rPr lang="en-US" dirty="0" err="1" smtClean="0"/>
              <a:t>pérdida</a:t>
            </a:r>
            <a:r>
              <a:rPr lang="en-US" dirty="0" smtClean="0"/>
              <a:t> de </a:t>
            </a:r>
            <a:r>
              <a:rPr lang="en-US" dirty="0" err="1" smtClean="0"/>
              <a:t>suministro</a:t>
            </a:r>
            <a:r>
              <a:rPr lang="en-US" dirty="0" smtClean="0"/>
              <a:t> de </a:t>
            </a:r>
            <a:r>
              <a:rPr lang="en-US" dirty="0" err="1" smtClean="0"/>
              <a:t>energía</a:t>
            </a:r>
            <a:r>
              <a:rPr lang="en-US" dirty="0" smtClean="0"/>
              <a:t>, </a:t>
            </a:r>
            <a:r>
              <a:rPr lang="en-US" dirty="0" err="1" smtClean="0"/>
              <a:t>comencemos</a:t>
            </a:r>
            <a:r>
              <a:rPr lang="en-US" dirty="0" smtClean="0"/>
              <a:t> con </a:t>
            </a:r>
            <a:r>
              <a:rPr lang="en-US" dirty="0" err="1" smtClean="0"/>
              <a:t>los</a:t>
            </a:r>
            <a:r>
              <a:rPr lang="en-US" dirty="0" smtClean="0"/>
              <a:t> </a:t>
            </a:r>
            <a:r>
              <a:rPr lang="en-US" dirty="0" err="1" smtClean="0"/>
              <a:t>cálculos</a:t>
            </a:r>
            <a:r>
              <a:rPr lang="en-US" dirty="0" smtClean="0"/>
              <a:t> de </a:t>
            </a:r>
            <a:r>
              <a:rPr lang="en-US" dirty="0" err="1" smtClean="0"/>
              <a:t>probabilidad</a:t>
            </a:r>
            <a:r>
              <a:rPr lang="en-US" dirty="0" smtClean="0"/>
              <a:t> de </a:t>
            </a:r>
            <a:r>
              <a:rPr lang="en-US" dirty="0" err="1" smtClean="0"/>
              <a:t>indisponibilidad</a:t>
            </a:r>
            <a:r>
              <a:rPr lang="en-US" dirty="0" smtClean="0"/>
              <a:t> del </a:t>
            </a:r>
            <a:r>
              <a:rPr lang="en-US" dirty="0" err="1" smtClean="0"/>
              <a:t>equipo</a:t>
            </a:r>
            <a:r>
              <a:rPr lang="en-US" dirty="0" smtClean="0"/>
              <a:t>:</a:t>
            </a:r>
          </a:p>
          <a:p>
            <a:pPr marL="742950" lvl="1" indent="-285750" algn="just">
              <a:buFont typeface="Wingdings" panose="05000000000000000000" pitchFamily="2" charset="2"/>
              <a:buChar char="Ø"/>
            </a:pPr>
            <a:r>
              <a:rPr lang="en-US" b="1" dirty="0" smtClean="0"/>
              <a:t>p1= 0,05 </a:t>
            </a:r>
            <a:r>
              <a:rPr lang="en-US" b="1" dirty="0" err="1" smtClean="0"/>
              <a:t>fallas</a:t>
            </a:r>
            <a:r>
              <a:rPr lang="en-US" b="1" dirty="0" smtClean="0"/>
              <a:t>/mi x 30 mi x 10 h / 8760 h = 0,00171</a:t>
            </a:r>
          </a:p>
          <a:p>
            <a:pPr marL="742950" lvl="1" indent="-285750" algn="just">
              <a:buFont typeface="Wingdings" panose="05000000000000000000" pitchFamily="2" charset="2"/>
              <a:buChar char="Ø"/>
            </a:pPr>
            <a:r>
              <a:rPr lang="en-US" b="1" dirty="0" smtClean="0"/>
              <a:t>p2= 006 </a:t>
            </a:r>
            <a:r>
              <a:rPr lang="en-US" b="1" dirty="0" err="1" smtClean="0"/>
              <a:t>fallas</a:t>
            </a:r>
            <a:r>
              <a:rPr lang="en-US" b="1" dirty="0" smtClean="0"/>
              <a:t> x 8 h / 8760 h = 0,000055</a:t>
            </a:r>
          </a:p>
          <a:p>
            <a:pPr marL="742950" lvl="1" indent="-285750" algn="just">
              <a:buFont typeface="Wingdings" panose="05000000000000000000" pitchFamily="2" charset="2"/>
              <a:buChar char="Ø"/>
            </a:pPr>
            <a:r>
              <a:rPr lang="en-US" b="1" dirty="0" smtClean="0"/>
              <a:t>p3= 0,01 </a:t>
            </a:r>
            <a:r>
              <a:rPr lang="en-US" b="1" dirty="0" err="1" smtClean="0"/>
              <a:t>fallas</a:t>
            </a:r>
            <a:r>
              <a:rPr lang="en-US" b="1" dirty="0" smtClean="0"/>
              <a:t> x 16 h / 8760 h = 0,0000182</a:t>
            </a:r>
          </a:p>
          <a:p>
            <a:pPr marL="742950" lvl="1" indent="-285750" algn="just">
              <a:buFont typeface="Wingdings" panose="05000000000000000000" pitchFamily="2" charset="2"/>
              <a:buChar char="Ø"/>
            </a:pPr>
            <a:r>
              <a:rPr lang="en-US" b="1" dirty="0" smtClean="0"/>
              <a:t>p4 =0,012 </a:t>
            </a:r>
            <a:r>
              <a:rPr lang="en-US" b="1" dirty="0" err="1" smtClean="0"/>
              <a:t>fallas</a:t>
            </a:r>
            <a:r>
              <a:rPr lang="en-US" b="1" dirty="0" smtClean="0"/>
              <a:t> x 80 h / 8760 h = 0,0001095</a:t>
            </a:r>
            <a:endParaRPr lang="en-US" b="1" dirty="0" smtClean="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5</a:t>
            </a:fld>
            <a:endParaRPr lang="en-US"/>
          </a:p>
        </p:txBody>
      </p:sp>
    </p:spTree>
    <p:extLst>
      <p:ext uri="{BB962C8B-B14F-4D97-AF65-F5344CB8AC3E}">
        <p14:creationId xmlns:p14="http://schemas.microsoft.com/office/powerpoint/2010/main" val="239379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err="1" smtClean="0"/>
              <a:t>Ahora</a:t>
            </a:r>
            <a:r>
              <a:rPr lang="en-US" dirty="0" smtClean="0"/>
              <a:t> </a:t>
            </a:r>
            <a:r>
              <a:rPr lang="en-US" dirty="0" err="1" smtClean="0"/>
              <a:t>vamos</a:t>
            </a:r>
            <a:r>
              <a:rPr lang="en-US" dirty="0" smtClean="0"/>
              <a:t> a </a:t>
            </a:r>
            <a:r>
              <a:rPr lang="en-US" dirty="0" err="1" smtClean="0"/>
              <a:t>crear</a:t>
            </a:r>
            <a:r>
              <a:rPr lang="en-US" dirty="0" smtClean="0"/>
              <a:t> un </a:t>
            </a:r>
            <a:r>
              <a:rPr lang="en-US" dirty="0" err="1" smtClean="0"/>
              <a:t>diagrama</a:t>
            </a:r>
            <a:r>
              <a:rPr lang="en-US" dirty="0" smtClean="0"/>
              <a:t> de </a:t>
            </a:r>
            <a:r>
              <a:rPr lang="en-US" dirty="0" err="1" smtClean="0"/>
              <a:t>análisis</a:t>
            </a:r>
            <a:r>
              <a:rPr lang="en-US" dirty="0" smtClean="0"/>
              <a:t> de </a:t>
            </a:r>
            <a:r>
              <a:rPr lang="en-US" dirty="0" err="1" smtClean="0"/>
              <a:t>conconfiabilidad</a:t>
            </a:r>
            <a:r>
              <a:rPr lang="en-US" dirty="0" smtClean="0"/>
              <a:t> para el </a:t>
            </a:r>
            <a:r>
              <a:rPr lang="en-US" dirty="0" err="1" smtClean="0"/>
              <a:t>sistema</a:t>
            </a:r>
            <a:r>
              <a:rPr lang="en-US" dirty="0" smtClean="0"/>
              <a:t> de </a:t>
            </a:r>
            <a:r>
              <a:rPr lang="en-US" dirty="0" err="1" smtClean="0"/>
              <a:t>potencia</a:t>
            </a:r>
            <a:r>
              <a:rPr lang="en-US" dirty="0" smtClean="0"/>
              <a:t> que se </a:t>
            </a:r>
            <a:r>
              <a:rPr lang="en-US" dirty="0" err="1" smtClean="0"/>
              <a:t>muestra</a:t>
            </a:r>
            <a:r>
              <a:rPr lang="en-US" dirty="0" smtClean="0"/>
              <a:t> </a:t>
            </a:r>
            <a:r>
              <a:rPr lang="en-US" dirty="0" err="1" smtClean="0"/>
              <a:t>en</a:t>
            </a:r>
            <a:r>
              <a:rPr lang="en-US" dirty="0" smtClean="0"/>
              <a:t> la Fig. 4, </a:t>
            </a:r>
            <a:r>
              <a:rPr lang="en-US" dirty="0" err="1" smtClean="0"/>
              <a:t>considerando</a:t>
            </a:r>
            <a:r>
              <a:rPr lang="en-US" dirty="0" smtClean="0"/>
              <a:t> </a:t>
            </a:r>
            <a:r>
              <a:rPr lang="en-US" dirty="0" err="1" smtClean="0"/>
              <a:t>cómo</a:t>
            </a:r>
            <a:r>
              <a:rPr lang="en-US" dirty="0" smtClean="0"/>
              <a:t> </a:t>
            </a:r>
            <a:r>
              <a:rPr lang="en-US" dirty="0" err="1" smtClean="0"/>
              <a:t>una</a:t>
            </a:r>
            <a:r>
              <a:rPr lang="en-US" dirty="0" smtClean="0"/>
              <a:t> </a:t>
            </a:r>
            <a:r>
              <a:rPr lang="en-US" dirty="0" err="1" smtClean="0"/>
              <a:t>falla</a:t>
            </a:r>
            <a:r>
              <a:rPr lang="en-US" dirty="0" smtClean="0"/>
              <a:t> de </a:t>
            </a:r>
            <a:r>
              <a:rPr lang="en-US" dirty="0" err="1" smtClean="0"/>
              <a:t>cada</a:t>
            </a:r>
            <a:r>
              <a:rPr lang="en-US" dirty="0" smtClean="0"/>
              <a:t> </a:t>
            </a:r>
            <a:r>
              <a:rPr lang="en-US" dirty="0" err="1" smtClean="0"/>
              <a:t>elemento</a:t>
            </a:r>
            <a:r>
              <a:rPr lang="en-US" dirty="0" smtClean="0"/>
              <a:t> </a:t>
            </a:r>
            <a:r>
              <a:rPr lang="en-US" dirty="0" err="1" smtClean="0"/>
              <a:t>afectará</a:t>
            </a:r>
            <a:r>
              <a:rPr lang="en-US" dirty="0" smtClean="0"/>
              <a:t> el </a:t>
            </a:r>
            <a:r>
              <a:rPr lang="en-US" dirty="0" err="1" smtClean="0"/>
              <a:t>suministro</a:t>
            </a:r>
            <a:r>
              <a:rPr lang="en-US" dirty="0" smtClean="0"/>
              <a:t> de </a:t>
            </a:r>
            <a:r>
              <a:rPr lang="en-US" dirty="0" err="1" smtClean="0"/>
              <a:t>energía</a:t>
            </a:r>
            <a:r>
              <a:rPr lang="en-US" dirty="0" smtClean="0"/>
              <a:t> para el bus 5 de 13 kV. </a:t>
            </a:r>
          </a:p>
          <a:p>
            <a:pPr algn="just"/>
            <a:r>
              <a:rPr lang="en-US" dirty="0" err="1" smtClean="0"/>
              <a:t>Obviamente</a:t>
            </a:r>
            <a:r>
              <a:rPr lang="en-US" dirty="0" smtClean="0"/>
              <a:t>, </a:t>
            </a:r>
            <a:r>
              <a:rPr lang="en-US" dirty="0" err="1" smtClean="0"/>
              <a:t>si</a:t>
            </a:r>
            <a:r>
              <a:rPr lang="en-US" dirty="0" smtClean="0"/>
              <a:t> </a:t>
            </a:r>
            <a:r>
              <a:rPr lang="en-US" dirty="0" err="1" smtClean="0"/>
              <a:t>falla</a:t>
            </a:r>
            <a:r>
              <a:rPr lang="en-US" dirty="0" smtClean="0"/>
              <a:t> </a:t>
            </a:r>
            <a:r>
              <a:rPr lang="en-US" dirty="0" err="1" smtClean="0"/>
              <a:t>cualquiera</a:t>
            </a:r>
            <a:r>
              <a:rPr lang="en-US" dirty="0" smtClean="0"/>
              <a:t> de las </a:t>
            </a:r>
            <a:r>
              <a:rPr lang="en-US" dirty="0" err="1" smtClean="0"/>
              <a:t>líneas</a:t>
            </a:r>
            <a:r>
              <a:rPr lang="en-US" dirty="0" smtClean="0"/>
              <a:t> de 230 kV, la </a:t>
            </a:r>
            <a:r>
              <a:rPr lang="en-US" dirty="0" err="1" smtClean="0"/>
              <a:t>protección</a:t>
            </a:r>
            <a:r>
              <a:rPr lang="en-US" dirty="0" smtClean="0"/>
              <a:t> del </a:t>
            </a:r>
            <a:r>
              <a:rPr lang="en-US" dirty="0" err="1" smtClean="0"/>
              <a:t>relé</a:t>
            </a:r>
            <a:r>
              <a:rPr lang="en-US" dirty="0" smtClean="0"/>
              <a:t> se </a:t>
            </a:r>
            <a:r>
              <a:rPr lang="en-US" dirty="0" err="1" smtClean="0"/>
              <a:t>disparará</a:t>
            </a:r>
            <a:r>
              <a:rPr lang="en-US" dirty="0" smtClean="0"/>
              <a:t>. el </a:t>
            </a:r>
            <a:r>
              <a:rPr lang="en-US" dirty="0" err="1" smtClean="0"/>
              <a:t>interruptor</a:t>
            </a:r>
            <a:r>
              <a:rPr lang="en-US" dirty="0" smtClean="0"/>
              <a:t> </a:t>
            </a:r>
            <a:r>
              <a:rPr lang="en-US" dirty="0" err="1" smtClean="0"/>
              <a:t>correspondiente</a:t>
            </a:r>
            <a:r>
              <a:rPr lang="en-US" dirty="0" smtClean="0"/>
              <a:t>, y se </a:t>
            </a:r>
            <a:r>
              <a:rPr lang="en-US" dirty="0" err="1" smtClean="0"/>
              <a:t>alimentará</a:t>
            </a:r>
            <a:r>
              <a:rPr lang="en-US" dirty="0" smtClean="0"/>
              <a:t> </a:t>
            </a:r>
            <a:r>
              <a:rPr lang="en-US" dirty="0" err="1" smtClean="0"/>
              <a:t>barra</a:t>
            </a:r>
            <a:r>
              <a:rPr lang="en-US" dirty="0" smtClean="0"/>
              <a:t> de 13 kV a </a:t>
            </a:r>
            <a:r>
              <a:rPr lang="en-US" dirty="0" err="1" smtClean="0"/>
              <a:t>través</a:t>
            </a:r>
            <a:r>
              <a:rPr lang="en-US" dirty="0" smtClean="0"/>
              <a:t> de </a:t>
            </a:r>
            <a:r>
              <a:rPr lang="en-US" dirty="0" err="1" smtClean="0"/>
              <a:t>barra</a:t>
            </a:r>
            <a:r>
              <a:rPr lang="en-US" dirty="0" smtClean="0"/>
              <a:t> de 230 kV y </a:t>
            </a:r>
            <a:r>
              <a:rPr lang="en-US" dirty="0" err="1" smtClean="0"/>
              <a:t>transformador</a:t>
            </a:r>
            <a:r>
              <a:rPr lang="en-US" dirty="0" smtClean="0"/>
              <a:t> 230/13 kV de </a:t>
            </a:r>
            <a:r>
              <a:rPr lang="en-US" dirty="0" err="1" smtClean="0"/>
              <a:t>línea</a:t>
            </a:r>
            <a:r>
              <a:rPr lang="en-US" dirty="0" smtClean="0"/>
              <a:t> de 230 kV </a:t>
            </a:r>
            <a:r>
              <a:rPr lang="en-US" dirty="0" err="1" smtClean="0"/>
              <a:t>quedando</a:t>
            </a:r>
            <a:r>
              <a:rPr lang="en-US" dirty="0" smtClean="0"/>
              <a:t> </a:t>
            </a:r>
            <a:r>
              <a:rPr lang="en-US" dirty="0" err="1" smtClean="0"/>
              <a:t>en</a:t>
            </a:r>
            <a:r>
              <a:rPr lang="en-US" dirty="0" smtClean="0"/>
              <a:t> </a:t>
            </a:r>
            <a:r>
              <a:rPr lang="en-US" dirty="0" err="1" smtClean="0"/>
              <a:t>servicio</a:t>
            </a:r>
            <a:r>
              <a:rPr lang="en-US" dirty="0" smtClean="0"/>
              <a:t>. </a:t>
            </a:r>
            <a:r>
              <a:rPr lang="en-US" dirty="0" err="1" smtClean="0"/>
              <a:t>Por</a:t>
            </a:r>
            <a:r>
              <a:rPr lang="en-US" dirty="0" smtClean="0"/>
              <a:t> lo </a:t>
            </a:r>
            <a:r>
              <a:rPr lang="en-US" dirty="0" err="1" smtClean="0"/>
              <a:t>tanto</a:t>
            </a:r>
            <a:r>
              <a:rPr lang="en-US" dirty="0" smtClean="0"/>
              <a:t>, </a:t>
            </a:r>
            <a:r>
              <a:rPr lang="en-US" dirty="0" err="1" smtClean="0"/>
              <a:t>los</a:t>
            </a:r>
            <a:r>
              <a:rPr lang="en-US" dirty="0" smtClean="0"/>
              <a:t> </a:t>
            </a:r>
            <a:r>
              <a:rPr lang="en-US" dirty="0" err="1" smtClean="0"/>
              <a:t>elementos</a:t>
            </a:r>
            <a:r>
              <a:rPr lang="en-US" dirty="0" smtClean="0"/>
              <a:t> de </a:t>
            </a:r>
            <a:r>
              <a:rPr lang="en-US" dirty="0" err="1" smtClean="0"/>
              <a:t>línea</a:t>
            </a:r>
            <a:r>
              <a:rPr lang="en-US" dirty="0" smtClean="0"/>
              <a:t> de 230 kV (1) </a:t>
            </a:r>
            <a:r>
              <a:rPr lang="en-US" dirty="0" err="1" smtClean="0"/>
              <a:t>deben</a:t>
            </a:r>
            <a:r>
              <a:rPr lang="en-US" dirty="0" smtClean="0"/>
              <a:t> </a:t>
            </a:r>
            <a:r>
              <a:rPr lang="en-US" dirty="0" err="1" smtClean="0"/>
              <a:t>conectarse</a:t>
            </a:r>
            <a:r>
              <a:rPr lang="en-US" dirty="0" smtClean="0"/>
              <a:t> </a:t>
            </a:r>
            <a:r>
              <a:rPr lang="en-US" dirty="0" err="1" smtClean="0"/>
              <a:t>en</a:t>
            </a:r>
            <a:r>
              <a:rPr lang="en-US" dirty="0" smtClean="0"/>
              <a:t> </a:t>
            </a:r>
            <a:r>
              <a:rPr lang="en-US" dirty="0" err="1" smtClean="0"/>
              <a:t>paralelo</a:t>
            </a:r>
            <a:r>
              <a:rPr lang="en-US" dirty="0" smtClean="0"/>
              <a:t> </a:t>
            </a:r>
            <a:r>
              <a:rPr lang="en-US" dirty="0" err="1" smtClean="0"/>
              <a:t>en</a:t>
            </a:r>
            <a:r>
              <a:rPr lang="en-US" dirty="0" smtClean="0"/>
              <a:t> lo que </a:t>
            </a:r>
            <a:r>
              <a:rPr lang="en-US" dirty="0" err="1" smtClean="0"/>
              <a:t>respecta</a:t>
            </a:r>
            <a:r>
              <a:rPr lang="en-US" dirty="0" smtClean="0"/>
              <a:t> a la </a:t>
            </a:r>
            <a:r>
              <a:rPr lang="en-US" dirty="0" err="1" smtClean="0"/>
              <a:t>conconfiabilidad</a:t>
            </a:r>
            <a:r>
              <a:rPr lang="en-US" dirty="0" smtClean="0"/>
              <a:t> del bus de 13 kV.</a:t>
            </a:r>
          </a:p>
          <a:p>
            <a:pPr algn="just"/>
            <a:r>
              <a:rPr lang="en-US" dirty="0" smtClean="0"/>
              <a:t>Si </a:t>
            </a:r>
            <a:r>
              <a:rPr lang="en-US" dirty="0" err="1" smtClean="0"/>
              <a:t>alguno</a:t>
            </a:r>
            <a:r>
              <a:rPr lang="en-US" dirty="0" smtClean="0"/>
              <a:t> de </a:t>
            </a:r>
            <a:r>
              <a:rPr lang="en-US" dirty="0" err="1" smtClean="0"/>
              <a:t>los</a:t>
            </a:r>
            <a:r>
              <a:rPr lang="en-US" dirty="0" smtClean="0"/>
              <a:t> </a:t>
            </a:r>
            <a:r>
              <a:rPr lang="en-US" dirty="0" err="1" smtClean="0"/>
              <a:t>interruptores</a:t>
            </a:r>
            <a:r>
              <a:rPr lang="en-US" dirty="0" smtClean="0"/>
              <a:t> de 230 kV </a:t>
            </a:r>
            <a:r>
              <a:rPr lang="en-US" dirty="0" err="1" smtClean="0"/>
              <a:t>falla</a:t>
            </a:r>
            <a:r>
              <a:rPr lang="en-US" dirty="0" smtClean="0"/>
              <a:t>, </a:t>
            </a:r>
            <a:r>
              <a:rPr lang="en-US" dirty="0" err="1" smtClean="0"/>
              <a:t>una</a:t>
            </a:r>
            <a:r>
              <a:rPr lang="en-US" dirty="0" smtClean="0"/>
              <a:t> </a:t>
            </a:r>
            <a:r>
              <a:rPr lang="en-US" dirty="0" err="1" smtClean="0"/>
              <a:t>protección</a:t>
            </a:r>
            <a:r>
              <a:rPr lang="en-US" dirty="0" smtClean="0"/>
              <a:t> de </a:t>
            </a:r>
            <a:r>
              <a:rPr lang="en-US" dirty="0" err="1" smtClean="0"/>
              <a:t>falla</a:t>
            </a:r>
            <a:r>
              <a:rPr lang="en-US" dirty="0" smtClean="0"/>
              <a:t> de </a:t>
            </a:r>
            <a:r>
              <a:rPr lang="en-US" dirty="0" err="1" smtClean="0"/>
              <a:t>interruptor</a:t>
            </a:r>
            <a:r>
              <a:rPr lang="en-US" dirty="0" smtClean="0"/>
              <a:t> </a:t>
            </a:r>
            <a:r>
              <a:rPr lang="en-US" dirty="0" err="1" smtClean="0"/>
              <a:t>disparará</a:t>
            </a:r>
            <a:r>
              <a:rPr lang="en-US" dirty="0" smtClean="0"/>
              <a:t> </a:t>
            </a:r>
            <a:r>
              <a:rPr lang="en-US" dirty="0" err="1" smtClean="0"/>
              <a:t>otro</a:t>
            </a:r>
            <a:r>
              <a:rPr lang="en-US" dirty="0" smtClean="0"/>
              <a:t> </a:t>
            </a:r>
            <a:r>
              <a:rPr lang="en-US" dirty="0" err="1" smtClean="0"/>
              <a:t>interruptor</a:t>
            </a:r>
            <a:r>
              <a:rPr lang="en-US" dirty="0" smtClean="0"/>
              <a:t> y, </a:t>
            </a:r>
            <a:r>
              <a:rPr lang="en-US" dirty="0" err="1" smtClean="0"/>
              <a:t>como</a:t>
            </a:r>
            <a:r>
              <a:rPr lang="en-US" dirty="0" smtClean="0"/>
              <a:t> </a:t>
            </a:r>
            <a:r>
              <a:rPr lang="en-US" dirty="0" err="1" smtClean="0"/>
              <a:t>resultado</a:t>
            </a:r>
            <a:r>
              <a:rPr lang="en-US" dirty="0" smtClean="0"/>
              <a:t>, </a:t>
            </a:r>
            <a:r>
              <a:rPr lang="en-US" dirty="0" err="1" smtClean="0"/>
              <a:t>ambas</a:t>
            </a:r>
            <a:r>
              <a:rPr lang="en-US" dirty="0" smtClean="0"/>
              <a:t> </a:t>
            </a:r>
            <a:r>
              <a:rPr lang="en-US" dirty="0" err="1" smtClean="0"/>
              <a:t>líneas</a:t>
            </a:r>
            <a:r>
              <a:rPr lang="en-US" dirty="0" smtClean="0"/>
              <a:t> de 230 kV se </a:t>
            </a:r>
            <a:r>
              <a:rPr lang="en-US" dirty="0" err="1" smtClean="0"/>
              <a:t>desconectarán</a:t>
            </a:r>
            <a:r>
              <a:rPr lang="en-US" dirty="0" smtClean="0"/>
              <a:t> y el bus de 13 kV se </a:t>
            </a:r>
            <a:r>
              <a:rPr lang="en-US" dirty="0" err="1" smtClean="0"/>
              <a:t>desenergizará</a:t>
            </a:r>
            <a:r>
              <a:rPr lang="en-US" dirty="0" smtClean="0"/>
              <a:t>. </a:t>
            </a:r>
            <a:r>
              <a:rPr lang="en-US" dirty="0" err="1" smtClean="0"/>
              <a:t>Por</a:t>
            </a:r>
            <a:r>
              <a:rPr lang="en-US" dirty="0" smtClean="0"/>
              <a:t> lo </a:t>
            </a:r>
            <a:r>
              <a:rPr lang="en-US" dirty="0" err="1" smtClean="0"/>
              <a:t>tanto</a:t>
            </a:r>
            <a:r>
              <a:rPr lang="en-US" dirty="0" smtClean="0"/>
              <a:t>, </a:t>
            </a:r>
            <a:r>
              <a:rPr lang="en-US" dirty="0" err="1" smtClean="0"/>
              <a:t>los</a:t>
            </a:r>
            <a:r>
              <a:rPr lang="en-US" dirty="0" smtClean="0"/>
              <a:t> </a:t>
            </a:r>
            <a:r>
              <a:rPr lang="en-US" dirty="0" err="1" smtClean="0"/>
              <a:t>elementos</a:t>
            </a:r>
            <a:r>
              <a:rPr lang="en-US" dirty="0" smtClean="0"/>
              <a:t> </a:t>
            </a:r>
            <a:r>
              <a:rPr lang="en-US" dirty="0" err="1" smtClean="0"/>
              <a:t>interruptores</a:t>
            </a:r>
            <a:r>
              <a:rPr lang="en-US" dirty="0" smtClean="0"/>
              <a:t> de 230 kV (2) </a:t>
            </a:r>
            <a:r>
              <a:rPr lang="en-US" dirty="0" err="1" smtClean="0"/>
              <a:t>deben</a:t>
            </a:r>
            <a:r>
              <a:rPr lang="en-US" dirty="0" smtClean="0"/>
              <a:t> </a:t>
            </a:r>
            <a:r>
              <a:rPr lang="en-US" dirty="0" err="1" smtClean="0"/>
              <a:t>conectarse</a:t>
            </a:r>
            <a:r>
              <a:rPr lang="en-US" dirty="0" smtClean="0"/>
              <a:t> </a:t>
            </a:r>
            <a:r>
              <a:rPr lang="en-US" dirty="0" err="1" smtClean="0"/>
              <a:t>en</a:t>
            </a:r>
            <a:r>
              <a:rPr lang="en-US" dirty="0" smtClean="0"/>
              <a:t> </a:t>
            </a:r>
            <a:r>
              <a:rPr lang="en-US" dirty="0" err="1" smtClean="0"/>
              <a:t>serie</a:t>
            </a:r>
            <a:r>
              <a:rPr lang="en-US" dirty="0" smtClean="0"/>
              <a:t>. </a:t>
            </a:r>
          </a:p>
          <a:p>
            <a:pPr algn="just"/>
            <a:r>
              <a:rPr lang="en-US" dirty="0" smtClean="0"/>
              <a:t>La </a:t>
            </a:r>
            <a:r>
              <a:rPr lang="en-US" dirty="0" err="1" smtClean="0"/>
              <a:t>misma</a:t>
            </a:r>
            <a:r>
              <a:rPr lang="en-US" dirty="0" smtClean="0"/>
              <a:t> </a:t>
            </a:r>
            <a:r>
              <a:rPr lang="en-US" dirty="0" err="1" smtClean="0"/>
              <a:t>lógica</a:t>
            </a:r>
            <a:r>
              <a:rPr lang="en-US" dirty="0" smtClean="0"/>
              <a:t> se </a:t>
            </a:r>
            <a:r>
              <a:rPr lang="en-US" dirty="0" err="1" smtClean="0"/>
              <a:t>aplica</a:t>
            </a:r>
            <a:r>
              <a:rPr lang="en-US" dirty="0" smtClean="0"/>
              <a:t> a </a:t>
            </a:r>
            <a:r>
              <a:rPr lang="en-US" dirty="0" err="1" smtClean="0"/>
              <a:t>los</a:t>
            </a:r>
            <a:r>
              <a:rPr lang="en-US" dirty="0" smtClean="0"/>
              <a:t> </a:t>
            </a:r>
            <a:r>
              <a:rPr lang="en-US" dirty="0" err="1" smtClean="0"/>
              <a:t>elementos</a:t>
            </a:r>
            <a:r>
              <a:rPr lang="en-US" dirty="0" smtClean="0"/>
              <a:t> de </a:t>
            </a:r>
            <a:r>
              <a:rPr lang="en-US" dirty="0" err="1" smtClean="0"/>
              <a:t>barra</a:t>
            </a:r>
            <a:r>
              <a:rPr lang="en-US" dirty="0" smtClean="0"/>
              <a:t> de 230 kV y </a:t>
            </a:r>
            <a:r>
              <a:rPr lang="en-US" dirty="0" err="1" smtClean="0"/>
              <a:t>transformadores</a:t>
            </a:r>
            <a:r>
              <a:rPr lang="en-US" dirty="0" smtClean="0"/>
              <a:t> de 230/13 kV; la </a:t>
            </a:r>
            <a:r>
              <a:rPr lang="en-US" dirty="0" err="1" smtClean="0"/>
              <a:t>falla</a:t>
            </a:r>
            <a:r>
              <a:rPr lang="en-US" dirty="0" smtClean="0"/>
              <a:t> de </a:t>
            </a:r>
            <a:r>
              <a:rPr lang="en-US" dirty="0" err="1" smtClean="0"/>
              <a:t>cada</a:t>
            </a:r>
            <a:r>
              <a:rPr lang="en-US" dirty="0" smtClean="0"/>
              <a:t> </a:t>
            </a:r>
            <a:r>
              <a:rPr lang="en-US" dirty="0" err="1" smtClean="0"/>
              <a:t>uno</a:t>
            </a:r>
            <a:r>
              <a:rPr lang="en-US" dirty="0" smtClean="0"/>
              <a:t> de </a:t>
            </a:r>
            <a:r>
              <a:rPr lang="en-US" dirty="0" err="1" smtClean="0"/>
              <a:t>ellos</a:t>
            </a:r>
            <a:r>
              <a:rPr lang="en-US" dirty="0" smtClean="0"/>
              <a:t> </a:t>
            </a:r>
            <a:r>
              <a:rPr lang="en-US" dirty="0" err="1" smtClean="0"/>
              <a:t>provocará</a:t>
            </a:r>
            <a:r>
              <a:rPr lang="en-US" dirty="0" smtClean="0"/>
              <a:t> que el bus de 13 kV </a:t>
            </a:r>
            <a:r>
              <a:rPr lang="en-US" dirty="0" err="1" smtClean="0"/>
              <a:t>pierda</a:t>
            </a:r>
            <a:r>
              <a:rPr lang="en-US" dirty="0" smtClean="0"/>
              <a:t> el </a:t>
            </a:r>
            <a:r>
              <a:rPr lang="en-US" dirty="0" err="1" smtClean="0"/>
              <a:t>suministro</a:t>
            </a:r>
            <a:r>
              <a:rPr lang="en-US" dirty="0" smtClean="0"/>
              <a:t> de </a:t>
            </a:r>
            <a:r>
              <a:rPr lang="en-US" dirty="0" err="1" smtClean="0"/>
              <a:t>energía</a:t>
            </a:r>
            <a:r>
              <a:rPr lang="en-US" dirty="0" smtClean="0"/>
              <a:t>. </a:t>
            </a:r>
            <a:r>
              <a:rPr lang="en-US" dirty="0" err="1" smtClean="0"/>
              <a:t>Por</a:t>
            </a:r>
            <a:r>
              <a:rPr lang="en-US" dirty="0" smtClean="0"/>
              <a:t> lo </a:t>
            </a:r>
            <a:r>
              <a:rPr lang="en-US" dirty="0" err="1" smtClean="0"/>
              <a:t>tanto</a:t>
            </a:r>
            <a:r>
              <a:rPr lang="en-US" dirty="0" smtClean="0"/>
              <a:t>, </a:t>
            </a:r>
            <a:r>
              <a:rPr lang="en-US" dirty="0" err="1" smtClean="0"/>
              <a:t>los</a:t>
            </a:r>
            <a:r>
              <a:rPr lang="en-US" dirty="0" smtClean="0"/>
              <a:t> </a:t>
            </a:r>
            <a:r>
              <a:rPr lang="en-US" dirty="0" err="1" smtClean="0"/>
              <a:t>elementos</a:t>
            </a:r>
            <a:r>
              <a:rPr lang="en-US" dirty="0" smtClean="0"/>
              <a:t> 3 y 4 </a:t>
            </a:r>
            <a:r>
              <a:rPr lang="en-US" dirty="0" err="1" smtClean="0"/>
              <a:t>también</a:t>
            </a:r>
            <a:r>
              <a:rPr lang="en-US" dirty="0" smtClean="0"/>
              <a:t> </a:t>
            </a:r>
            <a:r>
              <a:rPr lang="en-US" dirty="0" err="1" smtClean="0"/>
              <a:t>deben</a:t>
            </a:r>
            <a:r>
              <a:rPr lang="en-US" dirty="0" smtClean="0"/>
              <a:t> </a:t>
            </a:r>
            <a:r>
              <a:rPr lang="en-US" dirty="0" err="1" smtClean="0"/>
              <a:t>conectarse</a:t>
            </a:r>
            <a:r>
              <a:rPr lang="en-US" dirty="0" smtClean="0"/>
              <a:t> </a:t>
            </a:r>
            <a:r>
              <a:rPr lang="en-US" dirty="0" err="1" smtClean="0"/>
              <a:t>en</a:t>
            </a:r>
            <a:r>
              <a:rPr lang="en-US" dirty="0" smtClean="0"/>
              <a:t> </a:t>
            </a:r>
            <a:r>
              <a:rPr lang="en-US" dirty="0" err="1" smtClean="0"/>
              <a:t>serie</a:t>
            </a:r>
            <a:r>
              <a:rPr lang="en-US" dirty="0" smtClean="0"/>
              <a:t>. Con base </a:t>
            </a:r>
            <a:r>
              <a:rPr lang="en-US" dirty="0" err="1" smtClean="0"/>
              <a:t>en</a:t>
            </a:r>
            <a:r>
              <a:rPr lang="en-US" dirty="0" smtClean="0"/>
              <a:t> el </a:t>
            </a:r>
            <a:r>
              <a:rPr lang="en-US" dirty="0" err="1" smtClean="0"/>
              <a:t>análisis</a:t>
            </a:r>
            <a:r>
              <a:rPr lang="en-US" dirty="0" smtClean="0"/>
              <a:t> </a:t>
            </a:r>
            <a:r>
              <a:rPr lang="en-US" dirty="0" err="1" smtClean="0"/>
              <a:t>realizado</a:t>
            </a:r>
            <a:r>
              <a:rPr lang="en-US" dirty="0" smtClean="0"/>
              <a:t>, el </a:t>
            </a:r>
            <a:r>
              <a:rPr lang="en-US" dirty="0" err="1" smtClean="0"/>
              <a:t>diagrama</a:t>
            </a:r>
            <a:r>
              <a:rPr lang="en-US" dirty="0" smtClean="0"/>
              <a:t> de </a:t>
            </a:r>
            <a:r>
              <a:rPr lang="en-US" dirty="0" err="1" smtClean="0"/>
              <a:t>conconfiabilidad</a:t>
            </a:r>
            <a:r>
              <a:rPr lang="en-US" dirty="0" smtClean="0"/>
              <a:t> general se </a:t>
            </a:r>
            <a:r>
              <a:rPr lang="en-US" dirty="0" err="1" smtClean="0"/>
              <a:t>puede</a:t>
            </a:r>
            <a:r>
              <a:rPr lang="en-US" dirty="0" smtClean="0"/>
              <a:t> </a:t>
            </a:r>
            <a:r>
              <a:rPr lang="en-US" dirty="0" err="1" smtClean="0"/>
              <a:t>dibujar</a:t>
            </a:r>
            <a:r>
              <a:rPr lang="en-US" dirty="0" smtClean="0"/>
              <a:t> de la </a:t>
            </a:r>
            <a:r>
              <a:rPr lang="en-US" dirty="0" err="1" smtClean="0"/>
              <a:t>siguiente</a:t>
            </a:r>
            <a:r>
              <a:rPr lang="en-US" dirty="0" smtClean="0"/>
              <a:t> </a:t>
            </a:r>
            <a:r>
              <a:rPr lang="en-US" dirty="0" err="1" smtClean="0"/>
              <a:t>manera</a:t>
            </a:r>
            <a:r>
              <a:rPr lang="en-US" dirty="0" smtClean="0"/>
              <a:t>:</a:t>
            </a:r>
          </a:p>
          <a:p>
            <a:pPr algn="just"/>
            <a:endParaRPr lang="es-ES" dirty="0" smtClean="0"/>
          </a:p>
          <a:p>
            <a:pPr algn="just"/>
            <a:endParaRPr lang="es-ES" dirty="0" smtClean="0"/>
          </a:p>
          <a:p>
            <a:pPr algn="just"/>
            <a:endParaRPr lang="es-ES" dirty="0" smtClean="0"/>
          </a:p>
          <a:p>
            <a:pPr algn="ctr"/>
            <a:r>
              <a:rPr lang="en-US" b="1" dirty="0" smtClean="0"/>
              <a:t>Fig. 5. </a:t>
            </a:r>
            <a:r>
              <a:rPr lang="en-US" b="1" dirty="0" err="1" smtClean="0"/>
              <a:t>Diagrama</a:t>
            </a:r>
            <a:r>
              <a:rPr lang="en-US" b="1" dirty="0" smtClean="0"/>
              <a:t> de </a:t>
            </a:r>
            <a:r>
              <a:rPr lang="en-US" b="1" dirty="0" err="1" smtClean="0"/>
              <a:t>análisis</a:t>
            </a:r>
            <a:r>
              <a:rPr lang="en-US" b="1" dirty="0" smtClean="0"/>
              <a:t> de </a:t>
            </a:r>
            <a:r>
              <a:rPr lang="en-US" b="1" dirty="0" err="1" smtClean="0"/>
              <a:t>conconfiabilidad</a:t>
            </a:r>
            <a:endParaRPr lang="en-US" b="1" dirty="0" smtClean="0"/>
          </a:p>
          <a:p>
            <a:pPr algn="just"/>
            <a:endParaRPr lang="en-US" dirty="0" smtClean="0"/>
          </a:p>
          <a:p>
            <a:pPr algn="just"/>
            <a:r>
              <a:rPr lang="en-US" dirty="0" err="1" smtClean="0"/>
              <a:t>Ahora</a:t>
            </a:r>
            <a:r>
              <a:rPr lang="en-US" dirty="0" smtClean="0"/>
              <a:t>, </a:t>
            </a:r>
            <a:r>
              <a:rPr lang="en-US" dirty="0" err="1" smtClean="0"/>
              <a:t>usando</a:t>
            </a:r>
            <a:r>
              <a:rPr lang="en-US" dirty="0" smtClean="0"/>
              <a:t> </a:t>
            </a:r>
            <a:r>
              <a:rPr lang="en-US" dirty="0" err="1" smtClean="0"/>
              <a:t>ecuaciones</a:t>
            </a:r>
            <a:r>
              <a:rPr lang="en-US" dirty="0" smtClean="0"/>
              <a:t> para la </a:t>
            </a:r>
            <a:r>
              <a:rPr lang="en-US" dirty="0" err="1" smtClean="0"/>
              <a:t>conconfiabilidad</a:t>
            </a:r>
            <a:r>
              <a:rPr lang="en-US" dirty="0" smtClean="0"/>
              <a:t> de </a:t>
            </a:r>
            <a:r>
              <a:rPr lang="en-US" dirty="0" err="1" smtClean="0"/>
              <a:t>sistemas</a:t>
            </a:r>
            <a:r>
              <a:rPr lang="en-US" dirty="0" smtClean="0"/>
              <a:t> que </a:t>
            </a:r>
            <a:r>
              <a:rPr lang="en-US" dirty="0" err="1" smtClean="0"/>
              <a:t>consisten</a:t>
            </a:r>
            <a:r>
              <a:rPr lang="en-US" dirty="0" smtClean="0"/>
              <a:t> </a:t>
            </a:r>
            <a:r>
              <a:rPr lang="en-US" dirty="0" err="1" smtClean="0"/>
              <a:t>en</a:t>
            </a:r>
            <a:r>
              <a:rPr lang="en-US" dirty="0" smtClean="0"/>
              <a:t> </a:t>
            </a:r>
            <a:r>
              <a:rPr lang="en-US" dirty="0" err="1" smtClean="0"/>
              <a:t>elementos</a:t>
            </a:r>
            <a:r>
              <a:rPr lang="en-US" dirty="0" smtClean="0"/>
              <a:t> </a:t>
            </a:r>
            <a:r>
              <a:rPr lang="en-US" dirty="0" err="1" smtClean="0"/>
              <a:t>conectados</a:t>
            </a:r>
            <a:r>
              <a:rPr lang="en-US" dirty="0" smtClean="0"/>
              <a:t> </a:t>
            </a:r>
            <a:r>
              <a:rPr lang="en-US" dirty="0" err="1" smtClean="0"/>
              <a:t>en</a:t>
            </a:r>
            <a:r>
              <a:rPr lang="en-US" dirty="0" smtClean="0"/>
              <a:t> </a:t>
            </a:r>
            <a:r>
              <a:rPr lang="en-US" dirty="0" err="1" smtClean="0"/>
              <a:t>serie</a:t>
            </a:r>
            <a:r>
              <a:rPr lang="en-US" dirty="0" smtClean="0"/>
              <a:t> y </a:t>
            </a:r>
            <a:r>
              <a:rPr lang="en-US" dirty="0" err="1" smtClean="0"/>
              <a:t>en</a:t>
            </a:r>
            <a:r>
              <a:rPr lang="en-US" dirty="0" smtClean="0"/>
              <a:t> </a:t>
            </a:r>
            <a:r>
              <a:rPr lang="en-US" dirty="0" err="1" smtClean="0"/>
              <a:t>paralelo</a:t>
            </a:r>
            <a:r>
              <a:rPr lang="en-US" dirty="0" smtClean="0"/>
              <a:t>, la </a:t>
            </a:r>
            <a:r>
              <a:rPr lang="en-US" dirty="0" err="1" smtClean="0"/>
              <a:t>probabilidad</a:t>
            </a:r>
            <a:r>
              <a:rPr lang="en-US" dirty="0" smtClean="0"/>
              <a:t> general p5de la </a:t>
            </a:r>
            <a:r>
              <a:rPr lang="en-US" dirty="0" err="1" smtClean="0"/>
              <a:t>barra</a:t>
            </a:r>
            <a:r>
              <a:rPr lang="en-US" dirty="0" smtClean="0"/>
              <a:t> de 13 kV que </a:t>
            </a:r>
            <a:r>
              <a:rPr lang="en-US" dirty="0" err="1" smtClean="0"/>
              <a:t>pierde</a:t>
            </a:r>
            <a:r>
              <a:rPr lang="en-US" dirty="0" smtClean="0"/>
              <a:t> </a:t>
            </a:r>
            <a:r>
              <a:rPr lang="en-US" dirty="0" err="1" smtClean="0"/>
              <a:t>alimentación</a:t>
            </a:r>
            <a:r>
              <a:rPr lang="en-US" dirty="0" smtClean="0"/>
              <a:t> se </a:t>
            </a:r>
            <a:r>
              <a:rPr lang="en-US" dirty="0" err="1" smtClean="0"/>
              <a:t>puede</a:t>
            </a:r>
            <a:r>
              <a:rPr lang="en-US" dirty="0" smtClean="0"/>
              <a:t> </a:t>
            </a:r>
            <a:r>
              <a:rPr lang="en-US" dirty="0" err="1" smtClean="0"/>
              <a:t>encontrar</a:t>
            </a:r>
            <a:r>
              <a:rPr lang="en-US" dirty="0" smtClean="0"/>
              <a:t> de la </a:t>
            </a:r>
            <a:r>
              <a:rPr lang="en-US" dirty="0" err="1" smtClean="0"/>
              <a:t>siguiente</a:t>
            </a:r>
            <a:r>
              <a:rPr lang="en-US" dirty="0" smtClean="0"/>
              <a:t> </a:t>
            </a:r>
            <a:r>
              <a:rPr lang="en-US" dirty="0" err="1" smtClean="0"/>
              <a:t>manera</a:t>
            </a:r>
            <a:r>
              <a:rPr lang="en-US" dirty="0" smtClean="0"/>
              <a:t>:</a:t>
            </a:r>
          </a:p>
          <a:p>
            <a:pPr algn="just"/>
            <a:r>
              <a:rPr lang="en-US" b="1" dirty="0" smtClean="0"/>
              <a:t>p5= p1x p1+ p2+ p2+ p3+ p4							(2)</a:t>
            </a:r>
          </a:p>
          <a:p>
            <a:pPr algn="just"/>
            <a:r>
              <a:rPr lang="en-US" b="1" dirty="0" smtClean="0"/>
              <a:t>= 0,00171 x 0,00171 + 0,000055 + 0,000055 + 0,0000182 + 0,0001095 = 0,00024</a:t>
            </a:r>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6</a:t>
            </a:fld>
            <a:endParaRPr lang="en-US"/>
          </a:p>
        </p:txBody>
      </p:sp>
    </p:spTree>
    <p:extLst>
      <p:ext uri="{BB962C8B-B14F-4D97-AF65-F5344CB8AC3E}">
        <p14:creationId xmlns:p14="http://schemas.microsoft.com/office/powerpoint/2010/main" val="4283105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err="1" smtClean="0"/>
              <a:t>Ahora</a:t>
            </a:r>
            <a:r>
              <a:rPr lang="en-US" dirty="0" smtClean="0"/>
              <a:t> </a:t>
            </a:r>
            <a:r>
              <a:rPr lang="en-US" dirty="0" err="1" smtClean="0"/>
              <a:t>vamos</a:t>
            </a:r>
            <a:r>
              <a:rPr lang="en-US" dirty="0" smtClean="0"/>
              <a:t> a </a:t>
            </a:r>
            <a:r>
              <a:rPr lang="en-US" dirty="0" err="1" smtClean="0"/>
              <a:t>crear</a:t>
            </a:r>
            <a:r>
              <a:rPr lang="en-US" dirty="0" smtClean="0"/>
              <a:t> un </a:t>
            </a:r>
            <a:r>
              <a:rPr lang="en-US" dirty="0" err="1" smtClean="0"/>
              <a:t>diagrama</a:t>
            </a:r>
            <a:r>
              <a:rPr lang="en-US" dirty="0" smtClean="0"/>
              <a:t> de </a:t>
            </a:r>
            <a:r>
              <a:rPr lang="en-US" dirty="0" err="1" smtClean="0"/>
              <a:t>análisis</a:t>
            </a:r>
            <a:r>
              <a:rPr lang="en-US" dirty="0" smtClean="0"/>
              <a:t> de </a:t>
            </a:r>
            <a:r>
              <a:rPr lang="en-US" dirty="0" err="1" smtClean="0"/>
              <a:t>conconfiabilidad</a:t>
            </a:r>
            <a:r>
              <a:rPr lang="en-US" dirty="0" smtClean="0"/>
              <a:t> para el </a:t>
            </a:r>
            <a:r>
              <a:rPr lang="en-US" dirty="0" err="1" smtClean="0"/>
              <a:t>sistema</a:t>
            </a:r>
            <a:r>
              <a:rPr lang="en-US" dirty="0" smtClean="0"/>
              <a:t> de </a:t>
            </a:r>
            <a:r>
              <a:rPr lang="en-US" dirty="0" err="1" smtClean="0"/>
              <a:t>potencia</a:t>
            </a:r>
            <a:r>
              <a:rPr lang="en-US" dirty="0" smtClean="0"/>
              <a:t> que se </a:t>
            </a:r>
            <a:r>
              <a:rPr lang="en-US" dirty="0" err="1" smtClean="0"/>
              <a:t>muestra</a:t>
            </a:r>
            <a:r>
              <a:rPr lang="en-US" dirty="0" smtClean="0"/>
              <a:t> </a:t>
            </a:r>
            <a:r>
              <a:rPr lang="en-US" dirty="0" err="1" smtClean="0"/>
              <a:t>en</a:t>
            </a:r>
            <a:r>
              <a:rPr lang="en-US" dirty="0" smtClean="0"/>
              <a:t> la Fig. 4, Y </a:t>
            </a:r>
            <a:r>
              <a:rPr lang="en-US" dirty="0" err="1" smtClean="0"/>
              <a:t>finalmente</a:t>
            </a:r>
            <a:r>
              <a:rPr lang="en-US" dirty="0" smtClean="0"/>
              <a:t>, el </a:t>
            </a:r>
            <a:r>
              <a:rPr lang="en-US" dirty="0" err="1" smtClean="0"/>
              <a:t>tiempo</a:t>
            </a:r>
            <a:r>
              <a:rPr lang="en-US" dirty="0" smtClean="0"/>
              <a:t> de </a:t>
            </a:r>
            <a:r>
              <a:rPr lang="en-US" dirty="0" err="1" smtClean="0"/>
              <a:t>inactividad</a:t>
            </a:r>
            <a:r>
              <a:rPr lang="en-US" dirty="0" smtClean="0"/>
              <a:t> </a:t>
            </a:r>
            <a:r>
              <a:rPr lang="en-US" dirty="0" err="1" smtClean="0"/>
              <a:t>esperado</a:t>
            </a:r>
            <a:r>
              <a:rPr lang="en-US" dirty="0" smtClean="0"/>
              <a:t> </a:t>
            </a:r>
            <a:r>
              <a:rPr lang="en-US" dirty="0" err="1" smtClean="0"/>
              <a:t>por</a:t>
            </a:r>
            <a:r>
              <a:rPr lang="en-US" dirty="0" smtClean="0"/>
              <a:t> </a:t>
            </a:r>
            <a:r>
              <a:rPr lang="en-US" dirty="0" err="1" smtClean="0"/>
              <a:t>año</a:t>
            </a:r>
            <a:r>
              <a:rPr lang="en-US" dirty="0" smtClean="0"/>
              <a:t> </a:t>
            </a:r>
            <a:r>
              <a:rPr lang="en-US" dirty="0" err="1" smtClean="0"/>
              <a:t>Df</a:t>
            </a:r>
            <a:r>
              <a:rPr lang="en-US" dirty="0" smtClean="0"/>
              <a:t> para la </a:t>
            </a:r>
            <a:r>
              <a:rPr lang="en-US" dirty="0" err="1" smtClean="0"/>
              <a:t>barra</a:t>
            </a:r>
            <a:r>
              <a:rPr lang="en-US" dirty="0" smtClean="0"/>
              <a:t> 5 de 13 kV </a:t>
            </a:r>
            <a:r>
              <a:rPr lang="en-US" dirty="0" err="1" smtClean="0"/>
              <a:t>es</a:t>
            </a:r>
            <a:r>
              <a:rPr lang="en-US" dirty="0" smtClean="0"/>
              <a:t>:</a:t>
            </a:r>
          </a:p>
          <a:p>
            <a:pPr algn="just"/>
            <a:r>
              <a:rPr lang="en-US" dirty="0" err="1" smtClean="0"/>
              <a:t>Df</a:t>
            </a:r>
            <a:r>
              <a:rPr lang="en-US" dirty="0" smtClean="0"/>
              <a:t>= p5x 8760 h = 0,00024 x 8760 h = 2,11 h,                                                  (3)</a:t>
            </a:r>
          </a:p>
          <a:p>
            <a:pPr algn="just"/>
            <a:r>
              <a:rPr lang="en-US" dirty="0" smtClean="0"/>
              <a:t>Lo que </a:t>
            </a:r>
            <a:r>
              <a:rPr lang="en-US" dirty="0" err="1" smtClean="0"/>
              <a:t>significa</a:t>
            </a:r>
            <a:r>
              <a:rPr lang="en-US" dirty="0" smtClean="0"/>
              <a:t> que </a:t>
            </a:r>
            <a:r>
              <a:rPr lang="en-US" dirty="0" err="1" smtClean="0"/>
              <a:t>durante</a:t>
            </a:r>
            <a:r>
              <a:rPr lang="en-US" dirty="0" smtClean="0"/>
              <a:t> </a:t>
            </a:r>
            <a:r>
              <a:rPr lang="en-US" dirty="0" err="1" smtClean="0"/>
              <a:t>cada</a:t>
            </a:r>
            <a:r>
              <a:rPr lang="en-US" dirty="0" smtClean="0"/>
              <a:t> </a:t>
            </a:r>
            <a:r>
              <a:rPr lang="en-US" dirty="0" err="1" smtClean="0"/>
              <a:t>año</a:t>
            </a:r>
            <a:r>
              <a:rPr lang="en-US" dirty="0" smtClean="0"/>
              <a:t> </a:t>
            </a:r>
            <a:r>
              <a:rPr lang="en-US" dirty="0" err="1" smtClean="0"/>
              <a:t>calendario</a:t>
            </a:r>
            <a:r>
              <a:rPr lang="en-US" dirty="0" smtClean="0"/>
              <a:t> se </a:t>
            </a:r>
            <a:r>
              <a:rPr lang="en-US" dirty="0" err="1" smtClean="0"/>
              <a:t>espera</a:t>
            </a:r>
            <a:r>
              <a:rPr lang="en-US" dirty="0" smtClean="0"/>
              <a:t> que el bus de 13 kV </a:t>
            </a:r>
            <a:r>
              <a:rPr lang="en-US" dirty="0" err="1" smtClean="0"/>
              <a:t>esté</a:t>
            </a:r>
            <a:r>
              <a:rPr lang="en-US" dirty="0" smtClean="0"/>
              <a:t> </a:t>
            </a:r>
            <a:r>
              <a:rPr lang="en-US" dirty="0" err="1" smtClean="0"/>
              <a:t>fuera</a:t>
            </a:r>
            <a:r>
              <a:rPr lang="en-US" dirty="0" smtClean="0"/>
              <a:t> de </a:t>
            </a:r>
            <a:r>
              <a:rPr lang="en-US" dirty="0" err="1" smtClean="0"/>
              <a:t>servicio</a:t>
            </a:r>
            <a:r>
              <a:rPr lang="en-US" dirty="0" smtClean="0"/>
              <a:t> 2.11 horas </a:t>
            </a:r>
            <a:r>
              <a:rPr lang="en-US" dirty="0" err="1" smtClean="0"/>
              <a:t>en</a:t>
            </a:r>
            <a:r>
              <a:rPr lang="en-US" dirty="0" smtClean="0"/>
              <a:t> </a:t>
            </a:r>
            <a:r>
              <a:rPr lang="en-US" dirty="0" err="1" smtClean="0"/>
              <a:t>promedio</a:t>
            </a:r>
            <a:r>
              <a:rPr lang="en-US" dirty="0" smtClean="0"/>
              <a:t>. Este valor </a:t>
            </a:r>
            <a:r>
              <a:rPr lang="en-US" dirty="0" err="1" smtClean="0"/>
              <a:t>parece</a:t>
            </a:r>
            <a:r>
              <a:rPr lang="en-US" dirty="0" smtClean="0"/>
              <a:t> </a:t>
            </a:r>
            <a:r>
              <a:rPr lang="en-US" dirty="0" err="1" smtClean="0"/>
              <a:t>ser</a:t>
            </a:r>
            <a:r>
              <a:rPr lang="en-US" dirty="0" smtClean="0"/>
              <a:t> lo </a:t>
            </a:r>
            <a:r>
              <a:rPr lang="en-US" dirty="0" err="1" smtClean="0"/>
              <a:t>suficientemente</a:t>
            </a:r>
            <a:r>
              <a:rPr lang="en-US" dirty="0" smtClean="0"/>
              <a:t> </a:t>
            </a:r>
            <a:r>
              <a:rPr lang="en-US" dirty="0" err="1" smtClean="0"/>
              <a:t>pequeño</a:t>
            </a:r>
            <a:r>
              <a:rPr lang="en-US" dirty="0" smtClean="0"/>
              <a:t> </a:t>
            </a:r>
            <a:r>
              <a:rPr lang="en-US" dirty="0" err="1" smtClean="0"/>
              <a:t>como</a:t>
            </a:r>
            <a:r>
              <a:rPr lang="en-US" dirty="0" smtClean="0"/>
              <a:t> para no </a:t>
            </a:r>
            <a:r>
              <a:rPr lang="en-US" dirty="0" err="1" smtClean="0"/>
              <a:t>requerir</a:t>
            </a:r>
            <a:r>
              <a:rPr lang="en-US" dirty="0" smtClean="0"/>
              <a:t> </a:t>
            </a:r>
            <a:r>
              <a:rPr lang="en-US" dirty="0" err="1" smtClean="0"/>
              <a:t>más</a:t>
            </a:r>
            <a:r>
              <a:rPr lang="en-US" dirty="0" smtClean="0"/>
              <a:t> </a:t>
            </a:r>
            <a:r>
              <a:rPr lang="en-US" dirty="0" err="1" smtClean="0"/>
              <a:t>acciones</a:t>
            </a:r>
            <a:r>
              <a:rPr lang="en-US" dirty="0" smtClean="0"/>
              <a:t>, </a:t>
            </a:r>
            <a:r>
              <a:rPr lang="en-US" dirty="0" err="1" smtClean="0"/>
              <a:t>pero</a:t>
            </a:r>
            <a:r>
              <a:rPr lang="en-US" dirty="0" smtClean="0"/>
              <a:t> </a:t>
            </a:r>
            <a:r>
              <a:rPr lang="en-US" dirty="0" err="1" smtClean="0"/>
              <a:t>sigue</a:t>
            </a:r>
            <a:r>
              <a:rPr lang="en-US" dirty="0" smtClean="0"/>
              <a:t> </a:t>
            </a:r>
            <a:r>
              <a:rPr lang="en-US" dirty="0" err="1" smtClean="0"/>
              <a:t>siendo</a:t>
            </a:r>
            <a:r>
              <a:rPr lang="en-US" dirty="0" smtClean="0"/>
              <a:t> </a:t>
            </a:r>
            <a:r>
              <a:rPr lang="en-US" dirty="0" err="1" smtClean="0"/>
              <a:t>útil</a:t>
            </a:r>
            <a:r>
              <a:rPr lang="en-US" dirty="0" smtClean="0"/>
              <a:t> para </a:t>
            </a:r>
            <a:r>
              <a:rPr lang="en-US" dirty="0" err="1" smtClean="0"/>
              <a:t>analizar</a:t>
            </a:r>
            <a:r>
              <a:rPr lang="en-US" dirty="0" smtClean="0"/>
              <a:t> </a:t>
            </a:r>
            <a:r>
              <a:rPr lang="en-US" dirty="0" err="1" smtClean="0"/>
              <a:t>cómo</a:t>
            </a:r>
            <a:r>
              <a:rPr lang="en-US" dirty="0" smtClean="0"/>
              <a:t> se </a:t>
            </a:r>
            <a:r>
              <a:rPr lang="en-US" dirty="0" err="1" smtClean="0"/>
              <a:t>puede</a:t>
            </a:r>
            <a:r>
              <a:rPr lang="en-US" dirty="0" smtClean="0"/>
              <a:t> </a:t>
            </a:r>
            <a:r>
              <a:rPr lang="en-US" dirty="0" err="1" smtClean="0"/>
              <a:t>aumentar</a:t>
            </a:r>
            <a:r>
              <a:rPr lang="en-US" dirty="0" smtClean="0"/>
              <a:t> la </a:t>
            </a:r>
            <a:r>
              <a:rPr lang="en-US" dirty="0" err="1" smtClean="0"/>
              <a:t>conconfiabilidad</a:t>
            </a:r>
            <a:r>
              <a:rPr lang="en-US" dirty="0" smtClean="0"/>
              <a:t> de el </a:t>
            </a:r>
            <a:r>
              <a:rPr lang="en-US" dirty="0" err="1" smtClean="0"/>
              <a:t>sistema</a:t>
            </a:r>
            <a:r>
              <a:rPr lang="en-US" dirty="0" smtClean="0"/>
              <a:t> de </a:t>
            </a:r>
            <a:r>
              <a:rPr lang="en-US" dirty="0" err="1" smtClean="0"/>
              <a:t>energía</a:t>
            </a:r>
            <a:r>
              <a:rPr lang="en-US" dirty="0" smtClean="0"/>
              <a:t>. </a:t>
            </a:r>
            <a:r>
              <a:rPr lang="en-US" dirty="0" err="1" smtClean="0"/>
              <a:t>Una</a:t>
            </a:r>
            <a:r>
              <a:rPr lang="en-US" dirty="0" smtClean="0"/>
              <a:t> de las </a:t>
            </a:r>
            <a:r>
              <a:rPr lang="en-US" dirty="0" err="1" smtClean="0"/>
              <a:t>opciones</a:t>
            </a:r>
            <a:r>
              <a:rPr lang="en-US" dirty="0" smtClean="0"/>
              <a:t> </a:t>
            </a:r>
            <a:r>
              <a:rPr lang="en-US" dirty="0" err="1" smtClean="0"/>
              <a:t>es</a:t>
            </a:r>
            <a:r>
              <a:rPr lang="en-US" dirty="0" smtClean="0"/>
              <a:t> </a:t>
            </a:r>
            <a:r>
              <a:rPr lang="en-US" dirty="0" err="1" smtClean="0"/>
              <a:t>proporcionar</a:t>
            </a:r>
            <a:r>
              <a:rPr lang="en-US" dirty="0" smtClean="0"/>
              <a:t> </a:t>
            </a:r>
            <a:r>
              <a:rPr lang="en-US" dirty="0" err="1" smtClean="0"/>
              <a:t>una</a:t>
            </a:r>
            <a:r>
              <a:rPr lang="en-US" dirty="0" smtClean="0"/>
              <a:t> </a:t>
            </a:r>
            <a:r>
              <a:rPr lang="en-US" dirty="0" err="1" smtClean="0"/>
              <a:t>copia</a:t>
            </a:r>
            <a:r>
              <a:rPr lang="en-US" dirty="0" smtClean="0"/>
              <a:t> de </a:t>
            </a:r>
            <a:r>
              <a:rPr lang="en-US" dirty="0" err="1" smtClean="0"/>
              <a:t>seguridad</a:t>
            </a:r>
            <a:r>
              <a:rPr lang="en-US" dirty="0" smtClean="0"/>
              <a:t> para </a:t>
            </a:r>
            <a:r>
              <a:rPr lang="en-US" dirty="0" err="1" smtClean="0"/>
              <a:t>uno</a:t>
            </a:r>
            <a:r>
              <a:rPr lang="en-US" dirty="0" smtClean="0"/>
              <a:t> de </a:t>
            </a:r>
            <a:r>
              <a:rPr lang="en-US" dirty="0" err="1" smtClean="0"/>
              <a:t>los</a:t>
            </a:r>
            <a:r>
              <a:rPr lang="en-US" dirty="0" smtClean="0"/>
              <a:t> </a:t>
            </a:r>
            <a:r>
              <a:rPr lang="en-US" dirty="0" err="1" smtClean="0"/>
              <a:t>elementos</a:t>
            </a:r>
            <a:r>
              <a:rPr lang="en-US" dirty="0" smtClean="0"/>
              <a:t> </a:t>
            </a:r>
            <a:r>
              <a:rPr lang="en-US" dirty="0" err="1" smtClean="0"/>
              <a:t>individuales</a:t>
            </a:r>
            <a:r>
              <a:rPr lang="en-US" dirty="0" smtClean="0"/>
              <a:t> del </a:t>
            </a:r>
            <a:r>
              <a:rPr lang="en-US" dirty="0" err="1" smtClean="0"/>
              <a:t>sistema</a:t>
            </a:r>
            <a:r>
              <a:rPr lang="en-US" dirty="0" smtClean="0"/>
              <a:t>. </a:t>
            </a:r>
          </a:p>
          <a:p>
            <a:pPr algn="just"/>
            <a:r>
              <a:rPr lang="en-US" dirty="0" smtClean="0"/>
              <a:t>Para </a:t>
            </a:r>
            <a:r>
              <a:rPr lang="en-US" dirty="0" err="1" smtClean="0"/>
              <a:t>ver</a:t>
            </a:r>
            <a:r>
              <a:rPr lang="en-US" dirty="0" smtClean="0"/>
              <a:t> </a:t>
            </a:r>
            <a:r>
              <a:rPr lang="en-US" dirty="0" err="1" smtClean="0"/>
              <a:t>qué</a:t>
            </a:r>
            <a:r>
              <a:rPr lang="en-US" dirty="0" smtClean="0"/>
              <a:t> </a:t>
            </a:r>
            <a:r>
              <a:rPr lang="en-US" dirty="0" err="1" smtClean="0"/>
              <a:t>efecto</a:t>
            </a:r>
            <a:r>
              <a:rPr lang="en-US" dirty="0" smtClean="0"/>
              <a:t> </a:t>
            </a:r>
            <a:r>
              <a:rPr lang="en-US" dirty="0" err="1" smtClean="0"/>
              <a:t>puede</a:t>
            </a:r>
            <a:r>
              <a:rPr lang="en-US" dirty="0" smtClean="0"/>
              <a:t> </a:t>
            </a:r>
            <a:r>
              <a:rPr lang="en-US" dirty="0" err="1" smtClean="0"/>
              <a:t>tener</a:t>
            </a:r>
            <a:r>
              <a:rPr lang="en-US" dirty="0" smtClean="0"/>
              <a:t> </a:t>
            </a:r>
            <a:r>
              <a:rPr lang="en-US" dirty="0" err="1" smtClean="0"/>
              <a:t>en</a:t>
            </a:r>
            <a:r>
              <a:rPr lang="en-US" dirty="0" smtClean="0"/>
              <a:t> el </a:t>
            </a:r>
            <a:r>
              <a:rPr lang="en-US" dirty="0" err="1" smtClean="0"/>
              <a:t>tiempo</a:t>
            </a:r>
            <a:r>
              <a:rPr lang="en-US" dirty="0" smtClean="0"/>
              <a:t> de </a:t>
            </a:r>
            <a:r>
              <a:rPr lang="en-US" dirty="0" err="1" smtClean="0"/>
              <a:t>inactividad</a:t>
            </a:r>
            <a:r>
              <a:rPr lang="en-US" dirty="0" smtClean="0"/>
              <a:t> de la </a:t>
            </a:r>
            <a:r>
              <a:rPr lang="en-US" dirty="0" err="1" smtClean="0"/>
              <a:t>barra</a:t>
            </a:r>
            <a:r>
              <a:rPr lang="en-US" dirty="0" smtClean="0"/>
              <a:t> de 13 kV </a:t>
            </a:r>
            <a:r>
              <a:rPr lang="en-US" dirty="0" err="1" smtClean="0"/>
              <a:t>en</a:t>
            </a:r>
            <a:r>
              <a:rPr lang="en-US" dirty="0" smtClean="0"/>
              <a:t> </a:t>
            </a:r>
            <a:r>
              <a:rPr lang="en-US" dirty="0" err="1" smtClean="0"/>
              <a:t>nuestro</a:t>
            </a:r>
            <a:r>
              <a:rPr lang="en-US" dirty="0" smtClean="0"/>
              <a:t> </a:t>
            </a:r>
            <a:r>
              <a:rPr lang="en-US" dirty="0" err="1" smtClean="0"/>
              <a:t>ejemplo</a:t>
            </a:r>
            <a:r>
              <a:rPr lang="en-US" dirty="0" smtClean="0"/>
              <a:t> anterior, </a:t>
            </a:r>
            <a:r>
              <a:rPr lang="en-US" dirty="0" err="1" smtClean="0"/>
              <a:t>supongamos</a:t>
            </a:r>
            <a:r>
              <a:rPr lang="en-US" dirty="0" smtClean="0"/>
              <a:t> que </a:t>
            </a:r>
            <a:r>
              <a:rPr lang="en-US" dirty="0" err="1" smtClean="0"/>
              <a:t>agregamos</a:t>
            </a:r>
            <a:r>
              <a:rPr lang="en-US" dirty="0" smtClean="0"/>
              <a:t> </a:t>
            </a:r>
            <a:r>
              <a:rPr lang="en-US" dirty="0" err="1" smtClean="0"/>
              <a:t>otro</a:t>
            </a:r>
            <a:r>
              <a:rPr lang="en-US" dirty="0" smtClean="0"/>
              <a:t> </a:t>
            </a:r>
            <a:r>
              <a:rPr lang="en-US" dirty="0" err="1" smtClean="0"/>
              <a:t>transformador</a:t>
            </a:r>
            <a:r>
              <a:rPr lang="en-US" dirty="0" smtClean="0"/>
              <a:t> de 230/13 kV (</a:t>
            </a:r>
            <a:r>
              <a:rPr lang="en-US" dirty="0" err="1" smtClean="0"/>
              <a:t>elemento</a:t>
            </a:r>
            <a:r>
              <a:rPr lang="en-US" dirty="0" smtClean="0"/>
              <a:t> 6) para que </a:t>
            </a:r>
            <a:r>
              <a:rPr lang="en-US" dirty="0" err="1" smtClean="0"/>
              <a:t>sirva</a:t>
            </a:r>
            <a:r>
              <a:rPr lang="en-US" dirty="0" smtClean="0"/>
              <a:t> </a:t>
            </a:r>
            <a:r>
              <a:rPr lang="en-US" dirty="0" err="1" smtClean="0"/>
              <a:t>como</a:t>
            </a:r>
            <a:r>
              <a:rPr lang="en-US" dirty="0" smtClean="0"/>
              <a:t> </a:t>
            </a:r>
            <a:r>
              <a:rPr lang="en-US" dirty="0" err="1" smtClean="0"/>
              <a:t>respaldo</a:t>
            </a:r>
            <a:r>
              <a:rPr lang="en-US" dirty="0" smtClean="0"/>
              <a:t> </a:t>
            </a:r>
            <a:r>
              <a:rPr lang="en-US" dirty="0" err="1" smtClean="0"/>
              <a:t>independiente</a:t>
            </a:r>
            <a:r>
              <a:rPr lang="en-US" dirty="0" smtClean="0"/>
              <a:t> para el </a:t>
            </a:r>
            <a:r>
              <a:rPr lang="en-US" dirty="0" err="1" smtClean="0"/>
              <a:t>transformador</a:t>
            </a:r>
            <a:r>
              <a:rPr lang="en-US" dirty="0" smtClean="0"/>
              <a:t> 4. Del anterior </a:t>
            </a:r>
            <a:r>
              <a:rPr lang="en-US" dirty="0" err="1" smtClean="0"/>
              <a:t>ejemplo</a:t>
            </a:r>
            <a:r>
              <a:rPr lang="en-US" dirty="0" smtClean="0"/>
              <a:t>, la </a:t>
            </a:r>
            <a:r>
              <a:rPr lang="en-US" dirty="0" err="1" smtClean="0"/>
              <a:t>probabilidad</a:t>
            </a:r>
            <a:r>
              <a:rPr lang="en-US" dirty="0" smtClean="0"/>
              <a:t> de que el </a:t>
            </a:r>
            <a:r>
              <a:rPr lang="en-US" dirty="0" err="1" smtClean="0"/>
              <a:t>transformador</a:t>
            </a:r>
            <a:r>
              <a:rPr lang="en-US" dirty="0" smtClean="0"/>
              <a:t> 6 no </a:t>
            </a:r>
            <a:r>
              <a:rPr lang="en-US" dirty="0" err="1" smtClean="0"/>
              <a:t>esté</a:t>
            </a:r>
            <a:r>
              <a:rPr lang="en-US" dirty="0" smtClean="0"/>
              <a:t> </a:t>
            </a:r>
            <a:r>
              <a:rPr lang="en-US" dirty="0" err="1" smtClean="0"/>
              <a:t>disponible</a:t>
            </a:r>
            <a:r>
              <a:rPr lang="en-US" dirty="0" smtClean="0"/>
              <a:t> </a:t>
            </a:r>
            <a:r>
              <a:rPr lang="en-US" dirty="0" err="1" smtClean="0"/>
              <a:t>es</a:t>
            </a:r>
            <a:r>
              <a:rPr lang="en-US" dirty="0" smtClean="0"/>
              <a:t>:</a:t>
            </a:r>
          </a:p>
          <a:p>
            <a:pPr algn="just"/>
            <a:r>
              <a:rPr lang="en-US" b="1" dirty="0" smtClean="0"/>
              <a:t>P6= p4= 0.0001095</a:t>
            </a:r>
          </a:p>
          <a:p>
            <a:pPr algn="just"/>
            <a:r>
              <a:rPr lang="en-US" dirty="0" err="1" smtClean="0"/>
              <a:t>Teniendo</a:t>
            </a:r>
            <a:r>
              <a:rPr lang="en-US" dirty="0" smtClean="0"/>
              <a:t> </a:t>
            </a:r>
            <a:r>
              <a:rPr lang="en-US" dirty="0" err="1" smtClean="0"/>
              <a:t>en</a:t>
            </a:r>
            <a:r>
              <a:rPr lang="en-US" dirty="0" smtClean="0"/>
              <a:t> </a:t>
            </a:r>
            <a:r>
              <a:rPr lang="en-US" dirty="0" err="1" smtClean="0"/>
              <a:t>cuenta</a:t>
            </a:r>
            <a:r>
              <a:rPr lang="en-US" dirty="0" smtClean="0"/>
              <a:t> que </a:t>
            </a:r>
            <a:r>
              <a:rPr lang="en-US" dirty="0" err="1" smtClean="0"/>
              <a:t>ahora</a:t>
            </a:r>
            <a:r>
              <a:rPr lang="en-US" dirty="0" smtClean="0"/>
              <a:t> </a:t>
            </a:r>
            <a:r>
              <a:rPr lang="en-US" dirty="0" err="1" smtClean="0"/>
              <a:t>si</a:t>
            </a:r>
            <a:r>
              <a:rPr lang="en-US" dirty="0" smtClean="0"/>
              <a:t> </a:t>
            </a:r>
            <a:r>
              <a:rPr lang="en-US" dirty="0" err="1" smtClean="0"/>
              <a:t>uno</a:t>
            </a:r>
            <a:r>
              <a:rPr lang="en-US" dirty="0" smtClean="0"/>
              <a:t> de </a:t>
            </a:r>
            <a:r>
              <a:rPr lang="en-US" dirty="0" err="1" smtClean="0"/>
              <a:t>los</a:t>
            </a:r>
            <a:r>
              <a:rPr lang="en-US" dirty="0" smtClean="0"/>
              <a:t> </a:t>
            </a:r>
            <a:r>
              <a:rPr lang="en-US" dirty="0" err="1" smtClean="0"/>
              <a:t>transformadores</a:t>
            </a:r>
            <a:r>
              <a:rPr lang="en-US" dirty="0" smtClean="0"/>
              <a:t> </a:t>
            </a:r>
            <a:r>
              <a:rPr lang="en-US" dirty="0" err="1" smtClean="0"/>
              <a:t>falla</a:t>
            </a:r>
            <a:r>
              <a:rPr lang="en-US" dirty="0" smtClean="0"/>
              <a:t> y el </a:t>
            </a:r>
            <a:r>
              <a:rPr lang="en-US" dirty="0" err="1" smtClean="0"/>
              <a:t>segundo</a:t>
            </a:r>
            <a:r>
              <a:rPr lang="en-US" dirty="0" smtClean="0"/>
              <a:t> </a:t>
            </a:r>
            <a:r>
              <a:rPr lang="en-US" dirty="0" err="1" smtClean="0"/>
              <a:t>todavía</a:t>
            </a:r>
            <a:r>
              <a:rPr lang="en-US" dirty="0" smtClean="0"/>
              <a:t> </a:t>
            </a:r>
            <a:r>
              <a:rPr lang="en-US" dirty="0" err="1" smtClean="0"/>
              <a:t>va</a:t>
            </a:r>
            <a:r>
              <a:rPr lang="en-US" dirty="0" smtClean="0"/>
              <a:t> a </a:t>
            </a:r>
            <a:r>
              <a:rPr lang="en-US" dirty="0" err="1" smtClean="0"/>
              <a:t>alimentar</a:t>
            </a:r>
            <a:r>
              <a:rPr lang="en-US" dirty="0" smtClean="0"/>
              <a:t> la </a:t>
            </a:r>
            <a:r>
              <a:rPr lang="en-US" dirty="0" err="1" smtClean="0"/>
              <a:t>barra</a:t>
            </a:r>
            <a:r>
              <a:rPr lang="en-US" dirty="0" smtClean="0"/>
              <a:t> de 13 kV, la </a:t>
            </a:r>
            <a:r>
              <a:rPr lang="en-US" dirty="0" err="1" smtClean="0"/>
              <a:t>ecuación</a:t>
            </a:r>
            <a:r>
              <a:rPr lang="en-US" dirty="0" smtClean="0"/>
              <a:t> (2) para la </a:t>
            </a:r>
            <a:r>
              <a:rPr lang="en-US" dirty="0" err="1" smtClean="0"/>
              <a:t>probabilidad</a:t>
            </a:r>
            <a:r>
              <a:rPr lang="en-US" dirty="0" smtClean="0"/>
              <a:t> de que </a:t>
            </a:r>
            <a:r>
              <a:rPr lang="en-US" dirty="0" err="1" smtClean="0"/>
              <a:t>esta</a:t>
            </a:r>
            <a:r>
              <a:rPr lang="en-US" dirty="0" smtClean="0"/>
              <a:t> </a:t>
            </a:r>
            <a:r>
              <a:rPr lang="en-US" dirty="0" err="1" smtClean="0"/>
              <a:t>barra</a:t>
            </a:r>
            <a:r>
              <a:rPr lang="en-US" dirty="0" smtClean="0"/>
              <a:t> </a:t>
            </a:r>
            <a:r>
              <a:rPr lang="en-US" dirty="0" err="1" smtClean="0"/>
              <a:t>esté</a:t>
            </a:r>
            <a:r>
              <a:rPr lang="en-US" dirty="0" smtClean="0"/>
              <a:t> </a:t>
            </a:r>
            <a:r>
              <a:rPr lang="en-US" dirty="0" err="1" smtClean="0"/>
              <a:t>fuera</a:t>
            </a:r>
            <a:r>
              <a:rPr lang="en-US" dirty="0" smtClean="0"/>
              <a:t> de </a:t>
            </a:r>
            <a:r>
              <a:rPr lang="en-US" dirty="0" err="1" smtClean="0"/>
              <a:t>servicio</a:t>
            </a:r>
            <a:r>
              <a:rPr lang="en-US" dirty="0" smtClean="0"/>
              <a:t> se </a:t>
            </a:r>
            <a:r>
              <a:rPr lang="en-US" dirty="0" err="1" smtClean="0"/>
              <a:t>puede</a:t>
            </a:r>
            <a:r>
              <a:rPr lang="en-US" dirty="0" smtClean="0"/>
              <a:t> </a:t>
            </a:r>
            <a:r>
              <a:rPr lang="en-US" dirty="0" err="1" smtClean="0"/>
              <a:t>reescribir</a:t>
            </a:r>
            <a:r>
              <a:rPr lang="en-US" dirty="0" smtClean="0"/>
              <a:t> de la </a:t>
            </a:r>
            <a:r>
              <a:rPr lang="en-US" dirty="0" err="1" smtClean="0"/>
              <a:t>siguiente</a:t>
            </a:r>
            <a:r>
              <a:rPr lang="en-US" dirty="0" smtClean="0"/>
              <a:t> </a:t>
            </a:r>
            <a:r>
              <a:rPr lang="en-US" dirty="0" err="1" smtClean="0"/>
              <a:t>manera</a:t>
            </a:r>
            <a:r>
              <a:rPr lang="en-US" dirty="0" smtClean="0"/>
              <a:t>:</a:t>
            </a:r>
          </a:p>
          <a:p>
            <a:pPr algn="just"/>
            <a:r>
              <a:rPr lang="en-US" b="1" dirty="0" smtClean="0"/>
              <a:t>p5= p1x p1+ p2+ p2+ p3+ p4x p6</a:t>
            </a:r>
          </a:p>
          <a:p>
            <a:pPr algn="just"/>
            <a:r>
              <a:rPr lang="en-US" b="1" dirty="0" smtClean="0"/>
              <a:t>= 0,00171 x 0,00171 + 0,000055 + 0,000055 + 0,0000182 + 0,0001095 x 0,0001095 = </a:t>
            </a:r>
          </a:p>
          <a:p>
            <a:pPr algn="just"/>
            <a:r>
              <a:rPr lang="en-US" b="1" dirty="0" smtClean="0"/>
              <a:t>0,0001311</a:t>
            </a:r>
          </a:p>
          <a:p>
            <a:pPr algn="just"/>
            <a:r>
              <a:rPr lang="en-US" dirty="0" err="1" smtClean="0"/>
              <a:t>En</a:t>
            </a:r>
            <a:r>
              <a:rPr lang="en-US" dirty="0" smtClean="0"/>
              <a:t> </a:t>
            </a:r>
            <a:r>
              <a:rPr lang="en-US" dirty="0" err="1" smtClean="0"/>
              <a:t>consecuencia</a:t>
            </a:r>
            <a:r>
              <a:rPr lang="en-US" dirty="0" smtClean="0"/>
              <a:t>, la </a:t>
            </a:r>
            <a:r>
              <a:rPr lang="en-US" dirty="0" err="1" smtClean="0"/>
              <a:t>ecuación</a:t>
            </a:r>
            <a:r>
              <a:rPr lang="en-US" dirty="0" smtClean="0"/>
              <a:t> (3) para el </a:t>
            </a:r>
            <a:r>
              <a:rPr lang="en-US" dirty="0" err="1" smtClean="0"/>
              <a:t>tiempo</a:t>
            </a:r>
            <a:r>
              <a:rPr lang="en-US" dirty="0" smtClean="0"/>
              <a:t> de </a:t>
            </a:r>
            <a:r>
              <a:rPr lang="en-US" dirty="0" err="1" smtClean="0"/>
              <a:t>inactividad</a:t>
            </a:r>
            <a:r>
              <a:rPr lang="en-US" dirty="0" smtClean="0"/>
              <a:t> </a:t>
            </a:r>
            <a:r>
              <a:rPr lang="en-US" dirty="0" err="1" smtClean="0"/>
              <a:t>esperado</a:t>
            </a:r>
            <a:r>
              <a:rPr lang="en-US" dirty="0" smtClean="0"/>
              <a:t> de un bus de 13 kV </a:t>
            </a:r>
            <a:r>
              <a:rPr lang="en-US" dirty="0" err="1" smtClean="0"/>
              <a:t>en</a:t>
            </a:r>
            <a:r>
              <a:rPr lang="en-US" dirty="0" smtClean="0"/>
              <a:t> un </a:t>
            </a:r>
            <a:r>
              <a:rPr lang="en-US" dirty="0" err="1" smtClean="0"/>
              <a:t>año</a:t>
            </a:r>
            <a:r>
              <a:rPr lang="en-US" dirty="0" smtClean="0"/>
              <a:t> </a:t>
            </a:r>
            <a:r>
              <a:rPr lang="en-US" dirty="0" err="1" smtClean="0"/>
              <a:t>determinado</a:t>
            </a:r>
            <a:r>
              <a:rPr lang="en-US" dirty="0" smtClean="0"/>
              <a:t> </a:t>
            </a:r>
            <a:r>
              <a:rPr lang="en-US" dirty="0" err="1" smtClean="0"/>
              <a:t>será</a:t>
            </a:r>
            <a:r>
              <a:rPr lang="en-US" dirty="0" smtClean="0"/>
              <a:t> la </a:t>
            </a:r>
          </a:p>
          <a:p>
            <a:pPr algn="just"/>
            <a:r>
              <a:rPr lang="en-US" dirty="0" err="1" smtClean="0"/>
              <a:t>siguiente</a:t>
            </a:r>
            <a:r>
              <a:rPr lang="en-US" dirty="0" smtClean="0"/>
              <a:t>:</a:t>
            </a:r>
          </a:p>
          <a:p>
            <a:pPr algn="just"/>
            <a:r>
              <a:rPr lang="en-US" b="1" dirty="0" err="1" smtClean="0"/>
              <a:t>Df</a:t>
            </a:r>
            <a:r>
              <a:rPr lang="en-US" b="1" dirty="0" smtClean="0"/>
              <a:t>= p5x 8760 h = 0,0001311 x 8760 = 1,15 h</a:t>
            </a:r>
          </a:p>
          <a:p>
            <a:pPr algn="just"/>
            <a:r>
              <a:rPr lang="en-US" dirty="0" err="1" smtClean="0"/>
              <a:t>Entonces</a:t>
            </a:r>
            <a:r>
              <a:rPr lang="en-US" dirty="0" smtClean="0"/>
              <a:t>, </a:t>
            </a:r>
            <a:r>
              <a:rPr lang="en-US" dirty="0" err="1" smtClean="0"/>
              <a:t>Df</a:t>
            </a:r>
            <a:r>
              <a:rPr lang="en-US" dirty="0" smtClean="0"/>
              <a:t> se </a:t>
            </a:r>
            <a:r>
              <a:rPr lang="en-US" dirty="0" err="1" smtClean="0"/>
              <a:t>redujo</a:t>
            </a:r>
            <a:r>
              <a:rPr lang="en-US" dirty="0" smtClean="0"/>
              <a:t> </a:t>
            </a:r>
            <a:r>
              <a:rPr lang="en-US" dirty="0" err="1" smtClean="0"/>
              <a:t>en</a:t>
            </a:r>
            <a:r>
              <a:rPr lang="en-US" dirty="0" smtClean="0"/>
              <a:t> </a:t>
            </a:r>
            <a:r>
              <a:rPr lang="en-US" dirty="0" err="1" smtClean="0"/>
              <a:t>poco</a:t>
            </a:r>
            <a:r>
              <a:rPr lang="en-US" dirty="0" smtClean="0"/>
              <a:t> </a:t>
            </a:r>
            <a:r>
              <a:rPr lang="en-US" dirty="0" err="1" smtClean="0"/>
              <a:t>más</a:t>
            </a:r>
            <a:r>
              <a:rPr lang="en-US" dirty="0" smtClean="0"/>
              <a:t> de 1 hora, y el </a:t>
            </a:r>
            <a:r>
              <a:rPr lang="en-US" dirty="0" err="1" smtClean="0"/>
              <a:t>análisis</a:t>
            </a:r>
            <a:r>
              <a:rPr lang="en-US" dirty="0" smtClean="0"/>
              <a:t> </a:t>
            </a:r>
            <a:r>
              <a:rPr lang="en-US" dirty="0" err="1" smtClean="0"/>
              <a:t>financiero</a:t>
            </a:r>
            <a:r>
              <a:rPr lang="en-US" dirty="0" smtClean="0"/>
              <a:t> </a:t>
            </a:r>
            <a:r>
              <a:rPr lang="en-US" dirty="0" err="1" smtClean="0"/>
              <a:t>debe</a:t>
            </a:r>
            <a:r>
              <a:rPr lang="en-US" dirty="0" smtClean="0"/>
              <a:t> </a:t>
            </a:r>
            <a:r>
              <a:rPr lang="en-US" dirty="0" err="1" smtClean="0"/>
              <a:t>definir</a:t>
            </a:r>
            <a:r>
              <a:rPr lang="en-US" dirty="0" smtClean="0"/>
              <a:t> </a:t>
            </a:r>
            <a:r>
              <a:rPr lang="en-US" dirty="0" err="1" smtClean="0"/>
              <a:t>si</a:t>
            </a:r>
            <a:r>
              <a:rPr lang="en-US" dirty="0" smtClean="0"/>
              <a:t> </a:t>
            </a:r>
            <a:r>
              <a:rPr lang="en-US" dirty="0" err="1" smtClean="0"/>
              <a:t>esta</a:t>
            </a:r>
            <a:r>
              <a:rPr lang="en-US" dirty="0" smtClean="0"/>
              <a:t> </a:t>
            </a:r>
            <a:r>
              <a:rPr lang="en-US" dirty="0" err="1" smtClean="0"/>
              <a:t>mejora</a:t>
            </a:r>
            <a:r>
              <a:rPr lang="en-US" dirty="0" smtClean="0"/>
              <a:t> </a:t>
            </a:r>
            <a:r>
              <a:rPr lang="en-US" dirty="0" err="1" smtClean="0"/>
              <a:t>en</a:t>
            </a:r>
            <a:r>
              <a:rPr lang="en-US" dirty="0" smtClean="0"/>
              <a:t> la </a:t>
            </a:r>
            <a:r>
              <a:rPr lang="en-US" dirty="0" err="1" smtClean="0"/>
              <a:t>conconfiabilidad</a:t>
            </a:r>
            <a:r>
              <a:rPr lang="en-US" dirty="0" smtClean="0"/>
              <a:t> del </a:t>
            </a:r>
            <a:r>
              <a:rPr lang="en-US" dirty="0" err="1" smtClean="0"/>
              <a:t>suministro</a:t>
            </a:r>
            <a:r>
              <a:rPr lang="en-US" dirty="0" smtClean="0"/>
              <a:t> de </a:t>
            </a:r>
            <a:r>
              <a:rPr lang="en-US" dirty="0" err="1" smtClean="0"/>
              <a:t>energía</a:t>
            </a:r>
            <a:r>
              <a:rPr lang="en-US" dirty="0" smtClean="0"/>
              <a:t> del </a:t>
            </a:r>
            <a:r>
              <a:rPr lang="en-US" dirty="0" err="1" smtClean="0"/>
              <a:t>cliente</a:t>
            </a:r>
            <a:r>
              <a:rPr lang="en-US" dirty="0" smtClean="0"/>
              <a:t> vale la </a:t>
            </a:r>
            <a:r>
              <a:rPr lang="en-US" dirty="0" err="1" smtClean="0"/>
              <a:t>pena</a:t>
            </a:r>
            <a:r>
              <a:rPr lang="en-US" dirty="0" smtClean="0"/>
              <a:t> la </a:t>
            </a:r>
            <a:r>
              <a:rPr lang="en-US" dirty="0" err="1" smtClean="0"/>
              <a:t>inversión</a:t>
            </a:r>
            <a:r>
              <a:rPr lang="en-US" dirty="0" smtClean="0"/>
              <a:t> </a:t>
            </a:r>
            <a:r>
              <a:rPr lang="en-US" dirty="0" err="1" smtClean="0"/>
              <a:t>en</a:t>
            </a:r>
            <a:r>
              <a:rPr lang="en-US" dirty="0" smtClean="0"/>
              <a:t> el </a:t>
            </a:r>
            <a:r>
              <a:rPr lang="en-US" dirty="0" err="1" smtClean="0"/>
              <a:t>transformador</a:t>
            </a:r>
            <a:r>
              <a:rPr lang="en-US" dirty="0" smtClean="0"/>
              <a:t> </a:t>
            </a:r>
            <a:r>
              <a:rPr lang="en-US" dirty="0" err="1" smtClean="0"/>
              <a:t>adicional</a:t>
            </a:r>
            <a:r>
              <a:rPr lang="en-US" dirty="0" smtClean="0"/>
              <a:t>.</a:t>
            </a:r>
          </a:p>
          <a:p>
            <a:pPr algn="just"/>
            <a:r>
              <a:rPr lang="en-US" dirty="0" err="1" smtClean="0"/>
              <a:t>Otra</a:t>
            </a:r>
            <a:r>
              <a:rPr lang="en-US" dirty="0" smtClean="0"/>
              <a:t> forma de </a:t>
            </a:r>
            <a:r>
              <a:rPr lang="en-US" dirty="0" err="1" smtClean="0"/>
              <a:t>mejorar</a:t>
            </a:r>
            <a:r>
              <a:rPr lang="en-US" dirty="0" smtClean="0"/>
              <a:t> la </a:t>
            </a:r>
            <a:r>
              <a:rPr lang="en-US" dirty="0" err="1" smtClean="0"/>
              <a:t>conconfiabilidad</a:t>
            </a:r>
            <a:r>
              <a:rPr lang="en-US" dirty="0" smtClean="0"/>
              <a:t> de el </a:t>
            </a:r>
            <a:r>
              <a:rPr lang="en-US" dirty="0" err="1" smtClean="0"/>
              <a:t>sistema</a:t>
            </a:r>
            <a:r>
              <a:rPr lang="en-US" dirty="0" smtClean="0"/>
              <a:t> de </a:t>
            </a:r>
            <a:r>
              <a:rPr lang="en-US" dirty="0" err="1" smtClean="0"/>
              <a:t>energía</a:t>
            </a:r>
            <a:r>
              <a:rPr lang="en-US" dirty="0" smtClean="0"/>
              <a:t> </a:t>
            </a:r>
            <a:r>
              <a:rPr lang="en-US" dirty="0" err="1" smtClean="0"/>
              <a:t>es</a:t>
            </a:r>
            <a:r>
              <a:rPr lang="en-US" dirty="0" smtClean="0"/>
              <a:t> </a:t>
            </a:r>
            <a:r>
              <a:rPr lang="en-US" dirty="0" err="1" smtClean="0"/>
              <a:t>actualizar</a:t>
            </a:r>
            <a:r>
              <a:rPr lang="en-US" dirty="0" smtClean="0"/>
              <a:t> el </a:t>
            </a:r>
            <a:r>
              <a:rPr lang="en-US" dirty="0" err="1" smtClean="0"/>
              <a:t>sistema</a:t>
            </a:r>
            <a:r>
              <a:rPr lang="en-US" dirty="0" smtClean="0"/>
              <a:t> de </a:t>
            </a:r>
            <a:r>
              <a:rPr lang="en-US" dirty="0" err="1" smtClean="0"/>
              <a:t>conmutación</a:t>
            </a:r>
            <a:r>
              <a:rPr lang="en-US" dirty="0" smtClean="0"/>
              <a:t> de la </a:t>
            </a:r>
            <a:r>
              <a:rPr lang="en-US" dirty="0" err="1" smtClean="0"/>
              <a:t>subestación</a:t>
            </a:r>
            <a:r>
              <a:rPr lang="en-US" dirty="0" smtClean="0"/>
              <a:t>. </a:t>
            </a:r>
            <a:r>
              <a:rPr lang="en-US" dirty="0" err="1" smtClean="0"/>
              <a:t>Dicho</a:t>
            </a:r>
            <a:r>
              <a:rPr lang="en-US" dirty="0" smtClean="0"/>
              <a:t> </a:t>
            </a:r>
            <a:r>
              <a:rPr lang="en-US" dirty="0" err="1" smtClean="0"/>
              <a:t>esto</a:t>
            </a:r>
            <a:r>
              <a:rPr lang="en-US" dirty="0" smtClean="0"/>
              <a:t>, </a:t>
            </a:r>
            <a:r>
              <a:rPr lang="en-US" dirty="0" err="1" smtClean="0"/>
              <a:t>familiaricémonos</a:t>
            </a:r>
            <a:r>
              <a:rPr lang="en-US" dirty="0" smtClean="0"/>
              <a:t> con </a:t>
            </a:r>
            <a:r>
              <a:rPr lang="en-US" dirty="0" err="1" smtClean="0"/>
              <a:t>los</a:t>
            </a:r>
            <a:r>
              <a:rPr lang="en-US" dirty="0" smtClean="0"/>
              <a:t> </a:t>
            </a:r>
            <a:r>
              <a:rPr lang="en-US" dirty="0" err="1" smtClean="0"/>
              <a:t>diferentes</a:t>
            </a:r>
            <a:r>
              <a:rPr lang="en-US" dirty="0" smtClean="0"/>
              <a:t> </a:t>
            </a:r>
            <a:r>
              <a:rPr lang="en-US" dirty="0" err="1" smtClean="0"/>
              <a:t>tipos</a:t>
            </a:r>
            <a:r>
              <a:rPr lang="en-US" dirty="0" smtClean="0"/>
              <a:t> de </a:t>
            </a:r>
            <a:r>
              <a:rPr lang="en-US" dirty="0" err="1" smtClean="0"/>
              <a:t>disposición</a:t>
            </a:r>
            <a:r>
              <a:rPr lang="en-US" dirty="0" smtClean="0"/>
              <a:t> de patio de </a:t>
            </a:r>
            <a:r>
              <a:rPr lang="en-US" dirty="0" err="1" smtClean="0"/>
              <a:t>maniobras</a:t>
            </a:r>
            <a:r>
              <a:rPr lang="en-US" dirty="0" smtClean="0"/>
              <a:t> de </a:t>
            </a:r>
            <a:r>
              <a:rPr lang="en-US" dirty="0" err="1" smtClean="0"/>
              <a:t>subestación</a:t>
            </a:r>
            <a:r>
              <a:rPr lang="en-US" dirty="0" smtClean="0"/>
              <a:t> que </a:t>
            </a:r>
            <a:r>
              <a:rPr lang="en-US" dirty="0" err="1" smtClean="0"/>
              <a:t>utilizan</a:t>
            </a:r>
            <a:r>
              <a:rPr lang="en-US" dirty="0" smtClean="0"/>
              <a:t> </a:t>
            </a:r>
            <a:r>
              <a:rPr lang="en-US" dirty="0" err="1" smtClean="0"/>
              <a:t>actualmente</a:t>
            </a:r>
            <a:r>
              <a:rPr lang="en-US" dirty="0" smtClean="0"/>
              <a:t> las </a:t>
            </a:r>
            <a:r>
              <a:rPr lang="en-US" dirty="0" err="1" smtClean="0"/>
              <a:t>empresas</a:t>
            </a:r>
            <a:r>
              <a:rPr lang="en-US" dirty="0" smtClean="0"/>
              <a:t> de </a:t>
            </a:r>
            <a:r>
              <a:rPr lang="en-US" dirty="0" err="1" smtClean="0"/>
              <a:t>servicios</a:t>
            </a:r>
            <a:r>
              <a:rPr lang="en-US" dirty="0" smtClean="0"/>
              <a:t> </a:t>
            </a:r>
            <a:r>
              <a:rPr lang="en-US" dirty="0" err="1" smtClean="0"/>
              <a:t>públicos</a:t>
            </a:r>
            <a:r>
              <a:rPr lang="en-US" dirty="0" smtClean="0"/>
              <a:t> y </a:t>
            </a:r>
            <a:r>
              <a:rPr lang="en-US" dirty="0" err="1" smtClean="0"/>
              <a:t>comparemos</a:t>
            </a:r>
            <a:r>
              <a:rPr lang="en-US" dirty="0" smtClean="0"/>
              <a:t> </a:t>
            </a:r>
            <a:r>
              <a:rPr lang="en-US" dirty="0" err="1" smtClean="0"/>
              <a:t>sus</a:t>
            </a:r>
            <a:r>
              <a:rPr lang="en-US" dirty="0" smtClean="0"/>
              <a:t> </a:t>
            </a:r>
            <a:r>
              <a:rPr lang="en-US" dirty="0" err="1" smtClean="0"/>
              <a:t>ventajas</a:t>
            </a:r>
            <a:r>
              <a:rPr lang="en-US" dirty="0" smtClean="0"/>
              <a:t> y </a:t>
            </a:r>
            <a:r>
              <a:rPr lang="en-US" dirty="0" err="1" smtClean="0"/>
              <a:t>desventajas</a:t>
            </a:r>
            <a:r>
              <a:rPr lang="en-US" dirty="0" smtClean="0"/>
              <a:t>.</a:t>
            </a:r>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7</a:t>
            </a:fld>
            <a:endParaRPr lang="en-US"/>
          </a:p>
        </p:txBody>
      </p:sp>
    </p:spTree>
    <p:extLst>
      <p:ext uri="{BB962C8B-B14F-4D97-AF65-F5344CB8AC3E}">
        <p14:creationId xmlns:p14="http://schemas.microsoft.com/office/powerpoint/2010/main" val="1153918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err="1" smtClean="0"/>
              <a:t>Sistemas</a:t>
            </a:r>
            <a:r>
              <a:rPr lang="en-US" b="1" dirty="0" smtClean="0"/>
              <a:t> </a:t>
            </a:r>
            <a:r>
              <a:rPr lang="en-US" b="1" dirty="0" err="1" smtClean="0"/>
              <a:t>típicos</a:t>
            </a:r>
            <a:r>
              <a:rPr lang="en-US" b="1" dirty="0" smtClean="0"/>
              <a:t> de </a:t>
            </a:r>
            <a:r>
              <a:rPr lang="en-US" b="1" dirty="0" err="1" smtClean="0"/>
              <a:t>conmutación</a:t>
            </a:r>
            <a:r>
              <a:rPr lang="en-US" b="1" dirty="0" smtClean="0"/>
              <a:t> de </a:t>
            </a:r>
            <a:r>
              <a:rPr lang="en-US" b="1" dirty="0" err="1" smtClean="0"/>
              <a:t>subestaciones</a:t>
            </a:r>
            <a:endParaRPr lang="en-US" b="1" dirty="0" smtClean="0"/>
          </a:p>
          <a:p>
            <a:pPr algn="just"/>
            <a:endParaRPr lang="en-US" dirty="0" smtClean="0"/>
          </a:p>
          <a:p>
            <a:pPr algn="just"/>
            <a:r>
              <a:rPr lang="en-US" dirty="0" err="1" smtClean="0"/>
              <a:t>Comencemos</a:t>
            </a:r>
            <a:r>
              <a:rPr lang="en-US" dirty="0" smtClean="0"/>
              <a:t> </a:t>
            </a:r>
            <a:r>
              <a:rPr lang="en-US" dirty="0" err="1" smtClean="0"/>
              <a:t>nuestra</a:t>
            </a:r>
            <a:r>
              <a:rPr lang="en-US" dirty="0" smtClean="0"/>
              <a:t> </a:t>
            </a:r>
            <a:r>
              <a:rPr lang="en-US" dirty="0" err="1" smtClean="0"/>
              <a:t>revisión</a:t>
            </a:r>
            <a:r>
              <a:rPr lang="en-US" dirty="0" smtClean="0"/>
              <a:t> de </a:t>
            </a:r>
            <a:r>
              <a:rPr lang="en-US" dirty="0" err="1" smtClean="0"/>
              <a:t>los</a:t>
            </a:r>
            <a:r>
              <a:rPr lang="en-US" dirty="0" smtClean="0"/>
              <a:t> </a:t>
            </a:r>
            <a:r>
              <a:rPr lang="en-US" dirty="0" err="1" smtClean="0"/>
              <a:t>sistemas</a:t>
            </a:r>
            <a:r>
              <a:rPr lang="en-US" dirty="0" smtClean="0"/>
              <a:t> de </a:t>
            </a:r>
            <a:r>
              <a:rPr lang="en-US" dirty="0" err="1" smtClean="0"/>
              <a:t>conmutación</a:t>
            </a:r>
            <a:r>
              <a:rPr lang="en-US" dirty="0" smtClean="0"/>
              <a:t> de </a:t>
            </a:r>
            <a:r>
              <a:rPr lang="en-US" dirty="0" err="1" smtClean="0"/>
              <a:t>subestaciones</a:t>
            </a:r>
            <a:r>
              <a:rPr lang="en-US" dirty="0" smtClean="0"/>
              <a:t> con el </a:t>
            </a:r>
            <a:r>
              <a:rPr lang="en-US" dirty="0" err="1" smtClean="0"/>
              <a:t>más</a:t>
            </a:r>
            <a:r>
              <a:rPr lang="en-US" dirty="0" smtClean="0"/>
              <a:t> simple </a:t>
            </a:r>
            <a:r>
              <a:rPr lang="en-US" dirty="0" err="1" smtClean="0"/>
              <a:t>llamado</a:t>
            </a:r>
            <a:r>
              <a:rPr lang="en-US" dirty="0" smtClean="0"/>
              <a:t> "Sistema de bus recto </a:t>
            </a:r>
            <a:r>
              <a:rPr lang="en-US" dirty="0" err="1" smtClean="0"/>
              <a:t>único</a:t>
            </a:r>
            <a:r>
              <a:rPr lang="en-US" dirty="0" smtClean="0"/>
              <a:t>" que se </a:t>
            </a:r>
            <a:r>
              <a:rPr lang="en-US" dirty="0" err="1" smtClean="0"/>
              <a:t>muestra</a:t>
            </a:r>
            <a:r>
              <a:rPr lang="en-US" dirty="0" smtClean="0"/>
              <a:t> </a:t>
            </a:r>
            <a:r>
              <a:rPr lang="en-US" dirty="0" err="1" smtClean="0"/>
              <a:t>en</a:t>
            </a:r>
            <a:r>
              <a:rPr lang="en-US" dirty="0" smtClean="0"/>
              <a:t> la Fig. 6.</a:t>
            </a:r>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ctr"/>
            <a:r>
              <a:rPr lang="en-US" b="1" dirty="0" smtClean="0"/>
              <a:t>Fig. 6. “Sistema de bus recto simple”</a:t>
            </a:r>
          </a:p>
          <a:p>
            <a:pPr algn="just"/>
            <a:r>
              <a:rPr lang="en-US" dirty="0" smtClean="0"/>
              <a:t>Este </a:t>
            </a:r>
            <a:r>
              <a:rPr lang="en-US" dirty="0" err="1" smtClean="0"/>
              <a:t>arreglo</a:t>
            </a:r>
            <a:r>
              <a:rPr lang="en-US" dirty="0" smtClean="0"/>
              <a:t> de bus </a:t>
            </a:r>
            <a:r>
              <a:rPr lang="en-US" dirty="0" err="1" smtClean="0"/>
              <a:t>tiene</a:t>
            </a:r>
            <a:r>
              <a:rPr lang="en-US" dirty="0" smtClean="0"/>
              <a:t> las </a:t>
            </a:r>
            <a:r>
              <a:rPr lang="en-US" dirty="0" err="1" smtClean="0"/>
              <a:t>siguientes</a:t>
            </a:r>
            <a:r>
              <a:rPr lang="en-US" dirty="0" smtClean="0"/>
              <a:t> </a:t>
            </a:r>
            <a:r>
              <a:rPr lang="en-US" dirty="0" err="1" smtClean="0"/>
              <a:t>ventajas</a:t>
            </a:r>
            <a:r>
              <a:rPr lang="en-US" dirty="0" smtClean="0"/>
              <a:t>:</a:t>
            </a:r>
          </a:p>
          <a:p>
            <a:pPr marL="285750" indent="-285750" algn="just">
              <a:buFont typeface="Wingdings" panose="05000000000000000000" pitchFamily="2" charset="2"/>
              <a:buChar char="§"/>
            </a:pPr>
            <a:r>
              <a:rPr lang="en-US" b="1" dirty="0" err="1" smtClean="0">
                <a:solidFill>
                  <a:srgbClr val="0070C0"/>
                </a:solidFill>
              </a:rPr>
              <a:t>Costo</a:t>
            </a:r>
            <a:r>
              <a:rPr lang="en-US" b="1" dirty="0" smtClean="0">
                <a:solidFill>
                  <a:srgbClr val="0070C0"/>
                </a:solidFill>
              </a:rPr>
              <a:t> </a:t>
            </a:r>
            <a:r>
              <a:rPr lang="en-US" b="1" dirty="0" err="1" smtClean="0">
                <a:solidFill>
                  <a:srgbClr val="0070C0"/>
                </a:solidFill>
              </a:rPr>
              <a:t>más</a:t>
            </a:r>
            <a:r>
              <a:rPr lang="en-US" b="1" dirty="0" smtClean="0">
                <a:solidFill>
                  <a:srgbClr val="0070C0"/>
                </a:solidFill>
              </a:rPr>
              <a:t> </a:t>
            </a:r>
            <a:r>
              <a:rPr lang="en-US" b="1" dirty="0" err="1" smtClean="0">
                <a:solidFill>
                  <a:srgbClr val="0070C0"/>
                </a:solidFill>
              </a:rPr>
              <a:t>bajo</a:t>
            </a:r>
            <a:endParaRPr lang="en-US" b="1" dirty="0" smtClean="0">
              <a:solidFill>
                <a:srgbClr val="0070C0"/>
              </a:solidFill>
            </a:endParaRPr>
          </a:p>
          <a:p>
            <a:pPr marL="285750" indent="-285750" algn="just">
              <a:buFont typeface="Wingdings" panose="05000000000000000000" pitchFamily="2" charset="2"/>
              <a:buChar char="§"/>
            </a:pPr>
            <a:r>
              <a:rPr lang="en-US" b="1" dirty="0" err="1" smtClean="0">
                <a:solidFill>
                  <a:srgbClr val="0070C0"/>
                </a:solidFill>
              </a:rPr>
              <a:t>Sencillez</a:t>
            </a:r>
            <a:endParaRPr lang="en-US" b="1" dirty="0" smtClean="0">
              <a:solidFill>
                <a:srgbClr val="0070C0"/>
              </a:solidFill>
            </a:endParaRPr>
          </a:p>
          <a:p>
            <a:pPr marL="285750" indent="-285750" algn="just">
              <a:buFont typeface="Wingdings" panose="05000000000000000000" pitchFamily="2" charset="2"/>
              <a:buChar char="§"/>
            </a:pPr>
            <a:r>
              <a:rPr lang="en-US" b="1" dirty="0" err="1" smtClean="0">
                <a:solidFill>
                  <a:srgbClr val="0070C0"/>
                </a:solidFill>
              </a:rPr>
              <a:t>Fácilmente</a:t>
            </a:r>
            <a:r>
              <a:rPr lang="en-US" b="1" dirty="0" smtClean="0">
                <a:solidFill>
                  <a:srgbClr val="0070C0"/>
                </a:solidFill>
              </a:rPr>
              <a:t> </a:t>
            </a:r>
            <a:r>
              <a:rPr lang="en-US" b="1" dirty="0" err="1" smtClean="0">
                <a:solidFill>
                  <a:srgbClr val="0070C0"/>
                </a:solidFill>
              </a:rPr>
              <a:t>ampliable</a:t>
            </a:r>
            <a:endParaRPr lang="en-US" b="1" dirty="0" smtClean="0">
              <a:solidFill>
                <a:srgbClr val="0070C0"/>
              </a:solidFill>
            </a:endParaRPr>
          </a:p>
          <a:p>
            <a:pPr marL="285750" indent="-285750" algn="just">
              <a:buFont typeface="Wingdings" panose="05000000000000000000" pitchFamily="2" charset="2"/>
              <a:buChar char="§"/>
            </a:pPr>
            <a:r>
              <a:rPr lang="en-US" b="1" dirty="0" smtClean="0">
                <a:solidFill>
                  <a:srgbClr val="0070C0"/>
                </a:solidFill>
              </a:rPr>
              <a:t>Se </a:t>
            </a:r>
            <a:r>
              <a:rPr lang="en-US" b="1" dirty="0" err="1" smtClean="0">
                <a:solidFill>
                  <a:srgbClr val="0070C0"/>
                </a:solidFill>
              </a:rPr>
              <a:t>requiere</a:t>
            </a:r>
            <a:r>
              <a:rPr lang="en-US" b="1" dirty="0" smtClean="0">
                <a:solidFill>
                  <a:srgbClr val="0070C0"/>
                </a:solidFill>
              </a:rPr>
              <a:t> un </a:t>
            </a:r>
            <a:r>
              <a:rPr lang="en-US" b="1" dirty="0" err="1" smtClean="0">
                <a:solidFill>
                  <a:srgbClr val="0070C0"/>
                </a:solidFill>
              </a:rPr>
              <a:t>terreno</a:t>
            </a:r>
            <a:r>
              <a:rPr lang="en-US" b="1" dirty="0" smtClean="0">
                <a:solidFill>
                  <a:srgbClr val="0070C0"/>
                </a:solidFill>
              </a:rPr>
              <a:t> </a:t>
            </a:r>
            <a:r>
              <a:rPr lang="en-US" b="1" dirty="0" err="1" smtClean="0">
                <a:solidFill>
                  <a:srgbClr val="0070C0"/>
                </a:solidFill>
              </a:rPr>
              <a:t>pequeño</a:t>
            </a:r>
            <a:endParaRPr lang="en-US" b="1" dirty="0" smtClean="0">
              <a:solidFill>
                <a:srgbClr val="0070C0"/>
              </a:solidFill>
            </a:endParaRPr>
          </a:p>
          <a:p>
            <a:pPr algn="just"/>
            <a:r>
              <a:rPr lang="en-US" dirty="0" smtClean="0"/>
              <a:t>Sin embargo, </a:t>
            </a:r>
            <a:r>
              <a:rPr lang="en-US" dirty="0" err="1" smtClean="0"/>
              <a:t>también</a:t>
            </a:r>
            <a:r>
              <a:rPr lang="en-US" dirty="0" smtClean="0"/>
              <a:t> </a:t>
            </a:r>
            <a:r>
              <a:rPr lang="en-US" dirty="0" err="1" smtClean="0"/>
              <a:t>existen</a:t>
            </a:r>
            <a:r>
              <a:rPr lang="en-US" dirty="0" smtClean="0"/>
              <a:t> las </a:t>
            </a:r>
            <a:r>
              <a:rPr lang="en-US" dirty="0" err="1" smtClean="0"/>
              <a:t>siguientes</a:t>
            </a:r>
            <a:r>
              <a:rPr lang="en-US" dirty="0" smtClean="0"/>
              <a:t> </a:t>
            </a:r>
            <a:r>
              <a:rPr lang="en-US" dirty="0" err="1" smtClean="0"/>
              <a:t>desventajas</a:t>
            </a:r>
            <a:r>
              <a:rPr lang="en-US" dirty="0" smtClean="0"/>
              <a:t> </a:t>
            </a:r>
            <a:r>
              <a:rPr lang="en-US" dirty="0" err="1" smtClean="0"/>
              <a:t>asociadas</a:t>
            </a:r>
            <a:r>
              <a:rPr lang="en-US" dirty="0" smtClean="0"/>
              <a:t> con </a:t>
            </a:r>
            <a:r>
              <a:rPr lang="en-US" dirty="0" err="1" smtClean="0"/>
              <a:t>este</a:t>
            </a:r>
            <a:r>
              <a:rPr lang="en-US" dirty="0" smtClean="0"/>
              <a:t> </a:t>
            </a:r>
            <a:r>
              <a:rPr lang="en-US" dirty="0" err="1" smtClean="0"/>
              <a:t>sistema</a:t>
            </a:r>
            <a:r>
              <a:rPr lang="en-US" dirty="0" smtClean="0"/>
              <a:t>:</a:t>
            </a:r>
          </a:p>
          <a:p>
            <a:pPr marL="285750" indent="-285750" algn="just">
              <a:buFont typeface="Wingdings" panose="05000000000000000000" pitchFamily="2" charset="2"/>
              <a:buChar char="§"/>
            </a:pPr>
            <a:r>
              <a:rPr lang="en-US" b="1" dirty="0" smtClean="0">
                <a:solidFill>
                  <a:srgbClr val="0070C0"/>
                </a:solidFill>
              </a:rPr>
              <a:t>La </a:t>
            </a:r>
            <a:r>
              <a:rPr lang="en-US" b="1" dirty="0" err="1" smtClean="0">
                <a:solidFill>
                  <a:srgbClr val="0070C0"/>
                </a:solidFill>
              </a:rPr>
              <a:t>confiabilidad</a:t>
            </a:r>
            <a:r>
              <a:rPr lang="en-US" b="1" dirty="0" smtClean="0">
                <a:solidFill>
                  <a:srgbClr val="0070C0"/>
                </a:solidFill>
              </a:rPr>
              <a:t> </a:t>
            </a:r>
            <a:r>
              <a:rPr lang="en-US" b="1" dirty="0" err="1" smtClean="0">
                <a:solidFill>
                  <a:srgbClr val="0070C0"/>
                </a:solidFill>
              </a:rPr>
              <a:t>más</a:t>
            </a:r>
            <a:r>
              <a:rPr lang="en-US" b="1" dirty="0" smtClean="0">
                <a:solidFill>
                  <a:srgbClr val="0070C0"/>
                </a:solidFill>
              </a:rPr>
              <a:t> </a:t>
            </a:r>
            <a:r>
              <a:rPr lang="en-US" b="1" dirty="0" err="1" smtClean="0">
                <a:solidFill>
                  <a:srgbClr val="0070C0"/>
                </a:solidFill>
              </a:rPr>
              <a:t>baja</a:t>
            </a:r>
            <a:r>
              <a:rPr lang="en-US" b="1" dirty="0" smtClean="0">
                <a:solidFill>
                  <a:srgbClr val="0070C0"/>
                </a:solidFill>
              </a:rPr>
              <a:t> de </a:t>
            </a:r>
            <a:r>
              <a:rPr lang="en-US" b="1" dirty="0" err="1" smtClean="0">
                <a:solidFill>
                  <a:srgbClr val="0070C0"/>
                </a:solidFill>
              </a:rPr>
              <a:t>todos</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sistemas</a:t>
            </a:r>
            <a:r>
              <a:rPr lang="en-US" b="1" dirty="0" smtClean="0">
                <a:solidFill>
                  <a:srgbClr val="0070C0"/>
                </a:solidFill>
              </a:rPr>
              <a:t> de </a:t>
            </a:r>
            <a:r>
              <a:rPr lang="en-US" b="1" dirty="0" err="1" smtClean="0">
                <a:solidFill>
                  <a:srgbClr val="0070C0"/>
                </a:solidFill>
              </a:rPr>
              <a:t>conmutación</a:t>
            </a:r>
            <a:endParaRPr lang="en-US" b="1" dirty="0" smtClean="0">
              <a:solidFill>
                <a:srgbClr val="0070C0"/>
              </a:solidFill>
            </a:endParaRPr>
          </a:p>
          <a:p>
            <a:pPr marL="285750" indent="-285750" algn="just">
              <a:buFont typeface="Wingdings" panose="05000000000000000000" pitchFamily="2" charset="2"/>
              <a:buChar char="§"/>
            </a:pPr>
            <a:r>
              <a:rPr lang="en-US" b="1" dirty="0" smtClean="0">
                <a:solidFill>
                  <a:srgbClr val="0070C0"/>
                </a:solidFill>
              </a:rPr>
              <a:t>La </a:t>
            </a:r>
            <a:r>
              <a:rPr lang="en-US" b="1" dirty="0" err="1" smtClean="0">
                <a:solidFill>
                  <a:srgbClr val="0070C0"/>
                </a:solidFill>
              </a:rPr>
              <a:t>falla</a:t>
            </a:r>
            <a:r>
              <a:rPr lang="en-US" b="1" dirty="0" smtClean="0">
                <a:solidFill>
                  <a:srgbClr val="0070C0"/>
                </a:solidFill>
              </a:rPr>
              <a:t> del bus del </a:t>
            </a:r>
            <a:r>
              <a:rPr lang="en-US" b="1" dirty="0" err="1" smtClean="0">
                <a:solidFill>
                  <a:srgbClr val="0070C0"/>
                </a:solidFill>
              </a:rPr>
              <a:t>interruptor</a:t>
            </a:r>
            <a:r>
              <a:rPr lang="en-US" b="1" dirty="0" smtClean="0">
                <a:solidFill>
                  <a:srgbClr val="0070C0"/>
                </a:solidFill>
              </a:rPr>
              <a:t> </a:t>
            </a:r>
            <a:r>
              <a:rPr lang="en-US" b="1" dirty="0" err="1" smtClean="0">
                <a:solidFill>
                  <a:srgbClr val="0070C0"/>
                </a:solidFill>
              </a:rPr>
              <a:t>provoca</a:t>
            </a:r>
            <a:r>
              <a:rPr lang="en-US" b="1" dirty="0" smtClean="0">
                <a:solidFill>
                  <a:srgbClr val="0070C0"/>
                </a:solidFill>
              </a:rPr>
              <a:t> la </a:t>
            </a:r>
            <a:r>
              <a:rPr lang="en-US" b="1" dirty="0" err="1" smtClean="0">
                <a:solidFill>
                  <a:srgbClr val="0070C0"/>
                </a:solidFill>
              </a:rPr>
              <a:t>pérdida</a:t>
            </a:r>
            <a:r>
              <a:rPr lang="en-US" b="1" dirty="0" smtClean="0">
                <a:solidFill>
                  <a:srgbClr val="0070C0"/>
                </a:solidFill>
              </a:rPr>
              <a:t> de </a:t>
            </a:r>
            <a:r>
              <a:rPr lang="en-US" b="1" dirty="0" err="1" smtClean="0">
                <a:solidFill>
                  <a:srgbClr val="0070C0"/>
                </a:solidFill>
              </a:rPr>
              <a:t>toda</a:t>
            </a:r>
            <a:r>
              <a:rPr lang="en-US" b="1" dirty="0" smtClean="0">
                <a:solidFill>
                  <a:srgbClr val="0070C0"/>
                </a:solidFill>
              </a:rPr>
              <a:t> la </a:t>
            </a:r>
            <a:r>
              <a:rPr lang="en-US" b="1" dirty="0" err="1" smtClean="0">
                <a:solidFill>
                  <a:srgbClr val="0070C0"/>
                </a:solidFill>
              </a:rPr>
              <a:t>estación</a:t>
            </a:r>
            <a:endParaRPr lang="en-US" b="1" dirty="0" smtClean="0">
              <a:solidFill>
                <a:srgbClr val="0070C0"/>
              </a:solidFill>
            </a:endParaRPr>
          </a:p>
          <a:p>
            <a:pPr marL="285750" indent="-285750" algn="just">
              <a:buFont typeface="Wingdings" panose="05000000000000000000" pitchFamily="2" charset="2"/>
              <a:buChar char="§"/>
            </a:pPr>
            <a:r>
              <a:rPr lang="en-US" b="1" dirty="0" smtClean="0">
                <a:solidFill>
                  <a:srgbClr val="0070C0"/>
                </a:solidFill>
              </a:rPr>
              <a:t>La </a:t>
            </a:r>
            <a:r>
              <a:rPr lang="en-US" b="1" dirty="0" err="1" smtClean="0">
                <a:solidFill>
                  <a:srgbClr val="0070C0"/>
                </a:solidFill>
              </a:rPr>
              <a:t>eliminación</a:t>
            </a:r>
            <a:r>
              <a:rPr lang="en-US" b="1" dirty="0" smtClean="0">
                <a:solidFill>
                  <a:srgbClr val="0070C0"/>
                </a:solidFill>
              </a:rPr>
              <a:t> del </a:t>
            </a:r>
            <a:r>
              <a:rPr lang="en-US" b="1" dirty="0" err="1" smtClean="0">
                <a:solidFill>
                  <a:srgbClr val="0070C0"/>
                </a:solidFill>
              </a:rPr>
              <a:t>interruptor</a:t>
            </a:r>
            <a:r>
              <a:rPr lang="en-US" b="1" dirty="0" smtClean="0">
                <a:solidFill>
                  <a:srgbClr val="0070C0"/>
                </a:solidFill>
              </a:rPr>
              <a:t> para </a:t>
            </a:r>
            <a:r>
              <a:rPr lang="en-US" b="1" dirty="0" err="1" smtClean="0">
                <a:solidFill>
                  <a:srgbClr val="0070C0"/>
                </a:solidFill>
              </a:rPr>
              <a:t>mantenimiento</a:t>
            </a:r>
            <a:r>
              <a:rPr lang="en-US" b="1" dirty="0" smtClean="0">
                <a:solidFill>
                  <a:srgbClr val="0070C0"/>
                </a:solidFill>
              </a:rPr>
              <a:t> </a:t>
            </a:r>
            <a:r>
              <a:rPr lang="en-US" b="1" dirty="0" err="1" smtClean="0">
                <a:solidFill>
                  <a:srgbClr val="0070C0"/>
                </a:solidFill>
              </a:rPr>
              <a:t>provoca</a:t>
            </a:r>
            <a:r>
              <a:rPr lang="en-US" b="1" dirty="0" smtClean="0">
                <a:solidFill>
                  <a:srgbClr val="0070C0"/>
                </a:solidFill>
              </a:rPr>
              <a:t> la </a:t>
            </a:r>
            <a:r>
              <a:rPr lang="en-US" b="1" dirty="0" err="1" smtClean="0">
                <a:solidFill>
                  <a:srgbClr val="0070C0"/>
                </a:solidFill>
              </a:rPr>
              <a:t>pérdida</a:t>
            </a:r>
            <a:r>
              <a:rPr lang="en-US" b="1" dirty="0" smtClean="0">
                <a:solidFill>
                  <a:srgbClr val="0070C0"/>
                </a:solidFill>
              </a:rPr>
              <a:t> de la </a:t>
            </a:r>
            <a:r>
              <a:rPr lang="en-US" b="1" dirty="0" err="1" smtClean="0">
                <a:solidFill>
                  <a:srgbClr val="0070C0"/>
                </a:solidFill>
              </a:rPr>
              <a:t>línea</a:t>
            </a:r>
            <a:r>
              <a:rPr lang="en-US" b="1" dirty="0" smtClean="0">
                <a:solidFill>
                  <a:srgbClr val="0070C0"/>
                </a:solidFill>
              </a:rPr>
              <a:t> </a:t>
            </a:r>
            <a:r>
              <a:rPr lang="en-US" b="1" dirty="0" err="1" smtClean="0">
                <a:solidFill>
                  <a:srgbClr val="0070C0"/>
                </a:solidFill>
              </a:rPr>
              <a:t>correspondiente</a:t>
            </a:r>
            <a:endParaRPr lang="en-US" b="1" dirty="0" smtClean="0">
              <a:solidFill>
                <a:srgbClr val="0070C0"/>
              </a:solidFill>
            </a:endParaRPr>
          </a:p>
          <a:p>
            <a:pPr algn="just"/>
            <a:r>
              <a:rPr lang="en-US" dirty="0" err="1" smtClean="0"/>
              <a:t>Debido</a:t>
            </a:r>
            <a:r>
              <a:rPr lang="en-US" dirty="0" smtClean="0"/>
              <a:t> a </a:t>
            </a:r>
            <a:r>
              <a:rPr lang="en-US" dirty="0" err="1" smtClean="0"/>
              <a:t>estas</a:t>
            </a:r>
            <a:r>
              <a:rPr lang="en-US" dirty="0" smtClean="0"/>
              <a:t> </a:t>
            </a:r>
            <a:r>
              <a:rPr lang="en-US" dirty="0" err="1" smtClean="0"/>
              <a:t>deficiencias</a:t>
            </a:r>
            <a:r>
              <a:rPr lang="en-US" dirty="0" smtClean="0"/>
              <a:t>, </a:t>
            </a:r>
            <a:r>
              <a:rPr lang="en-US" dirty="0" err="1" smtClean="0"/>
              <a:t>los</a:t>
            </a:r>
            <a:r>
              <a:rPr lang="en-US" dirty="0" smtClean="0"/>
              <a:t> </a:t>
            </a:r>
            <a:r>
              <a:rPr lang="en-US" dirty="0" err="1" smtClean="0"/>
              <a:t>sistemas</a:t>
            </a:r>
            <a:r>
              <a:rPr lang="en-US" dirty="0" smtClean="0"/>
              <a:t> de </a:t>
            </a:r>
            <a:r>
              <a:rPr lang="en-US" dirty="0" err="1" smtClean="0"/>
              <a:t>conmutación</a:t>
            </a:r>
            <a:r>
              <a:rPr lang="en-US" dirty="0" smtClean="0"/>
              <a:t> de un solo bus recto </a:t>
            </a:r>
            <a:r>
              <a:rPr lang="en-US" dirty="0" err="1" smtClean="0"/>
              <a:t>rara</a:t>
            </a:r>
            <a:r>
              <a:rPr lang="en-US" dirty="0" smtClean="0"/>
              <a:t> </a:t>
            </a:r>
            <a:r>
              <a:rPr lang="en-US" dirty="0" err="1" smtClean="0"/>
              <a:t>vez</a:t>
            </a:r>
            <a:r>
              <a:rPr lang="en-US" dirty="0" smtClean="0"/>
              <a:t> se </a:t>
            </a:r>
            <a:r>
              <a:rPr lang="en-US" dirty="0" err="1" smtClean="0"/>
              <a:t>utilizan</a:t>
            </a:r>
            <a:r>
              <a:rPr lang="en-US" dirty="0" smtClean="0"/>
              <a:t> para las </a:t>
            </a:r>
            <a:r>
              <a:rPr lang="en-US" dirty="0" err="1" smtClean="0"/>
              <a:t>nuevas</a:t>
            </a:r>
            <a:r>
              <a:rPr lang="en-US" dirty="0" smtClean="0"/>
              <a:t> </a:t>
            </a:r>
            <a:r>
              <a:rPr lang="en-US" dirty="0" err="1" smtClean="0"/>
              <a:t>subestaciones</a:t>
            </a:r>
            <a:r>
              <a:rPr lang="en-US" dirty="0" smtClean="0"/>
              <a:t> </a:t>
            </a:r>
            <a:r>
              <a:rPr lang="en-US" dirty="0" err="1" smtClean="0"/>
              <a:t>modernas</a:t>
            </a:r>
            <a:r>
              <a:rPr lang="en-US" dirty="0" smtClean="0"/>
              <a:t>. Sin embargo, las </a:t>
            </a:r>
            <a:r>
              <a:rPr lang="en-US" dirty="0" err="1" smtClean="0"/>
              <a:t>subestaciones</a:t>
            </a:r>
            <a:r>
              <a:rPr lang="en-US" dirty="0" smtClean="0"/>
              <a:t> </a:t>
            </a:r>
            <a:r>
              <a:rPr lang="en-US" dirty="0" err="1" smtClean="0"/>
              <a:t>construidas</a:t>
            </a:r>
            <a:r>
              <a:rPr lang="en-US" dirty="0" smtClean="0"/>
              <a:t> </a:t>
            </a:r>
            <a:r>
              <a:rPr lang="en-US" dirty="0" err="1" smtClean="0"/>
              <a:t>hace</a:t>
            </a:r>
            <a:r>
              <a:rPr lang="en-US" dirty="0" smtClean="0"/>
              <a:t> </a:t>
            </a:r>
            <a:r>
              <a:rPr lang="en-US" dirty="0" err="1" smtClean="0"/>
              <a:t>más</a:t>
            </a:r>
            <a:r>
              <a:rPr lang="en-US" dirty="0" smtClean="0"/>
              <a:t> de 20 </a:t>
            </a:r>
            <a:r>
              <a:rPr lang="en-US" dirty="0" err="1" smtClean="0"/>
              <a:t>años</a:t>
            </a:r>
            <a:r>
              <a:rPr lang="en-US" dirty="0" smtClean="0"/>
              <a:t> </a:t>
            </a:r>
            <a:r>
              <a:rPr lang="en-US" dirty="0" err="1" smtClean="0"/>
              <a:t>todavía</a:t>
            </a:r>
            <a:r>
              <a:rPr lang="en-US" dirty="0" smtClean="0"/>
              <a:t> </a:t>
            </a:r>
            <a:r>
              <a:rPr lang="en-US" dirty="0" err="1" smtClean="0"/>
              <a:t>los</a:t>
            </a:r>
            <a:r>
              <a:rPr lang="en-US" dirty="0" smtClean="0"/>
              <a:t> </a:t>
            </a:r>
            <a:r>
              <a:rPr lang="en-US" dirty="0" err="1" smtClean="0"/>
              <a:t>tienen</a:t>
            </a:r>
            <a:r>
              <a:rPr lang="en-US" dirty="0" smtClean="0"/>
              <a:t>. </a:t>
            </a:r>
            <a:r>
              <a:rPr lang="en-US" dirty="0" err="1" smtClean="0"/>
              <a:t>Incluso</a:t>
            </a:r>
            <a:r>
              <a:rPr lang="en-US" dirty="0" smtClean="0"/>
              <a:t> hoy </a:t>
            </a:r>
            <a:r>
              <a:rPr lang="en-US" dirty="0" err="1" smtClean="0"/>
              <a:t>en</a:t>
            </a:r>
            <a:r>
              <a:rPr lang="en-US" dirty="0" smtClean="0"/>
              <a:t> </a:t>
            </a:r>
            <a:r>
              <a:rPr lang="en-US" dirty="0" err="1" smtClean="0"/>
              <a:t>día</a:t>
            </a:r>
            <a:r>
              <a:rPr lang="en-US" dirty="0" smtClean="0"/>
              <a:t>, </a:t>
            </a:r>
            <a:r>
              <a:rPr lang="en-US" dirty="0" err="1" smtClean="0"/>
              <a:t>dependiendo</a:t>
            </a:r>
            <a:r>
              <a:rPr lang="en-US" dirty="0" smtClean="0"/>
              <a:t> de </a:t>
            </a:r>
            <a:r>
              <a:rPr lang="en-US" dirty="0" err="1" smtClean="0"/>
              <a:t>cómo</a:t>
            </a:r>
            <a:r>
              <a:rPr lang="en-US" dirty="0" smtClean="0"/>
              <a:t> se </a:t>
            </a:r>
            <a:r>
              <a:rPr lang="en-US" dirty="0" err="1" smtClean="0"/>
              <a:t>organice</a:t>
            </a:r>
            <a:r>
              <a:rPr lang="en-US" dirty="0" smtClean="0"/>
              <a:t> </a:t>
            </a:r>
            <a:r>
              <a:rPr lang="en-US" dirty="0" err="1" smtClean="0"/>
              <a:t>todo</a:t>
            </a:r>
            <a:r>
              <a:rPr lang="en-US" dirty="0" smtClean="0"/>
              <a:t> el </a:t>
            </a:r>
            <a:r>
              <a:rPr lang="en-US" dirty="0" err="1" smtClean="0"/>
              <a:t>sistema</a:t>
            </a:r>
            <a:r>
              <a:rPr lang="en-US" dirty="0" smtClean="0"/>
              <a:t> con </a:t>
            </a:r>
            <a:r>
              <a:rPr lang="en-US" dirty="0" err="1" smtClean="0"/>
              <a:t>interconexiones</a:t>
            </a:r>
            <a:r>
              <a:rPr lang="en-US" dirty="0" smtClean="0"/>
              <a:t> entre </a:t>
            </a:r>
            <a:r>
              <a:rPr lang="en-US" dirty="0" err="1" smtClean="0"/>
              <a:t>subestaciones</a:t>
            </a:r>
            <a:r>
              <a:rPr lang="en-US" dirty="0" smtClean="0"/>
              <a:t>, se </a:t>
            </a:r>
            <a:r>
              <a:rPr lang="en-US" dirty="0" err="1" smtClean="0"/>
              <a:t>puede</a:t>
            </a:r>
            <a:r>
              <a:rPr lang="en-US" dirty="0" smtClean="0"/>
              <a:t> </a:t>
            </a:r>
            <a:r>
              <a:rPr lang="en-US" dirty="0" err="1" smtClean="0"/>
              <a:t>considerar</a:t>
            </a:r>
            <a:r>
              <a:rPr lang="en-US" dirty="0" smtClean="0"/>
              <a:t> el bus </a:t>
            </a:r>
            <a:r>
              <a:rPr lang="en-US" dirty="0" err="1" smtClean="0"/>
              <a:t>directo</a:t>
            </a:r>
            <a:r>
              <a:rPr lang="en-US" dirty="0" smtClean="0"/>
              <a:t> para </a:t>
            </a:r>
            <a:r>
              <a:rPr lang="en-US" dirty="0" err="1" smtClean="0"/>
              <a:t>una</a:t>
            </a:r>
            <a:r>
              <a:rPr lang="en-US" dirty="0" smtClean="0"/>
              <a:t> </a:t>
            </a:r>
            <a:r>
              <a:rPr lang="en-US" dirty="0" err="1" smtClean="0"/>
              <a:t>subestación</a:t>
            </a:r>
            <a:r>
              <a:rPr lang="en-US" dirty="0" smtClean="0"/>
              <a:t> </a:t>
            </a:r>
            <a:r>
              <a:rPr lang="en-US" dirty="0" err="1" smtClean="0"/>
              <a:t>específica</a:t>
            </a:r>
            <a:r>
              <a:rPr lang="en-US" dirty="0" smtClean="0"/>
              <a:t> </a:t>
            </a:r>
            <a:r>
              <a:rPr lang="en-US" dirty="0" err="1" smtClean="0"/>
              <a:t>si</a:t>
            </a:r>
            <a:r>
              <a:rPr lang="en-US" dirty="0" smtClean="0"/>
              <a:t> la </a:t>
            </a:r>
            <a:r>
              <a:rPr lang="en-US" dirty="0" err="1" smtClean="0"/>
              <a:t>confiabilidad</a:t>
            </a:r>
            <a:r>
              <a:rPr lang="en-US" dirty="0" smtClean="0"/>
              <a:t> de </a:t>
            </a:r>
            <a:r>
              <a:rPr lang="en-US" dirty="0" err="1" smtClean="0"/>
              <a:t>toda</a:t>
            </a:r>
            <a:r>
              <a:rPr lang="en-US" dirty="0" smtClean="0"/>
              <a:t> la red </a:t>
            </a:r>
            <a:r>
              <a:rPr lang="en-US" dirty="0" err="1" smtClean="0"/>
              <a:t>es</a:t>
            </a:r>
            <a:r>
              <a:rPr lang="en-US" dirty="0" smtClean="0"/>
              <a:t> </a:t>
            </a:r>
            <a:r>
              <a:rPr lang="en-US" dirty="0" err="1" smtClean="0"/>
              <a:t>aceptable</a:t>
            </a:r>
            <a:r>
              <a:rPr lang="en-US" dirty="0" smtClean="0"/>
              <a:t>.</a:t>
            </a:r>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8</a:t>
            </a:fld>
            <a:endParaRPr lang="en-US"/>
          </a:p>
        </p:txBody>
      </p:sp>
    </p:spTree>
    <p:extLst>
      <p:ext uri="{BB962C8B-B14F-4D97-AF65-F5344CB8AC3E}">
        <p14:creationId xmlns:p14="http://schemas.microsoft.com/office/powerpoint/2010/main" val="1633599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smtClean="0"/>
              <a:t>La </a:t>
            </a:r>
            <a:r>
              <a:rPr lang="en-US" dirty="0" err="1" smtClean="0"/>
              <a:t>siguiente</a:t>
            </a:r>
            <a:r>
              <a:rPr lang="en-US" dirty="0" smtClean="0"/>
              <a:t> </a:t>
            </a:r>
            <a:r>
              <a:rPr lang="en-US" dirty="0" err="1" smtClean="0"/>
              <a:t>disposición</a:t>
            </a:r>
            <a:r>
              <a:rPr lang="en-US" dirty="0" smtClean="0"/>
              <a:t> de </a:t>
            </a:r>
            <a:r>
              <a:rPr lang="en-US" dirty="0" err="1" smtClean="0"/>
              <a:t>barra</a:t>
            </a:r>
            <a:r>
              <a:rPr lang="en-US" dirty="0" smtClean="0"/>
              <a:t> de </a:t>
            </a:r>
            <a:r>
              <a:rPr lang="en-US" dirty="0" err="1" smtClean="0"/>
              <a:t>subestación</a:t>
            </a:r>
            <a:r>
              <a:rPr lang="en-US" dirty="0" smtClean="0"/>
              <a:t> que </a:t>
            </a:r>
            <a:r>
              <a:rPr lang="en-US" dirty="0" err="1" smtClean="0"/>
              <a:t>queremos</a:t>
            </a:r>
            <a:r>
              <a:rPr lang="en-US" dirty="0" smtClean="0"/>
              <a:t> </a:t>
            </a:r>
            <a:r>
              <a:rPr lang="en-US" dirty="0" err="1" smtClean="0"/>
              <a:t>considerar</a:t>
            </a:r>
            <a:r>
              <a:rPr lang="en-US" dirty="0" smtClean="0"/>
              <a:t> </a:t>
            </a:r>
            <a:r>
              <a:rPr lang="en-US" dirty="0" err="1" smtClean="0"/>
              <a:t>es</a:t>
            </a:r>
            <a:r>
              <a:rPr lang="en-US" dirty="0" smtClean="0"/>
              <a:t> un "Sistema de </a:t>
            </a:r>
            <a:r>
              <a:rPr lang="en-US" dirty="0" err="1" smtClean="0"/>
              <a:t>barra</a:t>
            </a:r>
            <a:r>
              <a:rPr lang="en-US" dirty="0" smtClean="0"/>
              <a:t> de </a:t>
            </a:r>
            <a:r>
              <a:rPr lang="en-US" dirty="0" err="1" smtClean="0"/>
              <a:t>sección</a:t>
            </a:r>
            <a:r>
              <a:rPr lang="en-US" dirty="0" smtClean="0"/>
              <a:t> </a:t>
            </a:r>
            <a:r>
              <a:rPr lang="en-US" dirty="0" err="1" smtClean="0"/>
              <a:t>única</a:t>
            </a:r>
            <a:r>
              <a:rPr lang="en-US" dirty="0" smtClean="0"/>
              <a:t>", que se </a:t>
            </a:r>
            <a:r>
              <a:rPr lang="en-US" dirty="0" err="1" smtClean="0"/>
              <a:t>muestra</a:t>
            </a:r>
            <a:r>
              <a:rPr lang="en-US" dirty="0" smtClean="0"/>
              <a:t> </a:t>
            </a:r>
            <a:r>
              <a:rPr lang="en-US" dirty="0" err="1" smtClean="0"/>
              <a:t>en</a:t>
            </a:r>
            <a:r>
              <a:rPr lang="en-US" dirty="0" smtClean="0"/>
              <a:t> la Fig. 7, que </a:t>
            </a:r>
            <a:r>
              <a:rPr lang="en-US" dirty="0" err="1" smtClean="0"/>
              <a:t>brinda</a:t>
            </a:r>
            <a:r>
              <a:rPr lang="en-US" dirty="0" smtClean="0"/>
              <a:t> un </a:t>
            </a:r>
            <a:r>
              <a:rPr lang="en-US" dirty="0" err="1" smtClean="0"/>
              <a:t>poco</a:t>
            </a:r>
            <a:r>
              <a:rPr lang="en-US" dirty="0" smtClean="0"/>
              <a:t> </a:t>
            </a:r>
            <a:r>
              <a:rPr lang="en-US" dirty="0" err="1" smtClean="0"/>
              <a:t>más</a:t>
            </a:r>
            <a:r>
              <a:rPr lang="en-US" dirty="0" smtClean="0"/>
              <a:t> de </a:t>
            </a:r>
            <a:r>
              <a:rPr lang="en-US" dirty="0" err="1" smtClean="0"/>
              <a:t>confiabilidad</a:t>
            </a:r>
            <a:r>
              <a:rPr lang="en-US" dirty="0" smtClean="0"/>
              <a:t> y </a:t>
            </a:r>
            <a:r>
              <a:rPr lang="en-US" dirty="0" err="1" smtClean="0"/>
              <a:t>flexibilidad</a:t>
            </a:r>
            <a:r>
              <a:rPr lang="en-US" dirty="0" smtClean="0"/>
              <a:t> que </a:t>
            </a:r>
            <a:r>
              <a:rPr lang="en-US" dirty="0" err="1" smtClean="0"/>
              <a:t>una</a:t>
            </a:r>
            <a:r>
              <a:rPr lang="en-US" dirty="0" smtClean="0"/>
              <a:t> </a:t>
            </a:r>
            <a:r>
              <a:rPr lang="en-US" dirty="0" err="1" smtClean="0"/>
              <a:t>barra</a:t>
            </a:r>
            <a:r>
              <a:rPr lang="en-US" dirty="0" smtClean="0"/>
              <a:t> recta sin un </a:t>
            </a:r>
            <a:r>
              <a:rPr lang="en-US" dirty="0" err="1" smtClean="0"/>
              <a:t>interruptor</a:t>
            </a:r>
            <a:r>
              <a:rPr lang="en-US" dirty="0" smtClean="0"/>
              <a:t> de </a:t>
            </a:r>
            <a:r>
              <a:rPr lang="en-US" dirty="0" err="1" smtClean="0"/>
              <a:t>sección</a:t>
            </a:r>
            <a:r>
              <a:rPr lang="en-US" dirty="0" smtClean="0"/>
              <a:t>.</a:t>
            </a:r>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ctr"/>
            <a:r>
              <a:rPr lang="es-ES" b="1" dirty="0" smtClean="0"/>
              <a:t>Fig. 7. Sistema de bus seccionado simple</a:t>
            </a:r>
          </a:p>
          <a:p>
            <a:pPr algn="just"/>
            <a:endParaRPr lang="es-ES" dirty="0" smtClean="0"/>
          </a:p>
          <a:p>
            <a:pPr algn="just"/>
            <a:r>
              <a:rPr lang="es-ES" dirty="0" smtClean="0"/>
              <a:t>Como discutimos en la Parte 1 de este curso, el principal beneficio de la </a:t>
            </a:r>
            <a:r>
              <a:rPr lang="es-ES" dirty="0" err="1" smtClean="0"/>
              <a:t>seccionalización</a:t>
            </a:r>
            <a:r>
              <a:rPr lang="es-ES" dirty="0" smtClean="0"/>
              <a:t> de los sistemas de energía es una reducción de las interrupciones de los clientes asociadas con la falla en la línea, el transformador, etc. Este es exactamente el caso aquí. Comparando los sistemas que se muestran en las Fig. 6 y 7, podemos ver claramente que si para un bus sin un interruptor de sección, la falla de cualquier interruptor de línea en el bus conducirá a la interrupción de toda la estación; mientras que, para un </a:t>
            </a:r>
            <a:r>
              <a:rPr lang="es-ES" dirty="0" err="1" smtClean="0"/>
              <a:t>bús</a:t>
            </a:r>
            <a:r>
              <a:rPr lang="es-ES" dirty="0" smtClean="0"/>
              <a:t> con seccionador, este tipo de avería provocará la interrupción de sólo la mitad de la estación. La única situación en la que se apagará toda la estación es cuando falla un interruptor de sección de bus.</a:t>
            </a:r>
          </a:p>
          <a:p>
            <a:pPr algn="just"/>
            <a:r>
              <a:rPr lang="es-ES" dirty="0" smtClean="0"/>
              <a:t>Resumamos los pros y los contras de un solo sistema de bus seccionado:</a:t>
            </a:r>
          </a:p>
          <a:p>
            <a:pPr algn="just"/>
            <a:r>
              <a:rPr lang="es-ES" b="1" dirty="0" smtClean="0">
                <a:solidFill>
                  <a:srgbClr val="0070C0"/>
                </a:solidFill>
              </a:rPr>
              <a:t>•    Ventajas:</a:t>
            </a:r>
          </a:p>
          <a:p>
            <a:pPr marL="742950" lvl="1" indent="-285750" algn="just">
              <a:buFont typeface="Wingdings" panose="05000000000000000000" pitchFamily="2" charset="2"/>
              <a:buChar char="ü"/>
            </a:pPr>
            <a:r>
              <a:rPr lang="es-ES" b="1" dirty="0" smtClean="0">
                <a:solidFill>
                  <a:srgbClr val="C00000"/>
                </a:solidFill>
              </a:rPr>
              <a:t>Bajo costo</a:t>
            </a:r>
          </a:p>
          <a:p>
            <a:pPr marL="742950" lvl="1" indent="-285750" algn="just">
              <a:buFont typeface="Wingdings" panose="05000000000000000000" pitchFamily="2" charset="2"/>
              <a:buChar char="ü"/>
            </a:pPr>
            <a:r>
              <a:rPr lang="es-ES" b="1" dirty="0" smtClean="0">
                <a:solidFill>
                  <a:srgbClr val="C00000"/>
                </a:solidFill>
              </a:rPr>
              <a:t>Sencillez</a:t>
            </a:r>
          </a:p>
          <a:p>
            <a:pPr marL="742950" lvl="1" indent="-285750" algn="just">
              <a:buFont typeface="Wingdings" panose="05000000000000000000" pitchFamily="2" charset="2"/>
              <a:buChar char="ü"/>
            </a:pPr>
            <a:r>
              <a:rPr lang="es-ES" b="1" dirty="0" smtClean="0">
                <a:solidFill>
                  <a:srgbClr val="C00000"/>
                </a:solidFill>
              </a:rPr>
              <a:t>Fácilmente ampliable</a:t>
            </a:r>
          </a:p>
          <a:p>
            <a:pPr marL="742950" lvl="1" indent="-285750" algn="just">
              <a:buFont typeface="Wingdings" panose="05000000000000000000" pitchFamily="2" charset="2"/>
              <a:buChar char="ü"/>
            </a:pPr>
            <a:r>
              <a:rPr lang="es-ES" b="1" dirty="0" smtClean="0">
                <a:solidFill>
                  <a:srgbClr val="C00000"/>
                </a:solidFill>
              </a:rPr>
              <a:t>Se requiere un terreno pequeño</a:t>
            </a:r>
          </a:p>
          <a:p>
            <a:pPr marL="742950" lvl="1" indent="-285750" algn="just">
              <a:buFont typeface="Wingdings" panose="05000000000000000000" pitchFamily="2" charset="2"/>
              <a:buChar char="ü"/>
            </a:pPr>
            <a:r>
              <a:rPr lang="es-ES" b="1" dirty="0" smtClean="0">
                <a:solidFill>
                  <a:srgbClr val="C00000"/>
                </a:solidFill>
              </a:rPr>
              <a:t>Mayor confiabilidad que el sistema de bus único</a:t>
            </a:r>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9</a:t>
            </a:fld>
            <a:endParaRPr lang="en-US"/>
          </a:p>
        </p:txBody>
      </p:sp>
    </p:spTree>
    <p:extLst>
      <p:ext uri="{BB962C8B-B14F-4D97-AF65-F5344CB8AC3E}">
        <p14:creationId xmlns:p14="http://schemas.microsoft.com/office/powerpoint/2010/main" val="3339675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b="1" dirty="0" smtClean="0">
                <a:solidFill>
                  <a:srgbClr val="0070C0"/>
                </a:solidFill>
              </a:rPr>
              <a:t>Desventajas:</a:t>
            </a:r>
          </a:p>
          <a:p>
            <a:pPr marL="742950" lvl="1" indent="-285750" algn="just">
              <a:buFont typeface="Wingdings" panose="05000000000000000000" pitchFamily="2" charset="2"/>
              <a:buChar char="ü"/>
            </a:pPr>
            <a:r>
              <a:rPr lang="es-ES" b="1" dirty="0" smtClean="0">
                <a:solidFill>
                  <a:srgbClr val="C00000"/>
                </a:solidFill>
              </a:rPr>
              <a:t>Se requiere interruptor adicional</a:t>
            </a:r>
          </a:p>
          <a:p>
            <a:pPr marL="742950" lvl="1" indent="-285750" algn="just">
              <a:buFont typeface="Wingdings" panose="05000000000000000000" pitchFamily="2" charset="2"/>
              <a:buChar char="ü"/>
            </a:pPr>
            <a:r>
              <a:rPr lang="es-ES" b="1" dirty="0" smtClean="0">
                <a:solidFill>
                  <a:srgbClr val="C00000"/>
                </a:solidFill>
              </a:rPr>
              <a:t>La falla del interruptor de seccionamiento provoca la pérdida de toda la estación</a:t>
            </a:r>
          </a:p>
          <a:p>
            <a:pPr marL="742950" lvl="1" indent="-285750" algn="just">
              <a:buFont typeface="Wingdings" panose="05000000000000000000" pitchFamily="2" charset="2"/>
              <a:buChar char="ü"/>
            </a:pPr>
            <a:r>
              <a:rPr lang="es-ES" b="1" dirty="0" smtClean="0">
                <a:solidFill>
                  <a:srgbClr val="C00000"/>
                </a:solidFill>
              </a:rPr>
              <a:t>La eliminación del interruptor para mantenimiento provoca la pérdida de la línea correspondiente</a:t>
            </a:r>
          </a:p>
          <a:p>
            <a:pPr algn="just"/>
            <a:r>
              <a:rPr lang="es-ES" dirty="0" smtClean="0"/>
              <a:t>El siguiente sistema de bus a considerar es un "Sistema de bus de transferencia", que se muestra en la Fig. 8, que además del bus principal tiene un bus de transferencia conectado a través de un interruptor de transferencia.</a:t>
            </a:r>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ctr"/>
            <a:r>
              <a:rPr lang="es-ES" b="1" dirty="0" smtClean="0"/>
              <a:t>Fig. 8. Sistema de </a:t>
            </a:r>
            <a:r>
              <a:rPr lang="es-ES" b="1" dirty="0" err="1" smtClean="0"/>
              <a:t>bús</a:t>
            </a:r>
            <a:r>
              <a:rPr lang="es-ES" b="1" dirty="0" smtClean="0"/>
              <a:t> de transferencia</a:t>
            </a:r>
          </a:p>
          <a:p>
            <a:pPr marL="0" marR="0" indent="0" algn="just" defTabSz="914400" rtl="0" eaLnBrk="1" fontAlgn="auto" latinLnBrk="0" hangingPunct="1">
              <a:lnSpc>
                <a:spcPct val="100000"/>
              </a:lnSpc>
              <a:spcBef>
                <a:spcPts val="0"/>
              </a:spcBef>
              <a:spcAft>
                <a:spcPts val="0"/>
              </a:spcAft>
              <a:buClrTx/>
              <a:buSzTx/>
              <a:buFontTx/>
              <a:buNone/>
              <a:tabLst/>
              <a:defRPr/>
            </a:pPr>
            <a:r>
              <a:rPr lang="en-US" dirty="0" err="1" smtClean="0"/>
              <a:t>En</a:t>
            </a:r>
            <a:r>
              <a:rPr lang="en-US" dirty="0" smtClean="0"/>
              <a:t> </a:t>
            </a:r>
            <a:r>
              <a:rPr lang="en-US" dirty="0" err="1" smtClean="0"/>
              <a:t>comparación</a:t>
            </a:r>
            <a:r>
              <a:rPr lang="en-US" dirty="0" smtClean="0"/>
              <a:t> con las dos </a:t>
            </a:r>
            <a:r>
              <a:rPr lang="en-US" dirty="0" err="1" smtClean="0"/>
              <a:t>opciones</a:t>
            </a:r>
            <a:r>
              <a:rPr lang="en-US" dirty="0" smtClean="0"/>
              <a:t> de bus recto simple </a:t>
            </a:r>
            <a:r>
              <a:rPr lang="en-US" dirty="0" err="1" smtClean="0"/>
              <a:t>discutidas</a:t>
            </a:r>
            <a:r>
              <a:rPr lang="en-US" dirty="0" smtClean="0"/>
              <a:t> </a:t>
            </a:r>
            <a:r>
              <a:rPr lang="en-US" dirty="0" err="1" smtClean="0"/>
              <a:t>anteriormente</a:t>
            </a:r>
            <a:r>
              <a:rPr lang="en-US" dirty="0" smtClean="0"/>
              <a:t>, un </a:t>
            </a:r>
            <a:r>
              <a:rPr lang="en-US" dirty="0" err="1" smtClean="0"/>
              <a:t>sistema</a:t>
            </a:r>
            <a:r>
              <a:rPr lang="en-US" dirty="0" smtClean="0"/>
              <a:t> de bus de </a:t>
            </a:r>
            <a:r>
              <a:rPr lang="en-US" dirty="0" err="1" smtClean="0"/>
              <a:t>transferencia</a:t>
            </a:r>
            <a:r>
              <a:rPr lang="en-US" dirty="0" smtClean="0"/>
              <a:t> </a:t>
            </a:r>
            <a:r>
              <a:rPr lang="en-US" dirty="0" err="1" smtClean="0"/>
              <a:t>brinda</a:t>
            </a:r>
            <a:r>
              <a:rPr lang="en-US" dirty="0" smtClean="0"/>
              <a:t> </a:t>
            </a:r>
            <a:r>
              <a:rPr lang="en-US" dirty="0" err="1" smtClean="0"/>
              <a:t>más</a:t>
            </a:r>
            <a:r>
              <a:rPr lang="en-US" dirty="0" smtClean="0"/>
              <a:t> </a:t>
            </a:r>
            <a:r>
              <a:rPr lang="en-US" dirty="0" err="1" smtClean="0"/>
              <a:t>flexibilidad</a:t>
            </a:r>
            <a:r>
              <a:rPr lang="en-US" dirty="0" smtClean="0"/>
              <a:t> </a:t>
            </a:r>
            <a:r>
              <a:rPr lang="en-US" dirty="0" err="1" smtClean="0"/>
              <a:t>operativa</a:t>
            </a:r>
            <a:r>
              <a:rPr lang="en-US" dirty="0" smtClean="0"/>
              <a:t> </a:t>
            </a:r>
            <a:r>
              <a:rPr lang="en-US" dirty="0" err="1" smtClean="0"/>
              <a:t>porque</a:t>
            </a:r>
            <a:r>
              <a:rPr lang="en-US" dirty="0" smtClean="0"/>
              <a:t> </a:t>
            </a:r>
            <a:r>
              <a:rPr lang="en-US" dirty="0" err="1" smtClean="0"/>
              <a:t>permite</a:t>
            </a:r>
            <a:r>
              <a:rPr lang="en-US" dirty="0" smtClean="0"/>
              <a:t> </a:t>
            </a:r>
            <a:r>
              <a:rPr lang="en-US" dirty="0" err="1" smtClean="0"/>
              <a:t>poner</a:t>
            </a:r>
            <a:r>
              <a:rPr lang="en-US" dirty="0" smtClean="0"/>
              <a:t> </a:t>
            </a:r>
            <a:r>
              <a:rPr lang="en-US" dirty="0" err="1" smtClean="0"/>
              <a:t>fuera</a:t>
            </a:r>
            <a:r>
              <a:rPr lang="en-US" dirty="0" smtClean="0"/>
              <a:t> de </a:t>
            </a:r>
            <a:r>
              <a:rPr lang="en-US" dirty="0" err="1" smtClean="0"/>
              <a:t>servicio</a:t>
            </a:r>
            <a:r>
              <a:rPr lang="en-US" dirty="0" smtClean="0"/>
              <a:t> </a:t>
            </a:r>
            <a:r>
              <a:rPr lang="en-US" dirty="0" err="1" smtClean="0"/>
              <a:t>cualquier</a:t>
            </a:r>
            <a:r>
              <a:rPr lang="en-US" dirty="0" smtClean="0"/>
              <a:t> </a:t>
            </a:r>
            <a:r>
              <a:rPr lang="en-US" dirty="0" err="1" smtClean="0"/>
              <a:t>interruptor</a:t>
            </a:r>
            <a:r>
              <a:rPr lang="en-US" dirty="0" smtClean="0"/>
              <a:t> de </a:t>
            </a:r>
            <a:r>
              <a:rPr lang="en-US" dirty="0" err="1" smtClean="0"/>
              <a:t>línea</a:t>
            </a:r>
            <a:r>
              <a:rPr lang="en-US" dirty="0" smtClean="0"/>
              <a:t>, y </a:t>
            </a:r>
            <a:r>
              <a:rPr lang="en-US" dirty="0" err="1" smtClean="0"/>
              <a:t>dejar</a:t>
            </a:r>
            <a:r>
              <a:rPr lang="en-US" dirty="0" smtClean="0"/>
              <a:t> la </a:t>
            </a:r>
            <a:r>
              <a:rPr lang="en-US" dirty="0" err="1" smtClean="0"/>
              <a:t>línea</a:t>
            </a:r>
            <a:r>
              <a:rPr lang="en-US" dirty="0" smtClean="0"/>
              <a:t> </a:t>
            </a:r>
            <a:r>
              <a:rPr lang="en-US" dirty="0" err="1" smtClean="0"/>
              <a:t>correspondiente</a:t>
            </a:r>
            <a:r>
              <a:rPr lang="en-US" dirty="0" smtClean="0"/>
              <a:t> </a:t>
            </a:r>
            <a:r>
              <a:rPr lang="en-US" dirty="0" err="1" smtClean="0"/>
              <a:t>energizada</a:t>
            </a:r>
            <a:r>
              <a:rPr lang="en-US" dirty="0" smtClean="0"/>
              <a:t>. Como se </a:t>
            </a:r>
            <a:r>
              <a:rPr lang="en-US" dirty="0" err="1" smtClean="0"/>
              <a:t>puede</a:t>
            </a:r>
            <a:r>
              <a:rPr lang="en-US" dirty="0" smtClean="0"/>
              <a:t> </a:t>
            </a:r>
            <a:r>
              <a:rPr lang="en-US" dirty="0" err="1" smtClean="0"/>
              <a:t>ver</a:t>
            </a:r>
            <a:r>
              <a:rPr lang="en-US" dirty="0" smtClean="0"/>
              <a:t> </a:t>
            </a:r>
            <a:r>
              <a:rPr lang="en-US" dirty="0" err="1" smtClean="0"/>
              <a:t>en</a:t>
            </a:r>
            <a:r>
              <a:rPr lang="en-US" dirty="0" smtClean="0"/>
              <a:t> la Fig. 8, </a:t>
            </a:r>
            <a:r>
              <a:rPr lang="en-US" dirty="0" err="1" smtClean="0"/>
              <a:t>después</a:t>
            </a:r>
            <a:r>
              <a:rPr lang="en-US" dirty="0" smtClean="0"/>
              <a:t> de </a:t>
            </a:r>
            <a:r>
              <a:rPr lang="en-US" dirty="0" err="1" smtClean="0"/>
              <a:t>desconectar</a:t>
            </a:r>
            <a:r>
              <a:rPr lang="en-US" dirty="0" smtClean="0"/>
              <a:t> el </a:t>
            </a:r>
            <a:r>
              <a:rPr lang="en-US" dirty="0" err="1" smtClean="0"/>
              <a:t>interruptor</a:t>
            </a:r>
            <a:r>
              <a:rPr lang="en-US" dirty="0" smtClean="0"/>
              <a:t> de </a:t>
            </a:r>
            <a:r>
              <a:rPr lang="en-US" dirty="0" err="1" smtClean="0"/>
              <a:t>línea</a:t>
            </a:r>
            <a:r>
              <a:rPr lang="en-US" dirty="0" smtClean="0"/>
              <a:t> </a:t>
            </a:r>
            <a:r>
              <a:rPr lang="en-US" dirty="0" err="1" smtClean="0"/>
              <a:t>en</a:t>
            </a:r>
            <a:r>
              <a:rPr lang="en-US" dirty="0" smtClean="0"/>
              <a:t> ambos </a:t>
            </a:r>
            <a:r>
              <a:rPr lang="en-US" dirty="0" err="1" smtClean="0"/>
              <a:t>lados</a:t>
            </a:r>
            <a:r>
              <a:rPr lang="en-US" dirty="0" smtClean="0"/>
              <a:t> (</a:t>
            </a:r>
            <a:r>
              <a:rPr lang="en-US" dirty="0" err="1" smtClean="0"/>
              <a:t>por</a:t>
            </a:r>
            <a:r>
              <a:rPr lang="en-US" dirty="0" smtClean="0"/>
              <a:t> </a:t>
            </a:r>
            <a:r>
              <a:rPr lang="en-US" dirty="0" err="1" smtClean="0"/>
              <a:t>motivos</a:t>
            </a:r>
            <a:r>
              <a:rPr lang="en-US" dirty="0" smtClean="0"/>
              <a:t> de </a:t>
            </a:r>
            <a:r>
              <a:rPr lang="en-US" dirty="0" err="1" smtClean="0"/>
              <a:t>simplicidad</a:t>
            </a:r>
            <a:r>
              <a:rPr lang="en-US" dirty="0" smtClean="0"/>
              <a:t>, no se </a:t>
            </a:r>
            <a:r>
              <a:rPr lang="en-US" dirty="0" err="1" smtClean="0"/>
              <a:t>muestran</a:t>
            </a:r>
            <a:r>
              <a:rPr lang="en-US" dirty="0" smtClean="0"/>
              <a:t> </a:t>
            </a:r>
            <a:r>
              <a:rPr lang="en-US" dirty="0" err="1" smtClean="0"/>
              <a:t>los</a:t>
            </a:r>
            <a:r>
              <a:rPr lang="en-US" dirty="0" smtClean="0"/>
              <a:t> </a:t>
            </a:r>
            <a:r>
              <a:rPr lang="en-US" dirty="0" err="1" smtClean="0"/>
              <a:t>seccionadores</a:t>
            </a:r>
            <a:r>
              <a:rPr lang="en-US" dirty="0" smtClean="0"/>
              <a:t> de </a:t>
            </a:r>
            <a:r>
              <a:rPr lang="en-US" dirty="0" err="1" smtClean="0"/>
              <a:t>desconexión</a:t>
            </a:r>
            <a:r>
              <a:rPr lang="en-US" dirty="0" smtClean="0"/>
              <a:t> del </a:t>
            </a:r>
            <a:r>
              <a:rPr lang="en-US" dirty="0" err="1" smtClean="0"/>
              <a:t>interruptor</a:t>
            </a:r>
            <a:r>
              <a:rPr lang="en-US" dirty="0" smtClean="0"/>
              <a:t>), la </a:t>
            </a:r>
            <a:r>
              <a:rPr lang="en-US" dirty="0" err="1" smtClean="0"/>
              <a:t>desconexión</a:t>
            </a:r>
            <a:r>
              <a:rPr lang="en-US" dirty="0" smtClean="0"/>
              <a:t> de </a:t>
            </a:r>
            <a:r>
              <a:rPr lang="en-US" dirty="0" err="1" smtClean="0"/>
              <a:t>transferencia</a:t>
            </a:r>
            <a:r>
              <a:rPr lang="en-US" dirty="0" smtClean="0"/>
              <a:t> se </a:t>
            </a:r>
            <a:r>
              <a:rPr lang="en-US" dirty="0" err="1" smtClean="0"/>
              <a:t>cerrará</a:t>
            </a:r>
            <a:r>
              <a:rPr lang="en-US" dirty="0" smtClean="0"/>
              <a:t> y el </a:t>
            </a:r>
            <a:r>
              <a:rPr lang="en-US" dirty="0" err="1" smtClean="0"/>
              <a:t>interruptor</a:t>
            </a:r>
            <a:r>
              <a:rPr lang="en-US" dirty="0" smtClean="0"/>
              <a:t> de </a:t>
            </a:r>
            <a:r>
              <a:rPr lang="en-US" dirty="0" err="1" smtClean="0"/>
              <a:t>transferencia</a:t>
            </a:r>
            <a:r>
              <a:rPr lang="en-US" dirty="0" smtClean="0"/>
              <a:t> </a:t>
            </a:r>
            <a:r>
              <a:rPr lang="en-US" dirty="0" err="1" smtClean="0"/>
              <a:t>protegerá</a:t>
            </a:r>
            <a:r>
              <a:rPr lang="en-US" dirty="0" smtClean="0"/>
              <a:t> </a:t>
            </a:r>
            <a:r>
              <a:rPr lang="en-US" dirty="0" err="1" smtClean="0"/>
              <a:t>temporalmente</a:t>
            </a:r>
            <a:r>
              <a:rPr lang="en-US" dirty="0" smtClean="0"/>
              <a:t> la </a:t>
            </a:r>
            <a:r>
              <a:rPr lang="en-US" dirty="0" err="1" smtClean="0"/>
              <a:t>línea</a:t>
            </a:r>
            <a:r>
              <a:rPr lang="en-US" dirty="0" smtClean="0"/>
              <a:t> </a:t>
            </a:r>
            <a:r>
              <a:rPr lang="en-US" dirty="0" err="1" smtClean="0"/>
              <a:t>cuyo</a:t>
            </a:r>
            <a:r>
              <a:rPr lang="en-US" dirty="0" smtClean="0"/>
              <a:t> </a:t>
            </a:r>
            <a:r>
              <a:rPr lang="en-US" dirty="0" err="1" smtClean="0"/>
              <a:t>interruptor</a:t>
            </a:r>
            <a:r>
              <a:rPr lang="en-US" dirty="0" smtClean="0"/>
              <a:t> </a:t>
            </a:r>
            <a:r>
              <a:rPr lang="en-US" dirty="0" err="1" smtClean="0"/>
              <a:t>permanente</a:t>
            </a:r>
            <a:r>
              <a:rPr lang="en-US" dirty="0" smtClean="0"/>
              <a:t> se </a:t>
            </a:r>
            <a:r>
              <a:rPr lang="en-US" dirty="0" err="1" smtClean="0"/>
              <a:t>retira</a:t>
            </a:r>
            <a:r>
              <a:rPr lang="en-US" dirty="0" smtClean="0"/>
              <a:t> de </a:t>
            </a:r>
            <a:r>
              <a:rPr lang="en-US" dirty="0" err="1" smtClean="0"/>
              <a:t>servicio</a:t>
            </a:r>
            <a:r>
              <a:rPr lang="en-US" dirty="0" smtClean="0"/>
              <a:t>. Si </a:t>
            </a:r>
            <a:r>
              <a:rPr lang="en-US" dirty="0" err="1" smtClean="0"/>
              <a:t>bien</a:t>
            </a:r>
            <a:r>
              <a:rPr lang="en-US" dirty="0" smtClean="0"/>
              <a:t> </a:t>
            </a:r>
            <a:r>
              <a:rPr lang="en-US" dirty="0" err="1" smtClean="0"/>
              <a:t>representa</a:t>
            </a:r>
            <a:r>
              <a:rPr lang="en-US" dirty="0" smtClean="0"/>
              <a:t> </a:t>
            </a:r>
            <a:r>
              <a:rPr lang="en-US" dirty="0" err="1" smtClean="0"/>
              <a:t>una</a:t>
            </a:r>
            <a:r>
              <a:rPr lang="en-US" dirty="0" smtClean="0"/>
              <a:t> </a:t>
            </a:r>
            <a:r>
              <a:rPr lang="en-US" dirty="0" err="1" smtClean="0"/>
              <a:t>ligera</a:t>
            </a:r>
            <a:r>
              <a:rPr lang="en-US" dirty="0" smtClean="0"/>
              <a:t> </a:t>
            </a:r>
            <a:r>
              <a:rPr lang="en-US" dirty="0" err="1" smtClean="0"/>
              <a:t>mejora</a:t>
            </a:r>
            <a:r>
              <a:rPr lang="en-US" dirty="0" smtClean="0"/>
              <a:t> </a:t>
            </a:r>
            <a:r>
              <a:rPr lang="en-US" dirty="0" err="1" smtClean="0"/>
              <a:t>desde</a:t>
            </a:r>
            <a:r>
              <a:rPr lang="en-US" dirty="0" smtClean="0"/>
              <a:t> el </a:t>
            </a:r>
            <a:r>
              <a:rPr lang="en-US" dirty="0" err="1" smtClean="0"/>
              <a:t>punto</a:t>
            </a:r>
            <a:r>
              <a:rPr lang="en-US" dirty="0" smtClean="0"/>
              <a:t> de vista </a:t>
            </a:r>
            <a:r>
              <a:rPr lang="en-US" dirty="0" err="1" smtClean="0"/>
              <a:t>operativo</a:t>
            </a:r>
            <a:r>
              <a:rPr lang="en-US" dirty="0" smtClean="0"/>
              <a:t> </a:t>
            </a:r>
            <a:r>
              <a:rPr lang="en-US" dirty="0" err="1" smtClean="0"/>
              <a:t>en</a:t>
            </a:r>
            <a:r>
              <a:rPr lang="en-US" dirty="0" smtClean="0"/>
              <a:t> </a:t>
            </a:r>
            <a:r>
              <a:rPr lang="en-US" dirty="0" err="1" smtClean="0"/>
              <a:t>comparación</a:t>
            </a:r>
            <a:r>
              <a:rPr lang="en-US" dirty="0" smtClean="0"/>
              <a:t> con </a:t>
            </a:r>
            <a:r>
              <a:rPr lang="en-US" dirty="0" err="1" smtClean="0"/>
              <a:t>los</a:t>
            </a:r>
            <a:r>
              <a:rPr lang="en-US" dirty="0" smtClean="0"/>
              <a:t> </a:t>
            </a:r>
            <a:r>
              <a:rPr lang="en-US" dirty="0" err="1" smtClean="0"/>
              <a:t>sistemas</a:t>
            </a:r>
            <a:r>
              <a:rPr lang="en-US" dirty="0" smtClean="0"/>
              <a:t> de </a:t>
            </a:r>
            <a:r>
              <a:rPr lang="en-US" dirty="0" err="1" smtClean="0"/>
              <a:t>barra</a:t>
            </a:r>
            <a:r>
              <a:rPr lang="en-US" dirty="0" smtClean="0"/>
              <a:t> simple, </a:t>
            </a:r>
            <a:r>
              <a:rPr lang="en-US" dirty="0" err="1" smtClean="0"/>
              <a:t>una</a:t>
            </a:r>
            <a:r>
              <a:rPr lang="en-US" dirty="0" smtClean="0"/>
              <a:t> </a:t>
            </a:r>
            <a:r>
              <a:rPr lang="en-US" dirty="0" err="1" smtClean="0"/>
              <a:t>disposición</a:t>
            </a:r>
            <a:r>
              <a:rPr lang="en-US" dirty="0" smtClean="0"/>
              <a:t> de </a:t>
            </a:r>
            <a:r>
              <a:rPr lang="en-US" dirty="0" err="1" smtClean="0"/>
              <a:t>barra</a:t>
            </a:r>
            <a:r>
              <a:rPr lang="en-US" dirty="0" smtClean="0"/>
              <a:t> de </a:t>
            </a:r>
            <a:r>
              <a:rPr lang="en-US" dirty="0" err="1" smtClean="0"/>
              <a:t>transferencia</a:t>
            </a:r>
            <a:r>
              <a:rPr lang="en-US" dirty="0" smtClean="0"/>
              <a:t> </a:t>
            </a:r>
            <a:r>
              <a:rPr lang="en-US" dirty="0" err="1" smtClean="0"/>
              <a:t>tiene</a:t>
            </a:r>
            <a:r>
              <a:rPr lang="en-US" dirty="0" smtClean="0"/>
              <a:t> </a:t>
            </a:r>
            <a:r>
              <a:rPr lang="en-US" dirty="0" err="1" smtClean="0"/>
              <a:t>una</a:t>
            </a:r>
            <a:r>
              <a:rPr lang="en-US" dirty="0" smtClean="0"/>
              <a:t> </a:t>
            </a:r>
            <a:r>
              <a:rPr lang="en-US" dirty="0" err="1" smtClean="0"/>
              <a:t>confiabilidad</a:t>
            </a:r>
            <a:r>
              <a:rPr lang="en-US" dirty="0" smtClean="0"/>
              <a:t> </a:t>
            </a:r>
            <a:r>
              <a:rPr lang="en-US" dirty="0" err="1" smtClean="0"/>
              <a:t>aún</a:t>
            </a:r>
            <a:r>
              <a:rPr lang="en-US" dirty="0" smtClean="0"/>
              <a:t> </a:t>
            </a:r>
            <a:r>
              <a:rPr lang="en-US" dirty="0" err="1" smtClean="0"/>
              <a:t>menor</a:t>
            </a:r>
            <a:r>
              <a:rPr lang="en-US" dirty="0" smtClean="0"/>
              <a:t> que </a:t>
            </a:r>
            <a:r>
              <a:rPr lang="en-US" dirty="0" err="1" smtClean="0"/>
              <a:t>una</a:t>
            </a:r>
            <a:r>
              <a:rPr lang="en-US" dirty="0" smtClean="0"/>
              <a:t> </a:t>
            </a:r>
            <a:r>
              <a:rPr lang="en-US" dirty="0" err="1" smtClean="0"/>
              <a:t>barra</a:t>
            </a:r>
            <a:r>
              <a:rPr lang="en-US" dirty="0" smtClean="0"/>
              <a:t> </a:t>
            </a:r>
            <a:r>
              <a:rPr lang="en-US" dirty="0" err="1" smtClean="0"/>
              <a:t>seccional</a:t>
            </a:r>
            <a:r>
              <a:rPr lang="en-US" dirty="0" smtClean="0"/>
              <a:t> </a:t>
            </a:r>
            <a:r>
              <a:rPr lang="en-US" dirty="0" err="1" smtClean="0"/>
              <a:t>porque</a:t>
            </a:r>
            <a:r>
              <a:rPr lang="en-US" dirty="0" smtClean="0"/>
              <a:t>, </a:t>
            </a:r>
            <a:r>
              <a:rPr lang="en-US" dirty="0" err="1" smtClean="0"/>
              <a:t>como</a:t>
            </a:r>
            <a:r>
              <a:rPr lang="en-US" dirty="0" smtClean="0"/>
              <a:t> </a:t>
            </a:r>
            <a:r>
              <a:rPr lang="en-US" dirty="0" err="1" smtClean="0"/>
              <a:t>es</a:t>
            </a:r>
            <a:r>
              <a:rPr lang="en-US" dirty="0" smtClean="0"/>
              <a:t> el </a:t>
            </a:r>
            <a:r>
              <a:rPr lang="en-US" dirty="0" err="1" smtClean="0"/>
              <a:t>caso</a:t>
            </a:r>
            <a:r>
              <a:rPr lang="en-US" dirty="0" smtClean="0"/>
              <a:t> de </a:t>
            </a:r>
            <a:r>
              <a:rPr lang="en-US" dirty="0" err="1" smtClean="0"/>
              <a:t>una</a:t>
            </a:r>
            <a:r>
              <a:rPr lang="en-US" dirty="0" smtClean="0"/>
              <a:t> </a:t>
            </a:r>
            <a:r>
              <a:rPr lang="en-US" dirty="0" err="1" smtClean="0"/>
              <a:t>barra</a:t>
            </a:r>
            <a:r>
              <a:rPr lang="en-US" dirty="0" smtClean="0"/>
              <a:t> sin un </a:t>
            </a:r>
            <a:r>
              <a:rPr lang="en-US" dirty="0" err="1" smtClean="0"/>
              <a:t>interruptor</a:t>
            </a:r>
            <a:r>
              <a:rPr lang="en-US" dirty="0" smtClean="0"/>
              <a:t> de </a:t>
            </a:r>
            <a:r>
              <a:rPr lang="en-US" dirty="0" err="1" smtClean="0"/>
              <a:t>sección</a:t>
            </a:r>
            <a:r>
              <a:rPr lang="en-US" dirty="0" smtClean="0"/>
              <a:t> que se </a:t>
            </a:r>
            <a:r>
              <a:rPr lang="en-US" dirty="0" err="1" smtClean="0"/>
              <a:t>muestra</a:t>
            </a:r>
            <a:r>
              <a:rPr lang="en-US" dirty="0" smtClean="0"/>
              <a:t> </a:t>
            </a:r>
            <a:r>
              <a:rPr lang="en-US" dirty="0" err="1" smtClean="0"/>
              <a:t>en</a:t>
            </a:r>
            <a:r>
              <a:rPr lang="en-US" dirty="0" smtClean="0"/>
              <a:t> la Fig. 6, </a:t>
            </a:r>
            <a:r>
              <a:rPr lang="es-ES" dirty="0" smtClean="0"/>
              <a:t>una falla de cualquier interruptor en un sistema de bus de transferencia provocará una interrupción de la subestación completa.</a:t>
            </a:r>
            <a:endParaRPr lang="en-US" dirty="0" smtClean="0"/>
          </a:p>
          <a:p>
            <a:pPr algn="just"/>
            <a:endParaRPr lang="en-US" dirty="0" smtClean="0"/>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10</a:t>
            </a:fld>
            <a:endParaRPr lang="en-US"/>
          </a:p>
        </p:txBody>
      </p:sp>
    </p:spTree>
    <p:extLst>
      <p:ext uri="{BB962C8B-B14F-4D97-AF65-F5344CB8AC3E}">
        <p14:creationId xmlns:p14="http://schemas.microsoft.com/office/powerpoint/2010/main" val="430668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err="1" smtClean="0"/>
              <a:t>Resumiendo</a:t>
            </a:r>
            <a:r>
              <a:rPr lang="en-US" dirty="0" smtClean="0"/>
              <a:t> las </a:t>
            </a:r>
            <a:r>
              <a:rPr lang="en-US" dirty="0" err="1" smtClean="0"/>
              <a:t>ventajas</a:t>
            </a:r>
            <a:r>
              <a:rPr lang="en-US" dirty="0" smtClean="0"/>
              <a:t> y </a:t>
            </a:r>
            <a:r>
              <a:rPr lang="en-US" dirty="0" err="1" smtClean="0"/>
              <a:t>desventajas</a:t>
            </a:r>
            <a:r>
              <a:rPr lang="en-US" dirty="0" smtClean="0"/>
              <a:t> de un </a:t>
            </a:r>
            <a:r>
              <a:rPr lang="en-US" dirty="0" err="1" smtClean="0"/>
              <a:t>sistema</a:t>
            </a:r>
            <a:r>
              <a:rPr lang="en-US" dirty="0" smtClean="0"/>
              <a:t> de </a:t>
            </a:r>
            <a:r>
              <a:rPr lang="en-US" dirty="0" err="1" smtClean="0"/>
              <a:t>autobús</a:t>
            </a:r>
            <a:r>
              <a:rPr lang="en-US" dirty="0" smtClean="0"/>
              <a:t> de </a:t>
            </a:r>
            <a:r>
              <a:rPr lang="en-US" dirty="0" err="1" smtClean="0"/>
              <a:t>transferencia</a:t>
            </a:r>
            <a:r>
              <a:rPr lang="en-US" dirty="0" smtClean="0"/>
              <a:t>:</a:t>
            </a:r>
          </a:p>
          <a:p>
            <a:pPr algn="just"/>
            <a:r>
              <a:rPr lang="en-US" b="1" dirty="0" smtClean="0">
                <a:solidFill>
                  <a:srgbClr val="0070C0"/>
                </a:solidFill>
              </a:rPr>
              <a:t>•    </a:t>
            </a:r>
            <a:r>
              <a:rPr lang="en-US" b="1" dirty="0" err="1" smtClean="0">
                <a:solidFill>
                  <a:srgbClr val="0070C0"/>
                </a:solidFill>
              </a:rPr>
              <a:t>Ventajas</a:t>
            </a:r>
            <a:r>
              <a:rPr lang="en-US" b="1" dirty="0" smtClean="0">
                <a:solidFill>
                  <a:srgbClr val="0070C0"/>
                </a:solidFill>
              </a:rPr>
              <a:t>:</a:t>
            </a:r>
          </a:p>
          <a:p>
            <a:pPr marL="742950" lvl="1" indent="-285750" algn="just">
              <a:buFont typeface="Wingdings" panose="05000000000000000000" pitchFamily="2" charset="2"/>
              <a:buChar char="ü"/>
            </a:pPr>
            <a:r>
              <a:rPr lang="en-US" b="1" dirty="0" err="1" smtClean="0">
                <a:solidFill>
                  <a:srgbClr val="C00000"/>
                </a:solidFill>
              </a:rPr>
              <a:t>Costo</a:t>
            </a:r>
            <a:r>
              <a:rPr lang="en-US" b="1" dirty="0" smtClean="0">
                <a:solidFill>
                  <a:srgbClr val="C00000"/>
                </a:solidFill>
              </a:rPr>
              <a:t> </a:t>
            </a:r>
            <a:r>
              <a:rPr lang="en-US" b="1" dirty="0" err="1" smtClean="0">
                <a:solidFill>
                  <a:srgbClr val="C00000"/>
                </a:solidFill>
              </a:rPr>
              <a:t>razonable</a:t>
            </a:r>
            <a:endParaRPr lang="en-US" b="1" dirty="0" smtClean="0">
              <a:solidFill>
                <a:srgbClr val="C00000"/>
              </a:solidFill>
            </a:endParaRPr>
          </a:p>
          <a:p>
            <a:pPr marL="742950" lvl="1" indent="-285750" algn="just">
              <a:buFont typeface="Wingdings" panose="05000000000000000000" pitchFamily="2" charset="2"/>
              <a:buChar char="ü"/>
            </a:pPr>
            <a:r>
              <a:rPr lang="en-US" b="1" dirty="0" smtClean="0">
                <a:solidFill>
                  <a:srgbClr val="C00000"/>
                </a:solidFill>
              </a:rPr>
              <a:t>Se </a:t>
            </a:r>
            <a:r>
              <a:rPr lang="en-US" b="1" dirty="0" err="1" smtClean="0">
                <a:solidFill>
                  <a:srgbClr val="C00000"/>
                </a:solidFill>
              </a:rPr>
              <a:t>requiere</a:t>
            </a:r>
            <a:r>
              <a:rPr lang="en-US" b="1" dirty="0" smtClean="0">
                <a:solidFill>
                  <a:srgbClr val="C00000"/>
                </a:solidFill>
              </a:rPr>
              <a:t> un </a:t>
            </a:r>
            <a:r>
              <a:rPr lang="en-US" b="1" dirty="0" err="1" smtClean="0">
                <a:solidFill>
                  <a:srgbClr val="C00000"/>
                </a:solidFill>
              </a:rPr>
              <a:t>área</a:t>
            </a:r>
            <a:r>
              <a:rPr lang="en-US" b="1" dirty="0" smtClean="0">
                <a:solidFill>
                  <a:srgbClr val="C00000"/>
                </a:solidFill>
              </a:rPr>
              <a:t> de </a:t>
            </a:r>
            <a:r>
              <a:rPr lang="en-US" b="1" dirty="0" err="1" smtClean="0">
                <a:solidFill>
                  <a:srgbClr val="C00000"/>
                </a:solidFill>
              </a:rPr>
              <a:t>tierra</a:t>
            </a:r>
            <a:r>
              <a:rPr lang="en-US" b="1" dirty="0" smtClean="0">
                <a:solidFill>
                  <a:srgbClr val="C00000"/>
                </a:solidFill>
              </a:rPr>
              <a:t> </a:t>
            </a:r>
            <a:r>
              <a:rPr lang="en-US" b="1" dirty="0" err="1" smtClean="0">
                <a:solidFill>
                  <a:srgbClr val="C00000"/>
                </a:solidFill>
              </a:rPr>
              <a:t>bastante</a:t>
            </a:r>
            <a:r>
              <a:rPr lang="en-US" b="1" dirty="0" smtClean="0">
                <a:solidFill>
                  <a:srgbClr val="C00000"/>
                </a:solidFill>
              </a:rPr>
              <a:t> </a:t>
            </a:r>
            <a:r>
              <a:rPr lang="en-US" b="1" dirty="0" err="1" smtClean="0">
                <a:solidFill>
                  <a:srgbClr val="C00000"/>
                </a:solidFill>
              </a:rPr>
              <a:t>pequeña</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Cualquier</a:t>
            </a:r>
            <a:r>
              <a:rPr lang="en-US" b="1" dirty="0" smtClean="0">
                <a:solidFill>
                  <a:srgbClr val="C00000"/>
                </a:solidFill>
              </a:rPr>
              <a:t> </a:t>
            </a:r>
            <a:r>
              <a:rPr lang="en-US" b="1" dirty="0" err="1" smtClean="0">
                <a:solidFill>
                  <a:srgbClr val="C00000"/>
                </a:solidFill>
              </a:rPr>
              <a:t>línea</a:t>
            </a:r>
            <a:r>
              <a:rPr lang="en-US" b="1" dirty="0" smtClean="0">
                <a:solidFill>
                  <a:srgbClr val="C00000"/>
                </a:solidFill>
              </a:rPr>
              <a:t> </a:t>
            </a:r>
            <a:r>
              <a:rPr lang="en-US" b="1" dirty="0" err="1" smtClean="0">
                <a:solidFill>
                  <a:srgbClr val="C00000"/>
                </a:solidFill>
              </a:rPr>
              <a:t>permanece</a:t>
            </a:r>
            <a:r>
              <a:rPr lang="en-US" b="1" dirty="0" smtClean="0">
                <a:solidFill>
                  <a:srgbClr val="C00000"/>
                </a:solidFill>
              </a:rPr>
              <a:t> </a:t>
            </a:r>
            <a:r>
              <a:rPr lang="en-US" b="1" dirty="0" err="1" smtClean="0">
                <a:solidFill>
                  <a:srgbClr val="C00000"/>
                </a:solidFill>
              </a:rPr>
              <a:t>en</a:t>
            </a:r>
            <a:r>
              <a:rPr lang="en-US" b="1" dirty="0" smtClean="0">
                <a:solidFill>
                  <a:srgbClr val="C00000"/>
                </a:solidFill>
              </a:rPr>
              <a:t> </a:t>
            </a:r>
            <a:r>
              <a:rPr lang="en-US" b="1" dirty="0" err="1" smtClean="0">
                <a:solidFill>
                  <a:srgbClr val="C00000"/>
                </a:solidFill>
              </a:rPr>
              <a:t>servicio</a:t>
            </a:r>
            <a:r>
              <a:rPr lang="en-US" b="1" dirty="0" smtClean="0">
                <a:solidFill>
                  <a:srgbClr val="C00000"/>
                </a:solidFill>
              </a:rPr>
              <a:t> </a:t>
            </a:r>
            <a:r>
              <a:rPr lang="en-US" b="1" dirty="0" err="1" smtClean="0">
                <a:solidFill>
                  <a:srgbClr val="C00000"/>
                </a:solidFill>
              </a:rPr>
              <a:t>durante</a:t>
            </a:r>
            <a:r>
              <a:rPr lang="en-US" b="1" dirty="0" smtClean="0">
                <a:solidFill>
                  <a:srgbClr val="C00000"/>
                </a:solidFill>
              </a:rPr>
              <a:t> el </a:t>
            </a:r>
            <a:r>
              <a:rPr lang="en-US" b="1" dirty="0" err="1" smtClean="0">
                <a:solidFill>
                  <a:srgbClr val="C00000"/>
                </a:solidFill>
              </a:rPr>
              <a:t>mantenimiento</a:t>
            </a:r>
            <a:r>
              <a:rPr lang="en-US" b="1" dirty="0" smtClean="0">
                <a:solidFill>
                  <a:srgbClr val="C00000"/>
                </a:solidFill>
              </a:rPr>
              <a:t> del </a:t>
            </a:r>
            <a:r>
              <a:rPr lang="en-US" b="1" dirty="0" err="1" smtClean="0">
                <a:solidFill>
                  <a:srgbClr val="C00000"/>
                </a:solidFill>
              </a:rPr>
              <a:t>interruptor</a:t>
            </a:r>
            <a:endParaRPr lang="en-US" b="1" dirty="0" smtClean="0">
              <a:solidFill>
                <a:srgbClr val="C00000"/>
              </a:solidFill>
            </a:endParaRPr>
          </a:p>
          <a:p>
            <a:pPr algn="just"/>
            <a:r>
              <a:rPr lang="en-US" b="1" dirty="0" smtClean="0">
                <a:solidFill>
                  <a:srgbClr val="0070C0"/>
                </a:solidFill>
              </a:rPr>
              <a:t>•    </a:t>
            </a:r>
            <a:r>
              <a:rPr lang="en-US" b="1" dirty="0" err="1" smtClean="0">
                <a:solidFill>
                  <a:srgbClr val="0070C0"/>
                </a:solidFill>
              </a:rPr>
              <a:t>Desventajas</a:t>
            </a:r>
            <a:r>
              <a:rPr lang="en-US" b="1" dirty="0" smtClean="0">
                <a:solidFill>
                  <a:srgbClr val="0070C0"/>
                </a:solidFill>
              </a:rPr>
              <a:t>:</a:t>
            </a:r>
          </a:p>
          <a:p>
            <a:pPr marL="742950" lvl="1" indent="-285750" algn="just">
              <a:buFont typeface="Wingdings" panose="05000000000000000000" pitchFamily="2" charset="2"/>
              <a:buChar char="ü"/>
            </a:pPr>
            <a:r>
              <a:rPr lang="en-US" b="1" dirty="0" smtClean="0">
                <a:solidFill>
                  <a:srgbClr val="C00000"/>
                </a:solidFill>
              </a:rPr>
              <a:t>Se </a:t>
            </a:r>
            <a:r>
              <a:rPr lang="en-US" b="1" dirty="0" err="1" smtClean="0">
                <a:solidFill>
                  <a:srgbClr val="C00000"/>
                </a:solidFill>
              </a:rPr>
              <a:t>requiere</a:t>
            </a:r>
            <a:r>
              <a:rPr lang="en-US" b="1" dirty="0" smtClean="0">
                <a:solidFill>
                  <a:srgbClr val="C00000"/>
                </a:solidFill>
              </a:rPr>
              <a:t> </a:t>
            </a:r>
            <a:r>
              <a:rPr lang="en-US" b="1" dirty="0" err="1" smtClean="0">
                <a:solidFill>
                  <a:srgbClr val="C00000"/>
                </a:solidFill>
              </a:rPr>
              <a:t>interruptor</a:t>
            </a:r>
            <a:r>
              <a:rPr lang="en-US" b="1" dirty="0" smtClean="0">
                <a:solidFill>
                  <a:srgbClr val="C00000"/>
                </a:solidFill>
              </a:rPr>
              <a:t> </a:t>
            </a:r>
            <a:r>
              <a:rPr lang="en-US" b="1" dirty="0" err="1" smtClean="0">
                <a:solidFill>
                  <a:srgbClr val="C00000"/>
                </a:solidFill>
              </a:rPr>
              <a:t>adicional</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Cualquier</a:t>
            </a:r>
            <a:r>
              <a:rPr lang="en-US" b="1" dirty="0" smtClean="0">
                <a:solidFill>
                  <a:srgbClr val="C00000"/>
                </a:solidFill>
              </a:rPr>
              <a:t> </a:t>
            </a:r>
            <a:r>
              <a:rPr lang="en-US" b="1" dirty="0" err="1" smtClean="0">
                <a:solidFill>
                  <a:srgbClr val="C00000"/>
                </a:solidFill>
              </a:rPr>
              <a:t>falla</a:t>
            </a:r>
            <a:r>
              <a:rPr lang="en-US" b="1" dirty="0" smtClean="0">
                <a:solidFill>
                  <a:srgbClr val="C00000"/>
                </a:solidFill>
              </a:rPr>
              <a:t> </a:t>
            </a:r>
            <a:r>
              <a:rPr lang="en-US" b="1" dirty="0" err="1" smtClean="0">
                <a:solidFill>
                  <a:srgbClr val="C00000"/>
                </a:solidFill>
              </a:rPr>
              <a:t>en</a:t>
            </a:r>
            <a:r>
              <a:rPr lang="en-US" b="1" dirty="0" smtClean="0">
                <a:solidFill>
                  <a:srgbClr val="C00000"/>
                </a:solidFill>
              </a:rPr>
              <a:t> el </a:t>
            </a:r>
            <a:r>
              <a:rPr lang="en-US" b="1" dirty="0" err="1" smtClean="0">
                <a:solidFill>
                  <a:srgbClr val="C00000"/>
                </a:solidFill>
              </a:rPr>
              <a:t>interruptor</a:t>
            </a:r>
            <a:r>
              <a:rPr lang="en-US" b="1" dirty="0" smtClean="0">
                <a:solidFill>
                  <a:srgbClr val="C00000"/>
                </a:solidFill>
              </a:rPr>
              <a:t> o </a:t>
            </a:r>
            <a:r>
              <a:rPr lang="en-US" b="1" dirty="0" err="1" smtClean="0">
                <a:solidFill>
                  <a:srgbClr val="C00000"/>
                </a:solidFill>
              </a:rPr>
              <a:t>barra</a:t>
            </a:r>
            <a:r>
              <a:rPr lang="en-US" b="1" dirty="0" smtClean="0">
                <a:solidFill>
                  <a:srgbClr val="C00000"/>
                </a:solidFill>
              </a:rPr>
              <a:t> principal causa la </a:t>
            </a:r>
            <a:r>
              <a:rPr lang="en-US" b="1" dirty="0" err="1" smtClean="0">
                <a:solidFill>
                  <a:srgbClr val="C00000"/>
                </a:solidFill>
              </a:rPr>
              <a:t>pérdida</a:t>
            </a:r>
            <a:r>
              <a:rPr lang="en-US" b="1" dirty="0" smtClean="0">
                <a:solidFill>
                  <a:srgbClr val="C00000"/>
                </a:solidFill>
              </a:rPr>
              <a:t> de </a:t>
            </a:r>
            <a:r>
              <a:rPr lang="en-US" b="1" dirty="0" err="1" smtClean="0">
                <a:solidFill>
                  <a:srgbClr val="C00000"/>
                </a:solidFill>
              </a:rPr>
              <a:t>toda</a:t>
            </a:r>
            <a:r>
              <a:rPr lang="en-US" b="1" dirty="0" smtClean="0">
                <a:solidFill>
                  <a:srgbClr val="C00000"/>
                </a:solidFill>
              </a:rPr>
              <a:t> la </a:t>
            </a:r>
            <a:r>
              <a:rPr lang="en-US" b="1" dirty="0" err="1" smtClean="0">
                <a:solidFill>
                  <a:srgbClr val="C00000"/>
                </a:solidFill>
              </a:rPr>
              <a:t>estación</a:t>
            </a:r>
            <a:endParaRPr lang="en-US" b="1" dirty="0" smtClean="0">
              <a:solidFill>
                <a:srgbClr val="C00000"/>
              </a:solidFill>
            </a:endParaRPr>
          </a:p>
          <a:p>
            <a:pPr algn="just"/>
            <a:r>
              <a:rPr lang="en-US" dirty="0" err="1" smtClean="0"/>
              <a:t>Debido</a:t>
            </a:r>
            <a:r>
              <a:rPr lang="en-US" dirty="0" smtClean="0"/>
              <a:t> a la </a:t>
            </a:r>
            <a:r>
              <a:rPr lang="en-US" dirty="0" err="1" smtClean="0"/>
              <a:t>baja</a:t>
            </a:r>
            <a:r>
              <a:rPr lang="en-US" dirty="0" smtClean="0"/>
              <a:t> </a:t>
            </a:r>
            <a:r>
              <a:rPr lang="en-US" dirty="0" err="1" smtClean="0"/>
              <a:t>confiabilidad</a:t>
            </a:r>
            <a:r>
              <a:rPr lang="en-US" dirty="0" smtClean="0"/>
              <a:t>, </a:t>
            </a:r>
            <a:r>
              <a:rPr lang="en-US" dirty="0" err="1" smtClean="0"/>
              <a:t>todos</a:t>
            </a:r>
            <a:r>
              <a:rPr lang="en-US" dirty="0" smtClean="0"/>
              <a:t> </a:t>
            </a:r>
            <a:r>
              <a:rPr lang="en-US" dirty="0" err="1" smtClean="0"/>
              <a:t>los</a:t>
            </a:r>
            <a:r>
              <a:rPr lang="en-US" dirty="0" smtClean="0"/>
              <a:t> </a:t>
            </a:r>
            <a:r>
              <a:rPr lang="en-US" dirty="0" err="1" smtClean="0"/>
              <a:t>sistemas</a:t>
            </a:r>
            <a:r>
              <a:rPr lang="en-US" dirty="0" smtClean="0"/>
              <a:t> de </a:t>
            </a:r>
            <a:r>
              <a:rPr lang="en-US" dirty="0" err="1" smtClean="0"/>
              <a:t>conmutación</a:t>
            </a:r>
            <a:r>
              <a:rPr lang="en-US" dirty="0" smtClean="0"/>
              <a:t> </a:t>
            </a:r>
            <a:r>
              <a:rPr lang="en-US" dirty="0" err="1" smtClean="0"/>
              <a:t>mencionados</a:t>
            </a:r>
            <a:r>
              <a:rPr lang="en-US" dirty="0" smtClean="0"/>
              <a:t> </a:t>
            </a:r>
            <a:r>
              <a:rPr lang="en-US" dirty="0" err="1" smtClean="0"/>
              <a:t>anteriormente</a:t>
            </a:r>
            <a:r>
              <a:rPr lang="en-US" dirty="0" smtClean="0"/>
              <a:t> </a:t>
            </a:r>
            <a:r>
              <a:rPr lang="en-US" dirty="0" err="1" smtClean="0"/>
              <a:t>perdieron</a:t>
            </a:r>
            <a:r>
              <a:rPr lang="en-US" dirty="0" smtClean="0"/>
              <a:t> </a:t>
            </a:r>
            <a:r>
              <a:rPr lang="en-US" dirty="0" err="1" smtClean="0"/>
              <a:t>su</a:t>
            </a:r>
            <a:r>
              <a:rPr lang="en-US" dirty="0" smtClean="0"/>
              <a:t> </a:t>
            </a:r>
            <a:r>
              <a:rPr lang="en-US" dirty="0" err="1" smtClean="0"/>
              <a:t>antigua</a:t>
            </a:r>
            <a:r>
              <a:rPr lang="en-US" dirty="0" smtClean="0"/>
              <a:t> </a:t>
            </a:r>
            <a:r>
              <a:rPr lang="en-US" dirty="0" err="1" smtClean="0"/>
              <a:t>popularidad</a:t>
            </a:r>
            <a:r>
              <a:rPr lang="en-US" dirty="0" smtClean="0"/>
              <a:t> y </a:t>
            </a:r>
            <a:r>
              <a:rPr lang="en-US" dirty="0" err="1" smtClean="0"/>
              <a:t>rara</a:t>
            </a:r>
            <a:r>
              <a:rPr lang="en-US" dirty="0" smtClean="0"/>
              <a:t> </a:t>
            </a:r>
            <a:r>
              <a:rPr lang="en-US" dirty="0" err="1" smtClean="0"/>
              <a:t>vez</a:t>
            </a:r>
            <a:r>
              <a:rPr lang="en-US" dirty="0" smtClean="0"/>
              <a:t> se </a:t>
            </a:r>
            <a:r>
              <a:rPr lang="en-US" dirty="0" err="1" smtClean="0"/>
              <a:t>usan</a:t>
            </a:r>
            <a:r>
              <a:rPr lang="en-US" dirty="0" smtClean="0"/>
              <a:t> </a:t>
            </a:r>
            <a:r>
              <a:rPr lang="en-US" dirty="0" err="1" smtClean="0"/>
              <a:t>en</a:t>
            </a:r>
            <a:r>
              <a:rPr lang="en-US" dirty="0" smtClean="0"/>
              <a:t> las </a:t>
            </a:r>
            <a:r>
              <a:rPr lang="en-US" dirty="0" err="1" smtClean="0"/>
              <a:t>subestaciones</a:t>
            </a:r>
            <a:r>
              <a:rPr lang="en-US" dirty="0" smtClean="0"/>
              <a:t> </a:t>
            </a:r>
            <a:r>
              <a:rPr lang="en-US" dirty="0" err="1" smtClean="0"/>
              <a:t>modernas</a:t>
            </a:r>
            <a:r>
              <a:rPr lang="en-US" dirty="0" smtClean="0"/>
              <a:t>. Uno de </a:t>
            </a:r>
            <a:r>
              <a:rPr lang="en-US" dirty="0" err="1" smtClean="0"/>
              <a:t>los</a:t>
            </a:r>
            <a:r>
              <a:rPr lang="en-US" dirty="0" smtClean="0"/>
              <a:t> </a:t>
            </a:r>
            <a:r>
              <a:rPr lang="en-US" dirty="0" err="1" smtClean="0"/>
              <a:t>arreglos</a:t>
            </a:r>
            <a:r>
              <a:rPr lang="en-US" dirty="0" smtClean="0"/>
              <a:t> de bus </a:t>
            </a:r>
            <a:r>
              <a:rPr lang="en-US" dirty="0" err="1" smtClean="0"/>
              <a:t>más</a:t>
            </a:r>
            <a:r>
              <a:rPr lang="en-US" dirty="0" smtClean="0"/>
              <a:t> </a:t>
            </a:r>
            <a:r>
              <a:rPr lang="en-US" dirty="0" err="1" smtClean="0"/>
              <a:t>confiables</a:t>
            </a:r>
            <a:r>
              <a:rPr lang="en-US" dirty="0" smtClean="0"/>
              <a:t> y </a:t>
            </a:r>
            <a:r>
              <a:rPr lang="en-US" dirty="0" err="1" smtClean="0"/>
              <a:t>ampliamente</a:t>
            </a:r>
            <a:r>
              <a:rPr lang="en-US" dirty="0" smtClean="0"/>
              <a:t> </a:t>
            </a:r>
            <a:r>
              <a:rPr lang="en-US" dirty="0" err="1" smtClean="0"/>
              <a:t>utilizados</a:t>
            </a:r>
            <a:r>
              <a:rPr lang="en-US" dirty="0" smtClean="0"/>
              <a:t> </a:t>
            </a:r>
            <a:r>
              <a:rPr lang="en-US" dirty="0" err="1" smtClean="0"/>
              <a:t>es</a:t>
            </a:r>
            <a:r>
              <a:rPr lang="en-US" dirty="0" smtClean="0"/>
              <a:t> un </a:t>
            </a:r>
            <a:r>
              <a:rPr lang="en-US" dirty="0" err="1" smtClean="0"/>
              <a:t>sistema</a:t>
            </a:r>
            <a:r>
              <a:rPr lang="en-US" dirty="0" smtClean="0"/>
              <a:t> de bus </a:t>
            </a:r>
            <a:r>
              <a:rPr lang="en-US" dirty="0" err="1" smtClean="0"/>
              <a:t>en</a:t>
            </a:r>
            <a:r>
              <a:rPr lang="en-US" dirty="0" smtClean="0"/>
              <a:t> </a:t>
            </a:r>
            <a:r>
              <a:rPr lang="en-US" dirty="0" err="1" smtClean="0"/>
              <a:t>anillo</a:t>
            </a:r>
            <a:r>
              <a:rPr lang="en-US" dirty="0" smtClean="0"/>
              <a:t>, que se </a:t>
            </a:r>
            <a:r>
              <a:rPr lang="en-US" dirty="0" err="1" smtClean="0"/>
              <a:t>muestra</a:t>
            </a:r>
            <a:r>
              <a:rPr lang="en-US" dirty="0" smtClean="0"/>
              <a:t> </a:t>
            </a:r>
            <a:r>
              <a:rPr lang="en-US" dirty="0" err="1" smtClean="0"/>
              <a:t>en</a:t>
            </a:r>
            <a:r>
              <a:rPr lang="en-US" dirty="0" smtClean="0"/>
              <a:t> la Fig. 9, que </a:t>
            </a:r>
            <a:r>
              <a:rPr lang="en-US" dirty="0" err="1" smtClean="0"/>
              <a:t>tiene</a:t>
            </a:r>
            <a:r>
              <a:rPr lang="en-US" dirty="0" smtClean="0"/>
              <a:t> dos </a:t>
            </a:r>
            <a:r>
              <a:rPr lang="en-US" dirty="0" err="1" smtClean="0"/>
              <a:t>interruptores</a:t>
            </a:r>
            <a:r>
              <a:rPr lang="en-US" dirty="0" smtClean="0"/>
              <a:t> </a:t>
            </a:r>
            <a:r>
              <a:rPr lang="en-US" dirty="0" err="1" smtClean="0"/>
              <a:t>asociados</a:t>
            </a:r>
            <a:r>
              <a:rPr lang="en-US" dirty="0" smtClean="0"/>
              <a:t> con </a:t>
            </a:r>
            <a:r>
              <a:rPr lang="en-US" dirty="0" err="1" smtClean="0"/>
              <a:t>cada</a:t>
            </a:r>
            <a:r>
              <a:rPr lang="en-US" dirty="0" smtClean="0"/>
              <a:t> </a:t>
            </a:r>
            <a:r>
              <a:rPr lang="en-US" dirty="0" err="1" smtClean="0"/>
              <a:t>circuito</a:t>
            </a:r>
            <a:r>
              <a:rPr lang="en-US" dirty="0" smtClean="0"/>
              <a:t> de </a:t>
            </a:r>
            <a:r>
              <a:rPr lang="en-US" dirty="0" err="1" smtClean="0"/>
              <a:t>salida</a:t>
            </a:r>
            <a:r>
              <a:rPr lang="en-US" dirty="0" smtClean="0"/>
              <a:t>. La </a:t>
            </a:r>
            <a:r>
              <a:rPr lang="en-US" dirty="0" err="1" smtClean="0"/>
              <a:t>falla</a:t>
            </a:r>
            <a:r>
              <a:rPr lang="en-US" dirty="0" smtClean="0"/>
              <a:t> </a:t>
            </a:r>
            <a:r>
              <a:rPr lang="en-US" dirty="0" err="1" smtClean="0"/>
              <a:t>en</a:t>
            </a:r>
            <a:r>
              <a:rPr lang="en-US" dirty="0" smtClean="0"/>
              <a:t> </a:t>
            </a:r>
            <a:r>
              <a:rPr lang="en-US" dirty="0" err="1" smtClean="0"/>
              <a:t>cualquier</a:t>
            </a:r>
            <a:r>
              <a:rPr lang="en-US" dirty="0" smtClean="0"/>
              <a:t> </a:t>
            </a:r>
            <a:r>
              <a:rPr lang="en-US" dirty="0" err="1" smtClean="0"/>
              <a:t>circuito</a:t>
            </a:r>
            <a:r>
              <a:rPr lang="en-US" dirty="0" smtClean="0"/>
              <a:t> </a:t>
            </a:r>
            <a:r>
              <a:rPr lang="en-US" dirty="0" err="1" smtClean="0"/>
              <a:t>provocará</a:t>
            </a:r>
            <a:r>
              <a:rPr lang="en-US" dirty="0" smtClean="0"/>
              <a:t> que ambos </a:t>
            </a:r>
            <a:r>
              <a:rPr lang="en-US" dirty="0" err="1" smtClean="0"/>
              <a:t>interruptores</a:t>
            </a:r>
            <a:r>
              <a:rPr lang="en-US" dirty="0" smtClean="0"/>
              <a:t> </a:t>
            </a:r>
            <a:r>
              <a:rPr lang="en-US" dirty="0" err="1" smtClean="0"/>
              <a:t>asociados</a:t>
            </a:r>
            <a:r>
              <a:rPr lang="en-US" dirty="0" smtClean="0"/>
              <a:t> se </a:t>
            </a:r>
            <a:r>
              <a:rPr lang="en-US" dirty="0" err="1" smtClean="0"/>
              <a:t>disparen</a:t>
            </a:r>
            <a:r>
              <a:rPr lang="en-US" dirty="0" smtClean="0"/>
              <a:t> y </a:t>
            </a:r>
            <a:r>
              <a:rPr lang="en-US" dirty="0" err="1" smtClean="0"/>
              <a:t>rompan</a:t>
            </a:r>
            <a:r>
              <a:rPr lang="en-US" dirty="0" smtClean="0"/>
              <a:t> un </a:t>
            </a:r>
            <a:r>
              <a:rPr lang="en-US" dirty="0" err="1" smtClean="0"/>
              <a:t>anillo</a:t>
            </a:r>
            <a:r>
              <a:rPr lang="en-US" dirty="0" smtClean="0"/>
              <a:t> que </a:t>
            </a:r>
            <a:r>
              <a:rPr lang="en-US" dirty="0" err="1" smtClean="0"/>
              <a:t>es</a:t>
            </a:r>
            <a:r>
              <a:rPr lang="en-US" dirty="0" smtClean="0"/>
              <a:t> </a:t>
            </a:r>
            <a:r>
              <a:rPr lang="en-US" dirty="0" err="1" smtClean="0"/>
              <a:t>aceptable</a:t>
            </a:r>
            <a:r>
              <a:rPr lang="en-US" dirty="0" smtClean="0"/>
              <a:t>.</a:t>
            </a:r>
          </a:p>
          <a:p>
            <a:pPr algn="just"/>
            <a:r>
              <a:rPr lang="en-US" dirty="0" smtClean="0"/>
              <a:t>Si </a:t>
            </a:r>
            <a:r>
              <a:rPr lang="en-US" dirty="0" err="1" smtClean="0"/>
              <a:t>alguno</a:t>
            </a:r>
            <a:r>
              <a:rPr lang="en-US" dirty="0" smtClean="0"/>
              <a:t> de </a:t>
            </a:r>
            <a:r>
              <a:rPr lang="en-US" dirty="0" err="1" smtClean="0"/>
              <a:t>los</a:t>
            </a:r>
            <a:r>
              <a:rPr lang="en-US" dirty="0" smtClean="0"/>
              <a:t> </a:t>
            </a:r>
            <a:r>
              <a:rPr lang="en-US" dirty="0" err="1" smtClean="0"/>
              <a:t>interruptores</a:t>
            </a:r>
            <a:r>
              <a:rPr lang="en-US" dirty="0" smtClean="0"/>
              <a:t> </a:t>
            </a:r>
            <a:r>
              <a:rPr lang="en-US" dirty="0" err="1" smtClean="0"/>
              <a:t>falla</a:t>
            </a:r>
            <a:r>
              <a:rPr lang="en-US" dirty="0" smtClean="0"/>
              <a:t>, </a:t>
            </a:r>
            <a:r>
              <a:rPr lang="en-US" dirty="0" err="1" smtClean="0"/>
              <a:t>los</a:t>
            </a:r>
            <a:r>
              <a:rPr lang="en-US" dirty="0" smtClean="0"/>
              <a:t> </a:t>
            </a:r>
            <a:r>
              <a:rPr lang="en-US" dirty="0" err="1" smtClean="0"/>
              <a:t>interruptores</a:t>
            </a:r>
            <a:r>
              <a:rPr lang="en-US" dirty="0" smtClean="0"/>
              <a:t> </a:t>
            </a:r>
            <a:r>
              <a:rPr lang="en-US" dirty="0" err="1" smtClean="0"/>
              <a:t>adyacentes</a:t>
            </a:r>
            <a:r>
              <a:rPr lang="en-US" dirty="0" smtClean="0"/>
              <a:t> se </a:t>
            </a:r>
            <a:r>
              <a:rPr lang="en-US" dirty="0" err="1" smtClean="0"/>
              <a:t>dispararán</a:t>
            </a:r>
            <a:r>
              <a:rPr lang="en-US" dirty="0" smtClean="0"/>
              <a:t> y dos </a:t>
            </a:r>
            <a:r>
              <a:rPr lang="en-US" dirty="0" err="1" smtClean="0"/>
              <a:t>circuitos</a:t>
            </a:r>
            <a:r>
              <a:rPr lang="en-US" dirty="0" smtClean="0"/>
              <a:t> </a:t>
            </a:r>
            <a:r>
              <a:rPr lang="en-US" dirty="0" err="1" smtClean="0"/>
              <a:t>quedarán</a:t>
            </a:r>
            <a:r>
              <a:rPr lang="en-US" dirty="0" smtClean="0"/>
              <a:t> </a:t>
            </a:r>
            <a:r>
              <a:rPr lang="en-US" dirty="0" err="1" smtClean="0"/>
              <a:t>fuera</a:t>
            </a:r>
            <a:r>
              <a:rPr lang="en-US" dirty="0" smtClean="0"/>
              <a:t> de </a:t>
            </a:r>
            <a:r>
              <a:rPr lang="en-US" dirty="0" err="1" smtClean="0"/>
              <a:t>servicio</a:t>
            </a:r>
            <a:r>
              <a:rPr lang="en-US" dirty="0" smtClean="0"/>
              <a:t>, no </a:t>
            </a:r>
            <a:r>
              <a:rPr lang="en-US" dirty="0" err="1" smtClean="0"/>
              <a:t>toda</a:t>
            </a:r>
            <a:r>
              <a:rPr lang="en-US" dirty="0" smtClean="0"/>
              <a:t> la </a:t>
            </a:r>
            <a:r>
              <a:rPr lang="en-US" dirty="0" err="1" smtClean="0"/>
              <a:t>estación</a:t>
            </a:r>
            <a:r>
              <a:rPr lang="en-US" dirty="0" smtClean="0"/>
              <a:t>, </a:t>
            </a:r>
            <a:r>
              <a:rPr lang="en-US" dirty="0" err="1" smtClean="0"/>
              <a:t>como</a:t>
            </a:r>
            <a:r>
              <a:rPr lang="en-US" dirty="0" smtClean="0"/>
              <a:t> </a:t>
            </a:r>
            <a:r>
              <a:rPr lang="en-US" dirty="0" err="1" smtClean="0"/>
              <a:t>ocurría</a:t>
            </a:r>
            <a:r>
              <a:rPr lang="en-US" dirty="0" smtClean="0"/>
              <a:t> con </a:t>
            </a:r>
            <a:r>
              <a:rPr lang="en-US" dirty="0" err="1" smtClean="0"/>
              <a:t>una</a:t>
            </a:r>
            <a:r>
              <a:rPr lang="en-US" dirty="0" smtClean="0"/>
              <a:t> </a:t>
            </a:r>
            <a:r>
              <a:rPr lang="en-US" dirty="0" err="1" smtClean="0"/>
              <a:t>barra</a:t>
            </a:r>
            <a:r>
              <a:rPr lang="en-US" dirty="0" smtClean="0"/>
              <a:t> recta sin </a:t>
            </a:r>
            <a:r>
              <a:rPr lang="en-US" dirty="0" err="1" smtClean="0"/>
              <a:t>interruptor</a:t>
            </a:r>
            <a:r>
              <a:rPr lang="en-US" dirty="0" smtClean="0"/>
              <a:t> de </a:t>
            </a:r>
            <a:r>
              <a:rPr lang="en-US" dirty="0" err="1" smtClean="0"/>
              <a:t>sección</a:t>
            </a:r>
            <a:r>
              <a:rPr lang="en-US" dirty="0" smtClean="0"/>
              <a:t> y un </a:t>
            </a:r>
            <a:r>
              <a:rPr lang="en-US" dirty="0" err="1" smtClean="0"/>
              <a:t>sistema</a:t>
            </a:r>
            <a:r>
              <a:rPr lang="en-US" dirty="0" smtClean="0"/>
              <a:t> de </a:t>
            </a:r>
            <a:r>
              <a:rPr lang="en-US" dirty="0" err="1" smtClean="0"/>
              <a:t>barra</a:t>
            </a:r>
            <a:r>
              <a:rPr lang="en-US" dirty="0" smtClean="0"/>
              <a:t> de </a:t>
            </a:r>
            <a:r>
              <a:rPr lang="en-US" dirty="0" err="1" smtClean="0"/>
              <a:t>transferencia</a:t>
            </a:r>
            <a:r>
              <a:rPr lang="en-US" dirty="0" smtClean="0"/>
              <a:t>. Si </a:t>
            </a:r>
            <a:r>
              <a:rPr lang="en-US" dirty="0" err="1" smtClean="0"/>
              <a:t>necesitamos</a:t>
            </a:r>
            <a:r>
              <a:rPr lang="en-US" dirty="0" smtClean="0"/>
              <a:t> </a:t>
            </a:r>
            <a:r>
              <a:rPr lang="en-US" dirty="0" err="1" smtClean="0"/>
              <a:t>sacar</a:t>
            </a:r>
            <a:r>
              <a:rPr lang="en-US" dirty="0" smtClean="0"/>
              <a:t> </a:t>
            </a:r>
            <a:r>
              <a:rPr lang="en-US" dirty="0" err="1" smtClean="0"/>
              <a:t>algún</a:t>
            </a:r>
            <a:r>
              <a:rPr lang="en-US" dirty="0" smtClean="0"/>
              <a:t> </a:t>
            </a:r>
            <a:r>
              <a:rPr lang="en-US" dirty="0" err="1" smtClean="0"/>
              <a:t>interruptor</a:t>
            </a:r>
            <a:r>
              <a:rPr lang="en-US" dirty="0" smtClean="0"/>
              <a:t> </a:t>
            </a:r>
            <a:r>
              <a:rPr lang="en-US" dirty="0" err="1" smtClean="0"/>
              <a:t>fuera</a:t>
            </a:r>
            <a:r>
              <a:rPr lang="en-US" dirty="0" smtClean="0"/>
              <a:t> de </a:t>
            </a:r>
            <a:r>
              <a:rPr lang="en-US" dirty="0" err="1" smtClean="0"/>
              <a:t>servicio</a:t>
            </a:r>
            <a:r>
              <a:rPr lang="en-US" dirty="0" smtClean="0"/>
              <a:t> para </a:t>
            </a:r>
            <a:r>
              <a:rPr lang="en-US" dirty="0" err="1" smtClean="0"/>
              <a:t>mantenimiento</a:t>
            </a:r>
            <a:r>
              <a:rPr lang="en-US" dirty="0" smtClean="0"/>
              <a:t> o </a:t>
            </a:r>
            <a:r>
              <a:rPr lang="en-US" dirty="0" err="1" smtClean="0"/>
              <a:t>reparación</a:t>
            </a:r>
            <a:r>
              <a:rPr lang="en-US" dirty="0" smtClean="0"/>
              <a:t>, el </a:t>
            </a:r>
            <a:r>
              <a:rPr lang="en-US" dirty="0" err="1" smtClean="0"/>
              <a:t>circuito</a:t>
            </a:r>
            <a:r>
              <a:rPr lang="en-US" dirty="0" smtClean="0"/>
              <a:t> </a:t>
            </a:r>
            <a:r>
              <a:rPr lang="en-US" dirty="0" err="1" smtClean="0"/>
              <a:t>permanecerá</a:t>
            </a:r>
            <a:r>
              <a:rPr lang="en-US" dirty="0" smtClean="0"/>
              <a:t> </a:t>
            </a:r>
            <a:r>
              <a:rPr lang="en-US" dirty="0" err="1" smtClean="0"/>
              <a:t>energizado</a:t>
            </a:r>
            <a:r>
              <a:rPr lang="en-US" dirty="0" smtClean="0"/>
              <a:t> a </a:t>
            </a:r>
            <a:r>
              <a:rPr lang="en-US" dirty="0" err="1" smtClean="0"/>
              <a:t>diferencia</a:t>
            </a:r>
            <a:r>
              <a:rPr lang="en-US" dirty="0" smtClean="0"/>
              <a:t> de lo que </a:t>
            </a:r>
            <a:r>
              <a:rPr lang="en-US" dirty="0" err="1" smtClean="0"/>
              <a:t>ocurría</a:t>
            </a:r>
            <a:r>
              <a:rPr lang="en-US" dirty="0" smtClean="0"/>
              <a:t> con </a:t>
            </a:r>
            <a:r>
              <a:rPr lang="en-US" dirty="0" err="1" smtClean="0"/>
              <a:t>los</a:t>
            </a:r>
            <a:r>
              <a:rPr lang="en-US" dirty="0" smtClean="0"/>
              <a:t> dos buses rectos simples con o sin </a:t>
            </a:r>
            <a:r>
              <a:rPr lang="en-US" dirty="0" err="1" smtClean="0"/>
              <a:t>interruptor</a:t>
            </a:r>
            <a:r>
              <a:rPr lang="en-US" dirty="0" smtClean="0"/>
              <a:t> de </a:t>
            </a:r>
            <a:r>
              <a:rPr lang="en-US" dirty="0" err="1" smtClean="0"/>
              <a:t>sección</a:t>
            </a:r>
            <a:r>
              <a:rPr lang="en-US" dirty="0" smtClean="0"/>
              <a:t>, </a:t>
            </a:r>
            <a:r>
              <a:rPr lang="en-US" dirty="0" err="1" smtClean="0"/>
              <a:t>donde</a:t>
            </a:r>
            <a:r>
              <a:rPr lang="en-US" dirty="0" smtClean="0"/>
              <a:t> </a:t>
            </a:r>
            <a:r>
              <a:rPr lang="en-US" dirty="0" err="1" smtClean="0"/>
              <a:t>quitar</a:t>
            </a:r>
            <a:r>
              <a:rPr lang="en-US" dirty="0" smtClean="0"/>
              <a:t> el </a:t>
            </a:r>
            <a:r>
              <a:rPr lang="en-US" dirty="0" err="1" smtClean="0"/>
              <a:t>interruptor</a:t>
            </a:r>
            <a:r>
              <a:rPr lang="en-US" dirty="0" smtClean="0"/>
              <a:t> de </a:t>
            </a:r>
            <a:r>
              <a:rPr lang="en-US" dirty="0" err="1" smtClean="0"/>
              <a:t>línea</a:t>
            </a:r>
            <a:r>
              <a:rPr lang="en-US" dirty="0" smtClean="0"/>
              <a:t> </a:t>
            </a:r>
            <a:r>
              <a:rPr lang="en-US" dirty="0" err="1" smtClean="0"/>
              <a:t>también</a:t>
            </a:r>
            <a:r>
              <a:rPr lang="en-US" dirty="0" smtClean="0"/>
              <a:t> </a:t>
            </a:r>
            <a:r>
              <a:rPr lang="en-US" dirty="0" err="1" smtClean="0"/>
              <a:t>provoca</a:t>
            </a:r>
            <a:r>
              <a:rPr lang="en-US" dirty="0" smtClean="0"/>
              <a:t> la </a:t>
            </a:r>
            <a:r>
              <a:rPr lang="en-US" dirty="0" err="1" smtClean="0"/>
              <a:t>interrupción</a:t>
            </a:r>
            <a:r>
              <a:rPr lang="en-US" dirty="0" smtClean="0"/>
              <a:t> de la </a:t>
            </a:r>
            <a:r>
              <a:rPr lang="en-US" dirty="0" err="1" smtClean="0"/>
              <a:t>línea</a:t>
            </a:r>
            <a:r>
              <a:rPr lang="en-US" dirty="0" smtClean="0"/>
              <a:t>.</a:t>
            </a:r>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11</a:t>
            </a:fld>
            <a:endParaRPr lang="en-US"/>
          </a:p>
        </p:txBody>
      </p:sp>
    </p:spTree>
    <p:extLst>
      <p:ext uri="{BB962C8B-B14F-4D97-AF65-F5344CB8AC3E}">
        <p14:creationId xmlns:p14="http://schemas.microsoft.com/office/powerpoint/2010/main" val="3818827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err="1" smtClean="0"/>
              <a:t>Resumamos</a:t>
            </a:r>
            <a:r>
              <a:rPr lang="en-US" dirty="0" smtClean="0"/>
              <a:t> </a:t>
            </a:r>
            <a:r>
              <a:rPr lang="en-US" dirty="0" err="1" smtClean="0"/>
              <a:t>los</a:t>
            </a:r>
            <a:r>
              <a:rPr lang="en-US" dirty="0" smtClean="0"/>
              <a:t> pros y </a:t>
            </a:r>
            <a:r>
              <a:rPr lang="en-US" dirty="0" err="1" smtClean="0"/>
              <a:t>los</a:t>
            </a:r>
            <a:r>
              <a:rPr lang="en-US" dirty="0" smtClean="0"/>
              <a:t> contras de un </a:t>
            </a:r>
            <a:r>
              <a:rPr lang="en-US" dirty="0" err="1" smtClean="0"/>
              <a:t>sistema</a:t>
            </a:r>
            <a:r>
              <a:rPr lang="en-US" dirty="0" smtClean="0"/>
              <a:t> de bus de </a:t>
            </a:r>
            <a:r>
              <a:rPr lang="en-US" dirty="0" err="1" smtClean="0"/>
              <a:t>anillo</a:t>
            </a:r>
            <a:r>
              <a:rPr lang="en-US" dirty="0" smtClean="0"/>
              <a:t>:</a:t>
            </a:r>
          </a:p>
          <a:p>
            <a:pPr algn="just"/>
            <a:r>
              <a:rPr lang="en-US" b="1" dirty="0" smtClean="0">
                <a:solidFill>
                  <a:srgbClr val="0070C0"/>
                </a:solidFill>
              </a:rPr>
              <a:t>•    </a:t>
            </a:r>
            <a:r>
              <a:rPr lang="en-US" b="1" dirty="0" err="1" smtClean="0">
                <a:solidFill>
                  <a:srgbClr val="0070C0"/>
                </a:solidFill>
              </a:rPr>
              <a:t>Ventajas</a:t>
            </a:r>
            <a:r>
              <a:rPr lang="en-US" b="1" dirty="0" smtClean="0">
                <a:solidFill>
                  <a:srgbClr val="0070C0"/>
                </a:solidFill>
              </a:rPr>
              <a:t>:</a:t>
            </a:r>
          </a:p>
          <a:p>
            <a:pPr marL="742950" lvl="1" indent="-285750" algn="just">
              <a:buFont typeface="Wingdings" panose="05000000000000000000" pitchFamily="2" charset="2"/>
              <a:buChar char="ü"/>
            </a:pPr>
            <a:r>
              <a:rPr lang="en-US" b="1" dirty="0" err="1" smtClean="0">
                <a:solidFill>
                  <a:srgbClr val="C00000"/>
                </a:solidFill>
              </a:rPr>
              <a:t>Operación</a:t>
            </a:r>
            <a:r>
              <a:rPr lang="en-US" b="1" dirty="0" smtClean="0">
                <a:solidFill>
                  <a:srgbClr val="C00000"/>
                </a:solidFill>
              </a:rPr>
              <a:t> flexible </a:t>
            </a:r>
          </a:p>
          <a:p>
            <a:pPr marL="742950" lvl="1" indent="-285750" algn="just">
              <a:buFont typeface="Wingdings" panose="05000000000000000000" pitchFamily="2" charset="2"/>
              <a:buChar char="ü"/>
            </a:pPr>
            <a:r>
              <a:rPr lang="en-US" b="1" dirty="0" smtClean="0">
                <a:solidFill>
                  <a:srgbClr val="C00000"/>
                </a:solidFill>
              </a:rPr>
              <a:t>Alta </a:t>
            </a:r>
            <a:r>
              <a:rPr lang="en-US" b="1" dirty="0" err="1" smtClean="0">
                <a:solidFill>
                  <a:srgbClr val="C00000"/>
                </a:solidFill>
              </a:rPr>
              <a:t>fiabilidad</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Doble</a:t>
            </a:r>
            <a:r>
              <a:rPr lang="en-US" b="1" dirty="0" smtClean="0">
                <a:solidFill>
                  <a:srgbClr val="C00000"/>
                </a:solidFill>
              </a:rPr>
              <a:t> </a:t>
            </a:r>
            <a:r>
              <a:rPr lang="en-US" b="1" dirty="0" err="1" smtClean="0">
                <a:solidFill>
                  <a:srgbClr val="C00000"/>
                </a:solidFill>
              </a:rPr>
              <a:t>alimentación</a:t>
            </a:r>
            <a:r>
              <a:rPr lang="en-US" b="1" dirty="0" smtClean="0">
                <a:solidFill>
                  <a:srgbClr val="C00000"/>
                </a:solidFill>
              </a:rPr>
              <a:t> para </a:t>
            </a:r>
            <a:r>
              <a:rPr lang="en-US" b="1" dirty="0" err="1" smtClean="0">
                <a:solidFill>
                  <a:srgbClr val="C00000"/>
                </a:solidFill>
              </a:rPr>
              <a:t>cada</a:t>
            </a:r>
            <a:r>
              <a:rPr lang="en-US" b="1" dirty="0" smtClean="0">
                <a:solidFill>
                  <a:srgbClr val="C00000"/>
                </a:solidFill>
              </a:rPr>
              <a:t> </a:t>
            </a:r>
            <a:r>
              <a:rPr lang="en-US" b="1" dirty="0" err="1" smtClean="0">
                <a:solidFill>
                  <a:srgbClr val="C00000"/>
                </a:solidFill>
              </a:rPr>
              <a:t>circuito</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Cualquier</a:t>
            </a:r>
            <a:r>
              <a:rPr lang="en-US" b="1" dirty="0" smtClean="0">
                <a:solidFill>
                  <a:srgbClr val="C00000"/>
                </a:solidFill>
              </a:rPr>
              <a:t> </a:t>
            </a:r>
            <a:r>
              <a:rPr lang="en-US" b="1" dirty="0" err="1" smtClean="0">
                <a:solidFill>
                  <a:srgbClr val="C00000"/>
                </a:solidFill>
              </a:rPr>
              <a:t>interruptor</a:t>
            </a:r>
            <a:r>
              <a:rPr lang="en-US" b="1" dirty="0" smtClean="0">
                <a:solidFill>
                  <a:srgbClr val="C00000"/>
                </a:solidFill>
              </a:rPr>
              <a:t> </a:t>
            </a:r>
            <a:r>
              <a:rPr lang="en-US" b="1" dirty="0" err="1" smtClean="0">
                <a:solidFill>
                  <a:srgbClr val="C00000"/>
                </a:solidFill>
              </a:rPr>
              <a:t>puede</a:t>
            </a:r>
            <a:r>
              <a:rPr lang="en-US" b="1" dirty="0" smtClean="0">
                <a:solidFill>
                  <a:srgbClr val="C00000"/>
                </a:solidFill>
              </a:rPr>
              <a:t> </a:t>
            </a:r>
            <a:r>
              <a:rPr lang="en-US" b="1" dirty="0" err="1" smtClean="0">
                <a:solidFill>
                  <a:srgbClr val="C00000"/>
                </a:solidFill>
              </a:rPr>
              <a:t>ser</a:t>
            </a:r>
            <a:r>
              <a:rPr lang="en-US" b="1" dirty="0" smtClean="0">
                <a:solidFill>
                  <a:srgbClr val="C00000"/>
                </a:solidFill>
              </a:rPr>
              <a:t> </a:t>
            </a:r>
            <a:r>
              <a:rPr lang="en-US" b="1" dirty="0" err="1" smtClean="0">
                <a:solidFill>
                  <a:srgbClr val="C00000"/>
                </a:solidFill>
              </a:rPr>
              <a:t>removido</a:t>
            </a:r>
            <a:r>
              <a:rPr lang="en-US" b="1" dirty="0" smtClean="0">
                <a:solidFill>
                  <a:srgbClr val="C00000"/>
                </a:solidFill>
              </a:rPr>
              <a:t> sin </a:t>
            </a:r>
            <a:r>
              <a:rPr lang="en-US" b="1" dirty="0" err="1" smtClean="0">
                <a:solidFill>
                  <a:srgbClr val="C00000"/>
                </a:solidFill>
              </a:rPr>
              <a:t>afectar</a:t>
            </a:r>
            <a:r>
              <a:rPr lang="en-US" b="1" dirty="0" smtClean="0">
                <a:solidFill>
                  <a:srgbClr val="C00000"/>
                </a:solidFill>
              </a:rPr>
              <a:t> el </a:t>
            </a:r>
            <a:r>
              <a:rPr lang="en-US" b="1" dirty="0" err="1" smtClean="0">
                <a:solidFill>
                  <a:srgbClr val="C00000"/>
                </a:solidFill>
              </a:rPr>
              <a:t>servicio</a:t>
            </a:r>
            <a:endParaRPr lang="en-US" b="1" dirty="0" smtClean="0">
              <a:solidFill>
                <a:srgbClr val="C00000"/>
              </a:solidFill>
            </a:endParaRPr>
          </a:p>
          <a:p>
            <a:pPr algn="just"/>
            <a:r>
              <a:rPr lang="en-US" b="1" dirty="0" smtClean="0">
                <a:solidFill>
                  <a:srgbClr val="0070C0"/>
                </a:solidFill>
              </a:rPr>
              <a:t>•    </a:t>
            </a:r>
            <a:r>
              <a:rPr lang="en-US" b="1" dirty="0" err="1" smtClean="0">
                <a:solidFill>
                  <a:srgbClr val="0070C0"/>
                </a:solidFill>
              </a:rPr>
              <a:t>Desventajas</a:t>
            </a:r>
            <a:r>
              <a:rPr lang="en-US" b="1" dirty="0" smtClean="0">
                <a:solidFill>
                  <a:srgbClr val="0070C0"/>
                </a:solidFill>
              </a:rPr>
              <a:t>:</a:t>
            </a:r>
          </a:p>
          <a:p>
            <a:pPr marL="742950" lvl="1" indent="-285750" algn="just">
              <a:buFont typeface="Wingdings" panose="05000000000000000000" pitchFamily="2" charset="2"/>
              <a:buChar char="ü"/>
            </a:pPr>
            <a:r>
              <a:rPr lang="en-US" b="1" dirty="0" smtClean="0">
                <a:solidFill>
                  <a:srgbClr val="C00000"/>
                </a:solidFill>
              </a:rPr>
              <a:t>Los </a:t>
            </a:r>
            <a:r>
              <a:rPr lang="en-US" b="1" dirty="0" err="1" smtClean="0">
                <a:solidFill>
                  <a:srgbClr val="C00000"/>
                </a:solidFill>
              </a:rPr>
              <a:t>interruptores</a:t>
            </a:r>
            <a:r>
              <a:rPr lang="en-US" b="1" dirty="0" smtClean="0">
                <a:solidFill>
                  <a:srgbClr val="C00000"/>
                </a:solidFill>
              </a:rPr>
              <a:t> </a:t>
            </a:r>
            <a:r>
              <a:rPr lang="en-US" b="1" dirty="0" err="1" smtClean="0">
                <a:solidFill>
                  <a:srgbClr val="C00000"/>
                </a:solidFill>
              </a:rPr>
              <a:t>deben</a:t>
            </a:r>
            <a:r>
              <a:rPr lang="en-US" b="1" dirty="0" smtClean="0">
                <a:solidFill>
                  <a:srgbClr val="C00000"/>
                </a:solidFill>
              </a:rPr>
              <a:t> </a:t>
            </a:r>
            <a:r>
              <a:rPr lang="en-US" b="1" dirty="0" err="1" smtClean="0">
                <a:solidFill>
                  <a:srgbClr val="C00000"/>
                </a:solidFill>
              </a:rPr>
              <a:t>tener</a:t>
            </a:r>
            <a:r>
              <a:rPr lang="en-US" b="1" dirty="0" smtClean="0">
                <a:solidFill>
                  <a:srgbClr val="C00000"/>
                </a:solidFill>
              </a:rPr>
              <a:t> </a:t>
            </a:r>
            <a:r>
              <a:rPr lang="en-US" b="1" dirty="0" err="1" smtClean="0">
                <a:solidFill>
                  <a:srgbClr val="C00000"/>
                </a:solidFill>
              </a:rPr>
              <a:t>una</a:t>
            </a:r>
            <a:r>
              <a:rPr lang="en-US" b="1" dirty="0" smtClean="0">
                <a:solidFill>
                  <a:srgbClr val="C00000"/>
                </a:solidFill>
              </a:rPr>
              <a:t> </a:t>
            </a:r>
            <a:r>
              <a:rPr lang="en-US" b="1" dirty="0" err="1" smtClean="0">
                <a:solidFill>
                  <a:srgbClr val="C00000"/>
                </a:solidFill>
              </a:rPr>
              <a:t>clasificación</a:t>
            </a:r>
            <a:r>
              <a:rPr lang="en-US" b="1" dirty="0" smtClean="0">
                <a:solidFill>
                  <a:srgbClr val="C00000"/>
                </a:solidFill>
              </a:rPr>
              <a:t> de </a:t>
            </a:r>
            <a:r>
              <a:rPr lang="en-US" b="1" dirty="0" err="1" smtClean="0">
                <a:solidFill>
                  <a:srgbClr val="C00000"/>
                </a:solidFill>
              </a:rPr>
              <a:t>corriente</a:t>
            </a:r>
            <a:r>
              <a:rPr lang="en-US" b="1" dirty="0" smtClean="0">
                <a:solidFill>
                  <a:srgbClr val="C00000"/>
                </a:solidFill>
              </a:rPr>
              <a:t> </a:t>
            </a:r>
            <a:r>
              <a:rPr lang="en-US" b="1" dirty="0" err="1" smtClean="0">
                <a:solidFill>
                  <a:srgbClr val="C00000"/>
                </a:solidFill>
              </a:rPr>
              <a:t>alta</a:t>
            </a:r>
            <a:r>
              <a:rPr lang="en-US" b="1" dirty="0" smtClean="0">
                <a:solidFill>
                  <a:srgbClr val="C00000"/>
                </a:solidFill>
              </a:rPr>
              <a:t> </a:t>
            </a:r>
            <a:r>
              <a:rPr lang="en-US" b="1" dirty="0" err="1" smtClean="0">
                <a:solidFill>
                  <a:srgbClr val="C00000"/>
                </a:solidFill>
              </a:rPr>
              <a:t>basada</a:t>
            </a:r>
            <a:r>
              <a:rPr lang="en-US" b="1" dirty="0" smtClean="0">
                <a:solidFill>
                  <a:srgbClr val="C00000"/>
                </a:solidFill>
              </a:rPr>
              <a:t> </a:t>
            </a:r>
            <a:r>
              <a:rPr lang="en-US" b="1" dirty="0" err="1" smtClean="0">
                <a:solidFill>
                  <a:srgbClr val="C00000"/>
                </a:solidFill>
              </a:rPr>
              <a:t>en</a:t>
            </a:r>
            <a:r>
              <a:rPr lang="en-US" b="1" dirty="0" smtClean="0">
                <a:solidFill>
                  <a:srgbClr val="C00000"/>
                </a:solidFill>
              </a:rPr>
              <a:t> </a:t>
            </a:r>
            <a:r>
              <a:rPr lang="en-US" b="1" dirty="0" err="1" smtClean="0">
                <a:solidFill>
                  <a:srgbClr val="C00000"/>
                </a:solidFill>
              </a:rPr>
              <a:t>una</a:t>
            </a:r>
            <a:r>
              <a:rPr lang="en-US" b="1" dirty="0" smtClean="0">
                <a:solidFill>
                  <a:srgbClr val="C00000"/>
                </a:solidFill>
              </a:rPr>
              <a:t> </a:t>
            </a:r>
            <a:r>
              <a:rPr lang="en-US" b="1" dirty="0" err="1" smtClean="0">
                <a:solidFill>
                  <a:srgbClr val="C00000"/>
                </a:solidFill>
              </a:rPr>
              <a:t>carga</a:t>
            </a:r>
            <a:r>
              <a:rPr lang="en-US" b="1" dirty="0" smtClean="0">
                <a:solidFill>
                  <a:srgbClr val="C00000"/>
                </a:solidFill>
              </a:rPr>
              <a:t> total</a:t>
            </a:r>
          </a:p>
          <a:p>
            <a:pPr marL="742950" lvl="1" indent="-285750" algn="just">
              <a:buFont typeface="Wingdings" panose="05000000000000000000" pitchFamily="2" charset="2"/>
              <a:buChar char="ü"/>
            </a:pPr>
            <a:r>
              <a:rPr lang="en-US" b="1" dirty="0" err="1" smtClean="0">
                <a:solidFill>
                  <a:srgbClr val="C00000"/>
                </a:solidFill>
              </a:rPr>
              <a:t>Difícil</a:t>
            </a:r>
            <a:r>
              <a:rPr lang="en-US" b="1" dirty="0" smtClean="0">
                <a:solidFill>
                  <a:srgbClr val="C00000"/>
                </a:solidFill>
              </a:rPr>
              <a:t> de </a:t>
            </a:r>
            <a:r>
              <a:rPr lang="en-US" b="1" dirty="0" err="1" smtClean="0">
                <a:solidFill>
                  <a:srgbClr val="C00000"/>
                </a:solidFill>
              </a:rPr>
              <a:t>arreglar</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Cualquier</a:t>
            </a:r>
            <a:r>
              <a:rPr lang="en-US" b="1" dirty="0" smtClean="0">
                <a:solidFill>
                  <a:srgbClr val="C00000"/>
                </a:solidFill>
              </a:rPr>
              <a:t> </a:t>
            </a:r>
            <a:r>
              <a:rPr lang="en-US" b="1" dirty="0" err="1" smtClean="0">
                <a:solidFill>
                  <a:srgbClr val="C00000"/>
                </a:solidFill>
              </a:rPr>
              <a:t>falla</a:t>
            </a:r>
            <a:r>
              <a:rPr lang="en-US" b="1" dirty="0" smtClean="0">
                <a:solidFill>
                  <a:srgbClr val="C00000"/>
                </a:solidFill>
              </a:rPr>
              <a:t> </a:t>
            </a:r>
            <a:r>
              <a:rPr lang="en-US" b="1" dirty="0" err="1" smtClean="0">
                <a:solidFill>
                  <a:srgbClr val="C00000"/>
                </a:solidFill>
              </a:rPr>
              <a:t>en</a:t>
            </a:r>
            <a:r>
              <a:rPr lang="en-US" b="1" dirty="0" smtClean="0">
                <a:solidFill>
                  <a:srgbClr val="C00000"/>
                </a:solidFill>
              </a:rPr>
              <a:t> la </a:t>
            </a:r>
            <a:r>
              <a:rPr lang="en-US" b="1" dirty="0" err="1" smtClean="0">
                <a:solidFill>
                  <a:srgbClr val="C00000"/>
                </a:solidFill>
              </a:rPr>
              <a:t>línea</a:t>
            </a:r>
            <a:r>
              <a:rPr lang="en-US" b="1" dirty="0" smtClean="0">
                <a:solidFill>
                  <a:srgbClr val="C00000"/>
                </a:solidFill>
              </a:rPr>
              <a:t> </a:t>
            </a:r>
            <a:r>
              <a:rPr lang="en-US" b="1" dirty="0" err="1" smtClean="0">
                <a:solidFill>
                  <a:srgbClr val="C00000"/>
                </a:solidFill>
              </a:rPr>
              <a:t>dispara</a:t>
            </a:r>
            <a:r>
              <a:rPr lang="en-US" b="1" dirty="0" smtClean="0">
                <a:solidFill>
                  <a:srgbClr val="C00000"/>
                </a:solidFill>
              </a:rPr>
              <a:t> dos </a:t>
            </a:r>
            <a:r>
              <a:rPr lang="en-US" b="1" dirty="0" err="1" smtClean="0">
                <a:solidFill>
                  <a:srgbClr val="C00000"/>
                </a:solidFill>
              </a:rPr>
              <a:t>interruptores</a:t>
            </a:r>
            <a:endParaRPr lang="en-US" b="1" dirty="0" smtClean="0">
              <a:solidFill>
                <a:srgbClr val="C00000"/>
              </a:solidFill>
            </a:endParaRPr>
          </a:p>
          <a:p>
            <a:pPr algn="just"/>
            <a:r>
              <a:rPr lang="en-US" dirty="0" smtClean="0"/>
              <a:t>Si el </a:t>
            </a:r>
            <a:r>
              <a:rPr lang="en-US" dirty="0" err="1" smtClean="0"/>
              <a:t>análisis</a:t>
            </a:r>
            <a:r>
              <a:rPr lang="en-US" dirty="0" smtClean="0"/>
              <a:t> de </a:t>
            </a:r>
            <a:r>
              <a:rPr lang="en-US" dirty="0" err="1" smtClean="0"/>
              <a:t>confiabilidad</a:t>
            </a:r>
            <a:r>
              <a:rPr lang="en-US" dirty="0" smtClean="0"/>
              <a:t> </a:t>
            </a:r>
            <a:r>
              <a:rPr lang="en-US" dirty="0" err="1" smtClean="0"/>
              <a:t>muestra</a:t>
            </a:r>
            <a:r>
              <a:rPr lang="en-US" dirty="0" smtClean="0"/>
              <a:t> que un bus de </a:t>
            </a:r>
            <a:r>
              <a:rPr lang="en-US" dirty="0" err="1" smtClean="0"/>
              <a:t>anillo</a:t>
            </a:r>
            <a:r>
              <a:rPr lang="en-US" dirty="0" smtClean="0"/>
              <a:t> no </a:t>
            </a:r>
            <a:r>
              <a:rPr lang="en-US" dirty="0" err="1" smtClean="0"/>
              <a:t>es</a:t>
            </a:r>
            <a:r>
              <a:rPr lang="en-US" dirty="0" smtClean="0"/>
              <a:t> lo </a:t>
            </a:r>
            <a:r>
              <a:rPr lang="en-US" dirty="0" err="1" smtClean="0"/>
              <a:t>suficientemente</a:t>
            </a:r>
            <a:r>
              <a:rPr lang="en-US" dirty="0" smtClean="0"/>
              <a:t> </a:t>
            </a:r>
            <a:r>
              <a:rPr lang="en-US" dirty="0" err="1" smtClean="0"/>
              <a:t>confiable</a:t>
            </a:r>
            <a:r>
              <a:rPr lang="en-US" dirty="0" smtClean="0"/>
              <a:t>, el </a:t>
            </a:r>
            <a:r>
              <a:rPr lang="en-US" dirty="0" err="1" smtClean="0"/>
              <a:t>siguiente</a:t>
            </a:r>
            <a:r>
              <a:rPr lang="en-US" dirty="0" smtClean="0"/>
              <a:t> </a:t>
            </a:r>
            <a:r>
              <a:rPr lang="en-US" dirty="0" err="1" smtClean="0"/>
              <a:t>paso</a:t>
            </a:r>
            <a:r>
              <a:rPr lang="en-US" dirty="0" smtClean="0"/>
              <a:t> para </a:t>
            </a:r>
            <a:r>
              <a:rPr lang="en-US" dirty="0" err="1" smtClean="0"/>
              <a:t>aumentar</a:t>
            </a:r>
            <a:r>
              <a:rPr lang="en-US" dirty="0" smtClean="0"/>
              <a:t> la </a:t>
            </a:r>
            <a:r>
              <a:rPr lang="en-US" dirty="0" err="1" smtClean="0"/>
              <a:t>redundancia</a:t>
            </a:r>
            <a:r>
              <a:rPr lang="en-US" dirty="0" smtClean="0"/>
              <a:t> de la </a:t>
            </a:r>
            <a:r>
              <a:rPr lang="en-US" dirty="0" err="1" smtClean="0"/>
              <a:t>fuente</a:t>
            </a:r>
            <a:r>
              <a:rPr lang="en-US" dirty="0" smtClean="0"/>
              <a:t> de </a:t>
            </a:r>
            <a:r>
              <a:rPr lang="en-US" dirty="0" err="1" smtClean="0"/>
              <a:t>alimentación</a:t>
            </a:r>
            <a:r>
              <a:rPr lang="en-US" dirty="0" smtClean="0"/>
              <a:t> </a:t>
            </a:r>
            <a:r>
              <a:rPr lang="en-US" dirty="0" err="1" smtClean="0"/>
              <a:t>es</a:t>
            </a:r>
            <a:r>
              <a:rPr lang="en-US" dirty="0" smtClean="0"/>
              <a:t> la </a:t>
            </a:r>
            <a:r>
              <a:rPr lang="en-US" dirty="0" err="1" smtClean="0"/>
              <a:t>aplicación</a:t>
            </a:r>
            <a:r>
              <a:rPr lang="en-US" dirty="0" smtClean="0"/>
              <a:t> de un </a:t>
            </a:r>
            <a:r>
              <a:rPr lang="en-US" dirty="0" err="1" smtClean="0"/>
              <a:t>sistema</a:t>
            </a:r>
            <a:r>
              <a:rPr lang="en-US" dirty="0" smtClean="0"/>
              <a:t> de "</a:t>
            </a:r>
            <a:r>
              <a:rPr lang="en-US" dirty="0" err="1" smtClean="0"/>
              <a:t>interruptor</a:t>
            </a:r>
            <a:r>
              <a:rPr lang="en-US" dirty="0" smtClean="0"/>
              <a:t> y </a:t>
            </a:r>
            <a:r>
              <a:rPr lang="en-US" dirty="0" err="1" smtClean="0"/>
              <a:t>medio</a:t>
            </a:r>
            <a:r>
              <a:rPr lang="en-US" dirty="0" smtClean="0"/>
              <a:t>", que se </a:t>
            </a:r>
            <a:r>
              <a:rPr lang="en-US" dirty="0" err="1" smtClean="0"/>
              <a:t>muestra</a:t>
            </a:r>
            <a:r>
              <a:rPr lang="en-US" dirty="0" smtClean="0"/>
              <a:t> </a:t>
            </a:r>
            <a:r>
              <a:rPr lang="en-US" dirty="0" err="1" smtClean="0"/>
              <a:t>en</a:t>
            </a:r>
            <a:r>
              <a:rPr lang="en-US" dirty="0" smtClean="0"/>
              <a:t> la Fig. 10.</a:t>
            </a:r>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12</a:t>
            </a:fld>
            <a:endParaRPr lang="en-US"/>
          </a:p>
        </p:txBody>
      </p:sp>
    </p:spTree>
    <p:extLst>
      <p:ext uri="{BB962C8B-B14F-4D97-AF65-F5344CB8AC3E}">
        <p14:creationId xmlns:p14="http://schemas.microsoft.com/office/powerpoint/2010/main" val="3775949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smtClean="0"/>
              <a:t>El </a:t>
            </a:r>
            <a:r>
              <a:rPr lang="en-US" dirty="0" err="1" smtClean="0"/>
              <a:t>extraño</a:t>
            </a:r>
            <a:r>
              <a:rPr lang="en-US" dirty="0" smtClean="0"/>
              <a:t> </a:t>
            </a:r>
            <a:r>
              <a:rPr lang="en-US" dirty="0" err="1" smtClean="0"/>
              <a:t>nombre</a:t>
            </a:r>
            <a:r>
              <a:rPr lang="en-US" dirty="0" smtClean="0"/>
              <a:t> de </a:t>
            </a:r>
            <a:r>
              <a:rPr lang="en-US" dirty="0" err="1" smtClean="0"/>
              <a:t>esta</a:t>
            </a:r>
            <a:r>
              <a:rPr lang="en-US" dirty="0" smtClean="0"/>
              <a:t> </a:t>
            </a:r>
            <a:r>
              <a:rPr lang="en-US" dirty="0" err="1" smtClean="0"/>
              <a:t>disposición</a:t>
            </a:r>
            <a:r>
              <a:rPr lang="en-US" dirty="0" smtClean="0"/>
              <a:t> de </a:t>
            </a:r>
            <a:r>
              <a:rPr lang="en-US" dirty="0" err="1" smtClean="0"/>
              <a:t>barras</a:t>
            </a:r>
            <a:r>
              <a:rPr lang="en-US" dirty="0" smtClean="0"/>
              <a:t> se </a:t>
            </a:r>
            <a:r>
              <a:rPr lang="en-US" dirty="0" err="1" smtClean="0"/>
              <a:t>basa</a:t>
            </a:r>
            <a:r>
              <a:rPr lang="en-US" dirty="0" smtClean="0"/>
              <a:t> </a:t>
            </a:r>
            <a:r>
              <a:rPr lang="en-US" dirty="0" err="1" smtClean="0"/>
              <a:t>en</a:t>
            </a:r>
            <a:r>
              <a:rPr lang="en-US" dirty="0" smtClean="0"/>
              <a:t> el </a:t>
            </a:r>
            <a:r>
              <a:rPr lang="en-US" dirty="0" err="1" smtClean="0"/>
              <a:t>hecho</a:t>
            </a:r>
            <a:r>
              <a:rPr lang="en-US" dirty="0" smtClean="0"/>
              <a:t> de que </a:t>
            </a:r>
            <a:r>
              <a:rPr lang="en-US" dirty="0" err="1" smtClean="0"/>
              <a:t>cada</a:t>
            </a:r>
            <a:r>
              <a:rPr lang="en-US" dirty="0" smtClean="0"/>
              <a:t> </a:t>
            </a:r>
            <a:r>
              <a:rPr lang="en-US" dirty="0" err="1" smtClean="0"/>
              <a:t>bahía</a:t>
            </a:r>
            <a:r>
              <a:rPr lang="en-US" dirty="0" smtClean="0"/>
              <a:t> de </a:t>
            </a:r>
            <a:r>
              <a:rPr lang="en-US" dirty="0" err="1" smtClean="0"/>
              <a:t>estos</a:t>
            </a:r>
            <a:r>
              <a:rPr lang="en-US" dirty="0" smtClean="0"/>
              <a:t> </a:t>
            </a:r>
            <a:r>
              <a:rPr lang="en-US" dirty="0" err="1" smtClean="0"/>
              <a:t>sistemas</a:t>
            </a:r>
            <a:r>
              <a:rPr lang="en-US" dirty="0" smtClean="0"/>
              <a:t> de </a:t>
            </a:r>
            <a:r>
              <a:rPr lang="en-US" dirty="0" err="1" smtClean="0"/>
              <a:t>conmutación</a:t>
            </a:r>
            <a:r>
              <a:rPr lang="en-US" dirty="0" smtClean="0"/>
              <a:t> (hay </a:t>
            </a:r>
            <a:r>
              <a:rPr lang="en-US" dirty="0" err="1" smtClean="0"/>
              <a:t>una</a:t>
            </a:r>
            <a:r>
              <a:rPr lang="en-US" dirty="0" smtClean="0"/>
              <a:t> </a:t>
            </a:r>
            <a:r>
              <a:rPr lang="en-US" dirty="0" err="1" smtClean="0"/>
              <a:t>bahía</a:t>
            </a:r>
            <a:r>
              <a:rPr lang="en-US" dirty="0" smtClean="0"/>
              <a:t> que se </a:t>
            </a:r>
            <a:r>
              <a:rPr lang="en-US" dirty="0" err="1" smtClean="0"/>
              <a:t>muestra</a:t>
            </a:r>
            <a:r>
              <a:rPr lang="en-US" dirty="0" smtClean="0"/>
              <a:t> </a:t>
            </a:r>
            <a:r>
              <a:rPr lang="en-US" dirty="0" err="1" smtClean="0"/>
              <a:t>en</a:t>
            </a:r>
            <a:r>
              <a:rPr lang="en-US" dirty="0" smtClean="0"/>
              <a:t> la Fig. 10, </a:t>
            </a:r>
            <a:r>
              <a:rPr lang="en-US" dirty="0" err="1" smtClean="0"/>
              <a:t>pero</a:t>
            </a:r>
            <a:r>
              <a:rPr lang="en-US" dirty="0" smtClean="0"/>
              <a:t> </a:t>
            </a:r>
            <a:r>
              <a:rPr lang="en-US" dirty="0" err="1" smtClean="0"/>
              <a:t>generalmente</a:t>
            </a:r>
            <a:r>
              <a:rPr lang="en-US" dirty="0" smtClean="0"/>
              <a:t> el patio de </a:t>
            </a:r>
            <a:r>
              <a:rPr lang="en-US" dirty="0" err="1" smtClean="0"/>
              <a:t>maniobras</a:t>
            </a:r>
            <a:r>
              <a:rPr lang="en-US" dirty="0" smtClean="0"/>
              <a:t> de la </a:t>
            </a:r>
            <a:r>
              <a:rPr lang="en-US" dirty="0" err="1" smtClean="0"/>
              <a:t>subestación</a:t>
            </a:r>
            <a:r>
              <a:rPr lang="en-US" dirty="0" smtClean="0"/>
              <a:t> </a:t>
            </a:r>
            <a:r>
              <a:rPr lang="en-US" dirty="0" err="1" smtClean="0"/>
              <a:t>consta</a:t>
            </a:r>
            <a:r>
              <a:rPr lang="en-US" dirty="0" smtClean="0"/>
              <a:t> de </a:t>
            </a:r>
            <a:r>
              <a:rPr lang="en-US" dirty="0" err="1" smtClean="0"/>
              <a:t>varias</a:t>
            </a:r>
            <a:r>
              <a:rPr lang="en-US" dirty="0" smtClean="0"/>
              <a:t> </a:t>
            </a:r>
            <a:r>
              <a:rPr lang="en-US" dirty="0" err="1" smtClean="0"/>
              <a:t>bahías</a:t>
            </a:r>
            <a:r>
              <a:rPr lang="en-US" dirty="0" smtClean="0"/>
              <a:t>) </a:t>
            </a:r>
            <a:r>
              <a:rPr lang="en-US" dirty="0" err="1" smtClean="0"/>
              <a:t>tiene</a:t>
            </a:r>
            <a:r>
              <a:rPr lang="en-US" dirty="0" smtClean="0"/>
              <a:t> </a:t>
            </a:r>
            <a:r>
              <a:rPr lang="en-US" dirty="0" err="1" smtClean="0"/>
              <a:t>tres</a:t>
            </a:r>
            <a:r>
              <a:rPr lang="en-US" dirty="0" smtClean="0"/>
              <a:t> (3) </a:t>
            </a:r>
            <a:r>
              <a:rPr lang="en-US" dirty="0" err="1" smtClean="0"/>
              <a:t>interruptores</a:t>
            </a:r>
            <a:r>
              <a:rPr lang="en-US" dirty="0" smtClean="0"/>
              <a:t> para dos (2 ) </a:t>
            </a:r>
            <a:r>
              <a:rPr lang="en-US" dirty="0" err="1" smtClean="0"/>
              <a:t>circuitos</a:t>
            </a:r>
            <a:r>
              <a:rPr lang="en-US" dirty="0" smtClean="0"/>
              <a:t>. </a:t>
            </a:r>
            <a:r>
              <a:rPr lang="en-US" dirty="0" err="1" smtClean="0"/>
              <a:t>Entonces</a:t>
            </a:r>
            <a:r>
              <a:rPr lang="en-US" dirty="0" smtClean="0"/>
              <a:t>, </a:t>
            </a:r>
            <a:r>
              <a:rPr lang="en-US" dirty="0" err="1" smtClean="0"/>
              <a:t>si</a:t>
            </a:r>
            <a:r>
              <a:rPr lang="en-US" dirty="0" smtClean="0"/>
              <a:t> </a:t>
            </a:r>
            <a:r>
              <a:rPr lang="en-US" dirty="0" err="1" smtClean="0"/>
              <a:t>quieres</a:t>
            </a:r>
            <a:r>
              <a:rPr lang="en-US" dirty="0" smtClean="0"/>
              <a:t> </a:t>
            </a:r>
            <a:r>
              <a:rPr lang="en-US" dirty="0" err="1" smtClean="0"/>
              <a:t>encontrar</a:t>
            </a:r>
            <a:r>
              <a:rPr lang="en-US" dirty="0" smtClean="0"/>
              <a:t> </a:t>
            </a:r>
            <a:r>
              <a:rPr lang="en-US" dirty="0" err="1" smtClean="0"/>
              <a:t>formalmente</a:t>
            </a:r>
            <a:r>
              <a:rPr lang="en-US" dirty="0" smtClean="0"/>
              <a:t> </a:t>
            </a:r>
            <a:r>
              <a:rPr lang="en-US" dirty="0" err="1" smtClean="0"/>
              <a:t>cuantos</a:t>
            </a:r>
            <a:r>
              <a:rPr lang="en-US" dirty="0" smtClean="0"/>
              <a:t> </a:t>
            </a:r>
            <a:r>
              <a:rPr lang="en-US" dirty="0" err="1" smtClean="0"/>
              <a:t>interruptores</a:t>
            </a:r>
            <a:r>
              <a:rPr lang="en-US" dirty="0" smtClean="0"/>
              <a:t> hay </a:t>
            </a:r>
            <a:r>
              <a:rPr lang="en-US" dirty="0" err="1" smtClean="0"/>
              <a:t>asociados</a:t>
            </a:r>
            <a:r>
              <a:rPr lang="en-US" dirty="0" smtClean="0"/>
              <a:t> a </a:t>
            </a:r>
            <a:r>
              <a:rPr lang="en-US" dirty="0" err="1" smtClean="0"/>
              <a:t>cada</a:t>
            </a:r>
            <a:r>
              <a:rPr lang="en-US" dirty="0" smtClean="0"/>
              <a:t> </a:t>
            </a:r>
            <a:r>
              <a:rPr lang="en-US" dirty="0" err="1" smtClean="0"/>
              <a:t>circuito</a:t>
            </a:r>
            <a:r>
              <a:rPr lang="en-US" dirty="0" smtClean="0"/>
              <a:t>, </a:t>
            </a:r>
            <a:r>
              <a:rPr lang="en-US" dirty="0" err="1" smtClean="0"/>
              <a:t>este</a:t>
            </a:r>
            <a:r>
              <a:rPr lang="en-US" dirty="0" smtClean="0"/>
              <a:t> </a:t>
            </a:r>
            <a:r>
              <a:rPr lang="en-US" dirty="0" err="1" smtClean="0"/>
              <a:t>número</a:t>
            </a:r>
            <a:r>
              <a:rPr lang="en-US" dirty="0" smtClean="0"/>
              <a:t> </a:t>
            </a:r>
            <a:r>
              <a:rPr lang="en-US" dirty="0" err="1" smtClean="0"/>
              <a:t>será</a:t>
            </a:r>
            <a:r>
              <a:rPr lang="en-US" dirty="0" smtClean="0"/>
              <a:t> 3/2, o hay 1.5 </a:t>
            </a:r>
            <a:r>
              <a:rPr lang="en-US" dirty="0" err="1" smtClean="0"/>
              <a:t>interruptores</a:t>
            </a:r>
            <a:r>
              <a:rPr lang="en-US" dirty="0" smtClean="0"/>
              <a:t> </a:t>
            </a:r>
            <a:r>
              <a:rPr lang="en-US" dirty="0" err="1" smtClean="0"/>
              <a:t>por</a:t>
            </a:r>
            <a:r>
              <a:rPr lang="en-US" dirty="0" smtClean="0"/>
              <a:t> </a:t>
            </a:r>
            <a:r>
              <a:rPr lang="en-US" dirty="0" err="1" smtClean="0"/>
              <a:t>circuito</a:t>
            </a:r>
            <a:r>
              <a:rPr lang="en-US" dirty="0" smtClean="0"/>
              <a:t>. A </a:t>
            </a:r>
            <a:r>
              <a:rPr lang="en-US" dirty="0" err="1" smtClean="0"/>
              <a:t>diferencia</a:t>
            </a:r>
            <a:r>
              <a:rPr lang="en-US" dirty="0" smtClean="0"/>
              <a:t> de lo que </a:t>
            </a:r>
            <a:r>
              <a:rPr lang="en-US" dirty="0" err="1" smtClean="0"/>
              <a:t>ocurría</a:t>
            </a:r>
            <a:r>
              <a:rPr lang="en-US" dirty="0" smtClean="0"/>
              <a:t> con un </a:t>
            </a:r>
            <a:r>
              <a:rPr lang="en-US" dirty="0" err="1" smtClean="0"/>
              <a:t>sistema</a:t>
            </a:r>
            <a:r>
              <a:rPr lang="en-US" dirty="0" smtClean="0"/>
              <a:t> de bus </a:t>
            </a:r>
            <a:r>
              <a:rPr lang="en-US" dirty="0" err="1" smtClean="0"/>
              <a:t>en</a:t>
            </a:r>
            <a:r>
              <a:rPr lang="en-US" dirty="0" smtClean="0"/>
              <a:t> </a:t>
            </a:r>
            <a:r>
              <a:rPr lang="en-US" dirty="0" err="1" smtClean="0"/>
              <a:t>anillo</a:t>
            </a:r>
            <a:r>
              <a:rPr lang="en-US" dirty="0" smtClean="0"/>
              <a:t>, </a:t>
            </a:r>
            <a:r>
              <a:rPr lang="en-US" dirty="0" err="1" smtClean="0"/>
              <a:t>donde</a:t>
            </a:r>
            <a:r>
              <a:rPr lang="en-US" dirty="0" smtClean="0"/>
              <a:t> la </a:t>
            </a:r>
            <a:r>
              <a:rPr lang="en-US" dirty="0" err="1" smtClean="0"/>
              <a:t>falla</a:t>
            </a:r>
            <a:r>
              <a:rPr lang="en-US" dirty="0" smtClean="0"/>
              <a:t> de </a:t>
            </a:r>
            <a:r>
              <a:rPr lang="en-US" dirty="0" err="1" smtClean="0"/>
              <a:t>cualquier</a:t>
            </a:r>
            <a:r>
              <a:rPr lang="en-US" dirty="0" smtClean="0"/>
              <a:t> </a:t>
            </a:r>
            <a:r>
              <a:rPr lang="en-US" dirty="0" err="1" smtClean="0"/>
              <a:t>interruptor</a:t>
            </a:r>
            <a:r>
              <a:rPr lang="en-US" dirty="0" smtClean="0"/>
              <a:t> conduce a la </a:t>
            </a:r>
            <a:r>
              <a:rPr lang="en-US" dirty="0" err="1" smtClean="0"/>
              <a:t>puesta</a:t>
            </a:r>
            <a:r>
              <a:rPr lang="en-US" dirty="0" smtClean="0"/>
              <a:t> </a:t>
            </a:r>
            <a:r>
              <a:rPr lang="en-US" dirty="0" err="1" smtClean="0"/>
              <a:t>fuera</a:t>
            </a:r>
            <a:r>
              <a:rPr lang="en-US" dirty="0" smtClean="0"/>
              <a:t> de </a:t>
            </a:r>
            <a:r>
              <a:rPr lang="en-US" dirty="0" err="1" smtClean="0"/>
              <a:t>servicio</a:t>
            </a:r>
            <a:r>
              <a:rPr lang="en-US" dirty="0" smtClean="0"/>
              <a:t> de 2 </a:t>
            </a:r>
            <a:r>
              <a:rPr lang="en-US" dirty="0" err="1" smtClean="0"/>
              <a:t>circuitos</a:t>
            </a:r>
            <a:r>
              <a:rPr lang="en-US" dirty="0" smtClean="0"/>
              <a:t>, para </a:t>
            </a:r>
            <a:r>
              <a:rPr lang="en-US" dirty="0" err="1" smtClean="0"/>
              <a:t>una</a:t>
            </a:r>
            <a:r>
              <a:rPr lang="en-US" dirty="0" smtClean="0"/>
              <a:t> </a:t>
            </a:r>
            <a:r>
              <a:rPr lang="en-US" dirty="0" err="1" smtClean="0"/>
              <a:t>disposición</a:t>
            </a:r>
            <a:r>
              <a:rPr lang="en-US" dirty="0" smtClean="0"/>
              <a:t> de </a:t>
            </a:r>
            <a:r>
              <a:rPr lang="en-US" dirty="0" err="1" smtClean="0"/>
              <a:t>interruptor</a:t>
            </a:r>
            <a:r>
              <a:rPr lang="en-US" dirty="0" smtClean="0"/>
              <a:t> y </a:t>
            </a:r>
            <a:r>
              <a:rPr lang="en-US" dirty="0" err="1" smtClean="0"/>
              <a:t>medio</a:t>
            </a:r>
            <a:r>
              <a:rPr lang="en-US" dirty="0" smtClean="0"/>
              <a:t>, solo la </a:t>
            </a:r>
            <a:r>
              <a:rPr lang="en-US" dirty="0" err="1" smtClean="0"/>
              <a:t>falla</a:t>
            </a:r>
            <a:r>
              <a:rPr lang="en-US" dirty="0" smtClean="0"/>
              <a:t> de un </a:t>
            </a:r>
            <a:r>
              <a:rPr lang="en-US" dirty="0" err="1" smtClean="0"/>
              <a:t>interruptor</a:t>
            </a:r>
            <a:r>
              <a:rPr lang="en-US" dirty="0" smtClean="0"/>
              <a:t> </a:t>
            </a:r>
            <a:r>
              <a:rPr lang="en-US" dirty="0" err="1" smtClean="0"/>
              <a:t>intermedio</a:t>
            </a:r>
            <a:r>
              <a:rPr lang="en-US" dirty="0" smtClean="0"/>
              <a:t> </a:t>
            </a:r>
            <a:r>
              <a:rPr lang="en-US" dirty="0" err="1" smtClean="0"/>
              <a:t>en</a:t>
            </a:r>
            <a:r>
              <a:rPr lang="en-US" dirty="0" smtClean="0"/>
              <a:t> la </a:t>
            </a:r>
            <a:r>
              <a:rPr lang="en-US" dirty="0" err="1" smtClean="0"/>
              <a:t>bahía</a:t>
            </a:r>
            <a:r>
              <a:rPr lang="en-US" dirty="0" smtClean="0"/>
              <a:t> </a:t>
            </a:r>
            <a:r>
              <a:rPr lang="en-US" dirty="0" err="1" smtClean="0"/>
              <a:t>conducirá</a:t>
            </a:r>
            <a:r>
              <a:rPr lang="en-US" dirty="0" smtClean="0"/>
              <a:t> a </a:t>
            </a:r>
            <a:r>
              <a:rPr lang="en-US" dirty="0" err="1" smtClean="0"/>
              <a:t>perdiendo</a:t>
            </a:r>
            <a:r>
              <a:rPr lang="en-US" dirty="0" smtClean="0"/>
              <a:t> 2 </a:t>
            </a:r>
            <a:r>
              <a:rPr lang="en-US" dirty="0" err="1" smtClean="0"/>
              <a:t>circuitos</a:t>
            </a:r>
            <a:r>
              <a:rPr lang="en-US" dirty="0" smtClean="0"/>
              <a:t> </a:t>
            </a:r>
            <a:r>
              <a:rPr lang="en-US" dirty="0" err="1" smtClean="0"/>
              <a:t>conectados</a:t>
            </a:r>
            <a:r>
              <a:rPr lang="en-US" dirty="0" smtClean="0"/>
              <a:t> a </a:t>
            </a:r>
            <a:r>
              <a:rPr lang="en-US" dirty="0" err="1" smtClean="0"/>
              <a:t>cada</a:t>
            </a:r>
            <a:r>
              <a:rPr lang="en-US" dirty="0" smtClean="0"/>
              <a:t> </a:t>
            </a:r>
            <a:r>
              <a:rPr lang="en-US" dirty="0" err="1" smtClean="0"/>
              <a:t>lado</a:t>
            </a:r>
            <a:r>
              <a:rPr lang="en-US" dirty="0" smtClean="0"/>
              <a:t> de </a:t>
            </a:r>
            <a:r>
              <a:rPr lang="en-US" dirty="0" err="1" smtClean="0"/>
              <a:t>este</a:t>
            </a:r>
            <a:r>
              <a:rPr lang="en-US" dirty="0" smtClean="0"/>
              <a:t> </a:t>
            </a:r>
            <a:r>
              <a:rPr lang="en-US" dirty="0" err="1" smtClean="0"/>
              <a:t>interruptor</a:t>
            </a:r>
            <a:r>
              <a:rPr lang="en-US" dirty="0" smtClean="0"/>
              <a:t>. </a:t>
            </a:r>
            <a:r>
              <a:rPr lang="en-US" dirty="0" err="1" smtClean="0"/>
              <a:t>En</a:t>
            </a:r>
            <a:r>
              <a:rPr lang="en-US" dirty="0" smtClean="0"/>
              <a:t> </a:t>
            </a:r>
            <a:r>
              <a:rPr lang="en-US" dirty="0" err="1" smtClean="0"/>
              <a:t>caso</a:t>
            </a:r>
            <a:r>
              <a:rPr lang="en-US" dirty="0" smtClean="0"/>
              <a:t> de </a:t>
            </a:r>
            <a:r>
              <a:rPr lang="en-US" dirty="0" err="1" smtClean="0"/>
              <a:t>falla</a:t>
            </a:r>
            <a:r>
              <a:rPr lang="en-US" dirty="0" smtClean="0"/>
              <a:t> de un </a:t>
            </a:r>
            <a:r>
              <a:rPr lang="en-US" dirty="0" err="1" smtClean="0"/>
              <a:t>interruptor</a:t>
            </a:r>
            <a:r>
              <a:rPr lang="en-US" dirty="0" smtClean="0"/>
              <a:t> </a:t>
            </a:r>
            <a:r>
              <a:rPr lang="en-US" dirty="0" err="1" smtClean="0"/>
              <a:t>conectado</a:t>
            </a:r>
            <a:r>
              <a:rPr lang="en-US" dirty="0" smtClean="0"/>
              <a:t> a </a:t>
            </a:r>
            <a:r>
              <a:rPr lang="en-US" dirty="0" err="1" smtClean="0"/>
              <a:t>cualquiera</a:t>
            </a:r>
            <a:r>
              <a:rPr lang="en-US" dirty="0" smtClean="0"/>
              <a:t> de las </a:t>
            </a:r>
            <a:r>
              <a:rPr lang="en-US" dirty="0" err="1" smtClean="0"/>
              <a:t>barras</a:t>
            </a:r>
            <a:r>
              <a:rPr lang="en-US" dirty="0" smtClean="0"/>
              <a:t> de enlace (</a:t>
            </a:r>
            <a:r>
              <a:rPr lang="en-US" dirty="0" err="1" smtClean="0"/>
              <a:t>izquierda</a:t>
            </a:r>
            <a:r>
              <a:rPr lang="en-US" dirty="0" smtClean="0"/>
              <a:t> o </a:t>
            </a:r>
            <a:r>
              <a:rPr lang="en-US" dirty="0" err="1" smtClean="0"/>
              <a:t>derecha</a:t>
            </a:r>
            <a:r>
              <a:rPr lang="en-US" dirty="0" smtClean="0"/>
              <a:t>), solo se </a:t>
            </a:r>
            <a:r>
              <a:rPr lang="en-US" dirty="0" err="1" smtClean="0"/>
              <a:t>apagará</a:t>
            </a:r>
            <a:r>
              <a:rPr lang="en-US" dirty="0" smtClean="0"/>
              <a:t> un </a:t>
            </a:r>
            <a:r>
              <a:rPr lang="en-US" dirty="0" err="1" smtClean="0"/>
              <a:t>circuito</a:t>
            </a:r>
            <a:r>
              <a:rPr lang="en-US" dirty="0" smtClean="0"/>
              <a:t> </a:t>
            </a:r>
            <a:r>
              <a:rPr lang="en-US" dirty="0" err="1" smtClean="0"/>
              <a:t>asociado</a:t>
            </a:r>
            <a:r>
              <a:rPr lang="en-US" dirty="0" smtClean="0"/>
              <a:t> con </a:t>
            </a:r>
            <a:r>
              <a:rPr lang="en-US" dirty="0" err="1" smtClean="0"/>
              <a:t>este</a:t>
            </a:r>
            <a:r>
              <a:rPr lang="en-US" dirty="0" smtClean="0"/>
              <a:t> </a:t>
            </a:r>
            <a:r>
              <a:rPr lang="en-US" dirty="0" err="1" smtClean="0"/>
              <a:t>interruptor</a:t>
            </a:r>
            <a:r>
              <a:rPr lang="en-US" dirty="0" smtClean="0"/>
              <a:t>.</a:t>
            </a:r>
          </a:p>
          <a:p>
            <a:pPr algn="just"/>
            <a:r>
              <a:rPr lang="en-US" dirty="0" smtClean="0"/>
              <a:t>Las </a:t>
            </a:r>
            <a:r>
              <a:rPr lang="en-US" dirty="0" err="1" smtClean="0"/>
              <a:t>ventajas</a:t>
            </a:r>
            <a:r>
              <a:rPr lang="en-US" dirty="0" smtClean="0"/>
              <a:t> y </a:t>
            </a:r>
            <a:r>
              <a:rPr lang="en-US" dirty="0" err="1" smtClean="0"/>
              <a:t>desventajas</a:t>
            </a:r>
            <a:r>
              <a:rPr lang="en-US" dirty="0" smtClean="0"/>
              <a:t> de un </a:t>
            </a:r>
            <a:r>
              <a:rPr lang="en-US" dirty="0" err="1" smtClean="0"/>
              <a:t>sistema</a:t>
            </a:r>
            <a:r>
              <a:rPr lang="en-US" dirty="0" smtClean="0"/>
              <a:t> de </a:t>
            </a:r>
            <a:r>
              <a:rPr lang="en-US" dirty="0" err="1" smtClean="0"/>
              <a:t>interruptor</a:t>
            </a:r>
            <a:r>
              <a:rPr lang="en-US" dirty="0" smtClean="0"/>
              <a:t> y </a:t>
            </a:r>
            <a:r>
              <a:rPr lang="en-US" dirty="0" err="1" smtClean="0"/>
              <a:t>medio</a:t>
            </a:r>
            <a:r>
              <a:rPr lang="en-US" dirty="0" smtClean="0"/>
              <a:t> se </a:t>
            </a:r>
            <a:r>
              <a:rPr lang="en-US" dirty="0" err="1" smtClean="0"/>
              <a:t>pueden</a:t>
            </a:r>
            <a:r>
              <a:rPr lang="en-US" dirty="0" smtClean="0"/>
              <a:t> </a:t>
            </a:r>
            <a:r>
              <a:rPr lang="en-US" dirty="0" err="1" smtClean="0"/>
              <a:t>resumir</a:t>
            </a:r>
            <a:r>
              <a:rPr lang="en-US" dirty="0" smtClean="0"/>
              <a:t> de la </a:t>
            </a:r>
            <a:r>
              <a:rPr lang="en-US" dirty="0" err="1" smtClean="0"/>
              <a:t>siguiente</a:t>
            </a:r>
            <a:r>
              <a:rPr lang="en-US" dirty="0" smtClean="0"/>
              <a:t> </a:t>
            </a:r>
            <a:r>
              <a:rPr lang="en-US" dirty="0" err="1" smtClean="0"/>
              <a:t>manera</a:t>
            </a:r>
            <a:r>
              <a:rPr lang="en-US" dirty="0" smtClean="0"/>
              <a:t>:</a:t>
            </a:r>
          </a:p>
          <a:p>
            <a:pPr algn="just"/>
            <a:r>
              <a:rPr lang="en-US" b="1" dirty="0" smtClean="0">
                <a:solidFill>
                  <a:srgbClr val="0070C0"/>
                </a:solidFill>
              </a:rPr>
              <a:t>•    </a:t>
            </a:r>
            <a:r>
              <a:rPr lang="en-US" b="1" dirty="0" err="1" smtClean="0">
                <a:solidFill>
                  <a:srgbClr val="0070C0"/>
                </a:solidFill>
              </a:rPr>
              <a:t>Ventajas</a:t>
            </a:r>
            <a:r>
              <a:rPr lang="en-US" b="1" dirty="0" smtClean="0">
                <a:solidFill>
                  <a:srgbClr val="0070C0"/>
                </a:solidFill>
              </a:rPr>
              <a:t>:</a:t>
            </a:r>
          </a:p>
          <a:p>
            <a:pPr marL="742950" lvl="1" indent="-285750" algn="just">
              <a:buFont typeface="Wingdings" panose="05000000000000000000" pitchFamily="2" charset="2"/>
              <a:buChar char="ü"/>
            </a:pPr>
            <a:r>
              <a:rPr lang="en-US" b="1" dirty="0" err="1" smtClean="0">
                <a:solidFill>
                  <a:srgbClr val="C00000"/>
                </a:solidFill>
              </a:rPr>
              <a:t>Operación</a:t>
            </a:r>
            <a:r>
              <a:rPr lang="en-US" b="1" dirty="0" smtClean="0">
                <a:solidFill>
                  <a:srgbClr val="C00000"/>
                </a:solidFill>
              </a:rPr>
              <a:t> flexible </a:t>
            </a:r>
          </a:p>
          <a:p>
            <a:pPr marL="742950" lvl="1" indent="-285750" algn="just">
              <a:buFont typeface="Wingdings" panose="05000000000000000000" pitchFamily="2" charset="2"/>
              <a:buChar char="ü"/>
            </a:pPr>
            <a:r>
              <a:rPr lang="en-US" b="1" dirty="0" smtClean="0">
                <a:solidFill>
                  <a:srgbClr val="C00000"/>
                </a:solidFill>
              </a:rPr>
              <a:t>Alta </a:t>
            </a:r>
            <a:r>
              <a:rPr lang="en-US" b="1" dirty="0" err="1" smtClean="0">
                <a:solidFill>
                  <a:srgbClr val="C00000"/>
                </a:solidFill>
              </a:rPr>
              <a:t>fiabilidad</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Doble</a:t>
            </a:r>
            <a:r>
              <a:rPr lang="en-US" b="1" dirty="0" smtClean="0">
                <a:solidFill>
                  <a:srgbClr val="C00000"/>
                </a:solidFill>
              </a:rPr>
              <a:t> </a:t>
            </a:r>
            <a:r>
              <a:rPr lang="en-US" b="1" dirty="0" err="1" smtClean="0">
                <a:solidFill>
                  <a:srgbClr val="C00000"/>
                </a:solidFill>
              </a:rPr>
              <a:t>alimentación</a:t>
            </a:r>
            <a:r>
              <a:rPr lang="en-US" b="1" dirty="0" smtClean="0">
                <a:solidFill>
                  <a:srgbClr val="C00000"/>
                </a:solidFill>
              </a:rPr>
              <a:t> para </a:t>
            </a:r>
            <a:r>
              <a:rPr lang="en-US" b="1" dirty="0" err="1" smtClean="0">
                <a:solidFill>
                  <a:srgbClr val="C00000"/>
                </a:solidFill>
              </a:rPr>
              <a:t>cada</a:t>
            </a:r>
            <a:r>
              <a:rPr lang="en-US" b="1" dirty="0" smtClean="0">
                <a:solidFill>
                  <a:srgbClr val="C00000"/>
                </a:solidFill>
              </a:rPr>
              <a:t> </a:t>
            </a:r>
            <a:r>
              <a:rPr lang="en-US" b="1" dirty="0" err="1" smtClean="0">
                <a:solidFill>
                  <a:srgbClr val="C00000"/>
                </a:solidFill>
              </a:rPr>
              <a:t>circuito</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Cualquier</a:t>
            </a:r>
            <a:r>
              <a:rPr lang="en-US" b="1" dirty="0" smtClean="0">
                <a:solidFill>
                  <a:srgbClr val="C00000"/>
                </a:solidFill>
              </a:rPr>
              <a:t> </a:t>
            </a:r>
            <a:r>
              <a:rPr lang="en-US" b="1" dirty="0" err="1" smtClean="0">
                <a:solidFill>
                  <a:srgbClr val="C00000"/>
                </a:solidFill>
              </a:rPr>
              <a:t>interruptor</a:t>
            </a:r>
            <a:r>
              <a:rPr lang="en-US" b="1" dirty="0" smtClean="0">
                <a:solidFill>
                  <a:srgbClr val="C00000"/>
                </a:solidFill>
              </a:rPr>
              <a:t> </a:t>
            </a:r>
            <a:r>
              <a:rPr lang="en-US" b="1" dirty="0" err="1" smtClean="0">
                <a:solidFill>
                  <a:srgbClr val="C00000"/>
                </a:solidFill>
              </a:rPr>
              <a:t>puede</a:t>
            </a:r>
            <a:r>
              <a:rPr lang="en-US" b="1" dirty="0" smtClean="0">
                <a:solidFill>
                  <a:srgbClr val="C00000"/>
                </a:solidFill>
              </a:rPr>
              <a:t> </a:t>
            </a:r>
            <a:r>
              <a:rPr lang="en-US" b="1" dirty="0" err="1" smtClean="0">
                <a:solidFill>
                  <a:srgbClr val="C00000"/>
                </a:solidFill>
              </a:rPr>
              <a:t>ser</a:t>
            </a:r>
            <a:r>
              <a:rPr lang="en-US" b="1" dirty="0" smtClean="0">
                <a:solidFill>
                  <a:srgbClr val="C00000"/>
                </a:solidFill>
              </a:rPr>
              <a:t> </a:t>
            </a:r>
            <a:r>
              <a:rPr lang="en-US" b="1" dirty="0" err="1" smtClean="0">
                <a:solidFill>
                  <a:srgbClr val="C00000"/>
                </a:solidFill>
              </a:rPr>
              <a:t>removido</a:t>
            </a:r>
            <a:r>
              <a:rPr lang="en-US" b="1" dirty="0" smtClean="0">
                <a:solidFill>
                  <a:srgbClr val="C00000"/>
                </a:solidFill>
              </a:rPr>
              <a:t> sin </a:t>
            </a:r>
            <a:r>
              <a:rPr lang="en-US" b="1" dirty="0" err="1" smtClean="0">
                <a:solidFill>
                  <a:srgbClr val="C00000"/>
                </a:solidFill>
              </a:rPr>
              <a:t>afectar</a:t>
            </a:r>
            <a:r>
              <a:rPr lang="en-US" b="1" dirty="0" smtClean="0">
                <a:solidFill>
                  <a:srgbClr val="C00000"/>
                </a:solidFill>
              </a:rPr>
              <a:t> el </a:t>
            </a:r>
            <a:r>
              <a:rPr lang="en-US" b="1" dirty="0" err="1" smtClean="0">
                <a:solidFill>
                  <a:srgbClr val="C00000"/>
                </a:solidFill>
              </a:rPr>
              <a:t>servicio</a:t>
            </a:r>
            <a:r>
              <a:rPr lang="en-US" b="1" dirty="0" smtClean="0">
                <a:solidFill>
                  <a:srgbClr val="C00000"/>
                </a:solidFill>
              </a:rPr>
              <a:t> </a:t>
            </a:r>
          </a:p>
          <a:p>
            <a:pPr marL="742950" lvl="1" indent="-285750" algn="just">
              <a:buFont typeface="Wingdings" panose="05000000000000000000" pitchFamily="2" charset="2"/>
              <a:buChar char="ü"/>
            </a:pPr>
            <a:r>
              <a:rPr lang="en-US" b="1" dirty="0" smtClean="0">
                <a:solidFill>
                  <a:srgbClr val="C00000"/>
                </a:solidFill>
              </a:rPr>
              <a:t>La </a:t>
            </a:r>
            <a:r>
              <a:rPr lang="en-US" b="1" dirty="0" err="1" smtClean="0">
                <a:solidFill>
                  <a:srgbClr val="C00000"/>
                </a:solidFill>
              </a:rPr>
              <a:t>falla</a:t>
            </a:r>
            <a:r>
              <a:rPr lang="en-US" b="1" dirty="0" smtClean="0">
                <a:solidFill>
                  <a:srgbClr val="C00000"/>
                </a:solidFill>
              </a:rPr>
              <a:t> del bus de enlace no </a:t>
            </a:r>
            <a:r>
              <a:rPr lang="en-US" b="1" dirty="0" err="1" smtClean="0">
                <a:solidFill>
                  <a:srgbClr val="C00000"/>
                </a:solidFill>
              </a:rPr>
              <a:t>interrumpe</a:t>
            </a:r>
            <a:r>
              <a:rPr lang="en-US" b="1" dirty="0" smtClean="0">
                <a:solidFill>
                  <a:srgbClr val="C00000"/>
                </a:solidFill>
              </a:rPr>
              <a:t> el </a:t>
            </a:r>
            <a:r>
              <a:rPr lang="en-US" b="1" dirty="0" err="1" smtClean="0">
                <a:solidFill>
                  <a:srgbClr val="C00000"/>
                </a:solidFill>
              </a:rPr>
              <a:t>servicio</a:t>
            </a:r>
            <a:r>
              <a:rPr lang="en-US" b="1" dirty="0" smtClean="0">
                <a:solidFill>
                  <a:srgbClr val="C00000"/>
                </a:solidFill>
              </a:rPr>
              <a:t> a </a:t>
            </a:r>
            <a:r>
              <a:rPr lang="en-US" b="1" dirty="0" err="1" smtClean="0">
                <a:solidFill>
                  <a:srgbClr val="C00000"/>
                </a:solidFill>
              </a:rPr>
              <a:t>ningún</a:t>
            </a:r>
            <a:r>
              <a:rPr lang="en-US" b="1" dirty="0" smtClean="0">
                <a:solidFill>
                  <a:srgbClr val="C00000"/>
                </a:solidFill>
              </a:rPr>
              <a:t> </a:t>
            </a:r>
            <a:r>
              <a:rPr lang="en-US" b="1" dirty="0" err="1" smtClean="0">
                <a:solidFill>
                  <a:srgbClr val="C00000"/>
                </a:solidFill>
              </a:rPr>
              <a:t>circuito</a:t>
            </a:r>
            <a:endParaRPr lang="en-US" b="1" dirty="0" smtClean="0">
              <a:solidFill>
                <a:srgbClr val="C00000"/>
              </a:solidFill>
            </a:endParaRPr>
          </a:p>
          <a:p>
            <a:pPr marL="742950" lvl="1" indent="-285750" algn="just">
              <a:buFont typeface="Wingdings" panose="05000000000000000000" pitchFamily="2" charset="2"/>
              <a:buChar char="ü"/>
            </a:pPr>
            <a:r>
              <a:rPr lang="en-US" b="1" dirty="0" smtClean="0">
                <a:solidFill>
                  <a:srgbClr val="C00000"/>
                </a:solidFill>
              </a:rPr>
              <a:t>Toda la </a:t>
            </a:r>
            <a:r>
              <a:rPr lang="en-US" b="1" dirty="0" err="1" smtClean="0">
                <a:solidFill>
                  <a:srgbClr val="C00000"/>
                </a:solidFill>
              </a:rPr>
              <a:t>conmutación</a:t>
            </a:r>
            <a:r>
              <a:rPr lang="en-US" b="1" dirty="0" smtClean="0">
                <a:solidFill>
                  <a:srgbClr val="C00000"/>
                </a:solidFill>
              </a:rPr>
              <a:t> se </a:t>
            </a:r>
            <a:r>
              <a:rPr lang="en-US" b="1" dirty="0" err="1" smtClean="0">
                <a:solidFill>
                  <a:srgbClr val="C00000"/>
                </a:solidFill>
              </a:rPr>
              <a:t>realiza</a:t>
            </a:r>
            <a:r>
              <a:rPr lang="en-US" b="1" dirty="0" smtClean="0">
                <a:solidFill>
                  <a:srgbClr val="C00000"/>
                </a:solidFill>
              </a:rPr>
              <a:t> con </a:t>
            </a:r>
            <a:r>
              <a:rPr lang="en-US" b="1" dirty="0" err="1" smtClean="0">
                <a:solidFill>
                  <a:srgbClr val="C00000"/>
                </a:solidFill>
              </a:rPr>
              <a:t>disyuntores</a:t>
            </a:r>
            <a:r>
              <a:rPr lang="en-US" b="1" dirty="0" smtClean="0">
                <a:solidFill>
                  <a:srgbClr val="C00000"/>
                </a:solidFill>
              </a:rPr>
              <a:t>.</a:t>
            </a:r>
          </a:p>
          <a:p>
            <a:pPr marL="742950" lvl="1" indent="-285750" algn="just">
              <a:buFont typeface="Wingdings" panose="05000000000000000000" pitchFamily="2" charset="2"/>
              <a:buChar char="ü"/>
            </a:pPr>
            <a:endParaRPr lang="en-US" b="1" dirty="0" smtClean="0">
              <a:solidFill>
                <a:srgbClr val="C00000"/>
              </a:solidFill>
            </a:endParaRPr>
          </a:p>
          <a:p>
            <a:pPr algn="just"/>
            <a:r>
              <a:rPr lang="en-US" b="1" dirty="0" smtClean="0">
                <a:solidFill>
                  <a:srgbClr val="0070C0"/>
                </a:solidFill>
              </a:rPr>
              <a:t>•    </a:t>
            </a:r>
            <a:r>
              <a:rPr lang="en-US" b="1" dirty="0" err="1" smtClean="0">
                <a:solidFill>
                  <a:srgbClr val="0070C0"/>
                </a:solidFill>
              </a:rPr>
              <a:t>Desventajas</a:t>
            </a:r>
            <a:r>
              <a:rPr lang="en-US" b="1" dirty="0" smtClean="0">
                <a:solidFill>
                  <a:srgbClr val="0070C0"/>
                </a:solidFill>
              </a:rPr>
              <a:t>:</a:t>
            </a:r>
          </a:p>
          <a:p>
            <a:pPr marL="742950" lvl="1" indent="-285750" algn="just">
              <a:buFont typeface="Wingdings" panose="05000000000000000000" pitchFamily="2" charset="2"/>
              <a:buChar char="ü"/>
            </a:pPr>
            <a:r>
              <a:rPr lang="en-US" b="1" dirty="0" smtClean="0">
                <a:solidFill>
                  <a:srgbClr val="C00000"/>
                </a:solidFill>
              </a:rPr>
              <a:t>Se </a:t>
            </a:r>
            <a:r>
              <a:rPr lang="en-US" b="1" dirty="0" err="1" smtClean="0">
                <a:solidFill>
                  <a:srgbClr val="C00000"/>
                </a:solidFill>
              </a:rPr>
              <a:t>requieren</a:t>
            </a:r>
            <a:r>
              <a:rPr lang="en-US" b="1" dirty="0" smtClean="0">
                <a:solidFill>
                  <a:srgbClr val="C00000"/>
                </a:solidFill>
              </a:rPr>
              <a:t> 1 ½ </a:t>
            </a:r>
            <a:r>
              <a:rPr lang="en-US" b="1" dirty="0" err="1" smtClean="0">
                <a:solidFill>
                  <a:srgbClr val="C00000"/>
                </a:solidFill>
              </a:rPr>
              <a:t>interruptores</a:t>
            </a:r>
            <a:r>
              <a:rPr lang="en-US" b="1" dirty="0" smtClean="0">
                <a:solidFill>
                  <a:srgbClr val="C00000"/>
                </a:solidFill>
              </a:rPr>
              <a:t> </a:t>
            </a:r>
            <a:r>
              <a:rPr lang="en-US" b="1" dirty="0" err="1" smtClean="0">
                <a:solidFill>
                  <a:srgbClr val="C00000"/>
                </a:solidFill>
              </a:rPr>
              <a:t>por</a:t>
            </a:r>
            <a:r>
              <a:rPr lang="en-US" b="1" dirty="0" smtClean="0">
                <a:solidFill>
                  <a:srgbClr val="C00000"/>
                </a:solidFill>
              </a:rPr>
              <a:t> </a:t>
            </a:r>
            <a:r>
              <a:rPr lang="en-US" b="1" dirty="0" err="1" smtClean="0">
                <a:solidFill>
                  <a:srgbClr val="C00000"/>
                </a:solidFill>
              </a:rPr>
              <a:t>circuito</a:t>
            </a:r>
            <a:r>
              <a:rPr lang="en-US" b="1" dirty="0" smtClean="0">
                <a:solidFill>
                  <a:srgbClr val="C00000"/>
                </a:solidFill>
              </a:rPr>
              <a:t> </a:t>
            </a:r>
          </a:p>
          <a:p>
            <a:pPr marL="742950" lvl="1" indent="-285750" algn="just">
              <a:buFont typeface="Wingdings" panose="05000000000000000000" pitchFamily="2" charset="2"/>
              <a:buChar char="ü"/>
            </a:pPr>
            <a:r>
              <a:rPr lang="en-US" b="1" dirty="0" err="1" smtClean="0">
                <a:solidFill>
                  <a:srgbClr val="C00000"/>
                </a:solidFill>
              </a:rPr>
              <a:t>Retransmisión</a:t>
            </a:r>
            <a:r>
              <a:rPr lang="en-US" b="1" dirty="0" smtClean="0">
                <a:solidFill>
                  <a:srgbClr val="C00000"/>
                </a:solidFill>
              </a:rPr>
              <a:t> </a:t>
            </a:r>
            <a:r>
              <a:rPr lang="en-US" b="1" dirty="0" err="1" smtClean="0">
                <a:solidFill>
                  <a:srgbClr val="C00000"/>
                </a:solidFill>
              </a:rPr>
              <a:t>complicada</a:t>
            </a:r>
            <a:endParaRPr lang="en-US" b="1" dirty="0" smtClean="0">
              <a:solidFill>
                <a:srgbClr val="C00000"/>
              </a:solidFill>
            </a:endParaRPr>
          </a:p>
          <a:p>
            <a:pPr algn="just"/>
            <a:r>
              <a:rPr lang="en-US" dirty="0" err="1" smtClean="0"/>
              <a:t>Nuevamente</a:t>
            </a:r>
            <a:r>
              <a:rPr lang="en-US" dirty="0" smtClean="0"/>
              <a:t>, </a:t>
            </a:r>
            <a:r>
              <a:rPr lang="en-US" dirty="0" err="1" smtClean="0"/>
              <a:t>si</a:t>
            </a:r>
            <a:r>
              <a:rPr lang="en-US" dirty="0" smtClean="0"/>
              <a:t> </a:t>
            </a:r>
            <a:r>
              <a:rPr lang="en-US" dirty="0" err="1" smtClean="0"/>
              <a:t>según</a:t>
            </a:r>
            <a:r>
              <a:rPr lang="en-US" dirty="0" smtClean="0"/>
              <a:t> el </a:t>
            </a:r>
            <a:r>
              <a:rPr lang="en-US" dirty="0" err="1" smtClean="0"/>
              <a:t>análisis</a:t>
            </a:r>
            <a:r>
              <a:rPr lang="en-US" dirty="0" smtClean="0"/>
              <a:t> de </a:t>
            </a:r>
            <a:r>
              <a:rPr lang="en-US" dirty="0" err="1" smtClean="0"/>
              <a:t>confiabilidad</a:t>
            </a:r>
            <a:r>
              <a:rPr lang="en-US" dirty="0" smtClean="0"/>
              <a:t> </a:t>
            </a:r>
            <a:r>
              <a:rPr lang="en-US" dirty="0" err="1" smtClean="0"/>
              <a:t>todavía</a:t>
            </a:r>
            <a:r>
              <a:rPr lang="en-US" dirty="0" smtClean="0"/>
              <a:t> </a:t>
            </a:r>
            <a:r>
              <a:rPr lang="en-US" dirty="0" err="1" smtClean="0"/>
              <a:t>necesitamos</a:t>
            </a:r>
            <a:r>
              <a:rPr lang="en-US" dirty="0" smtClean="0"/>
              <a:t> </a:t>
            </a:r>
            <a:r>
              <a:rPr lang="en-US" dirty="0" err="1" smtClean="0"/>
              <a:t>una</a:t>
            </a:r>
            <a:r>
              <a:rPr lang="en-US" dirty="0" smtClean="0"/>
              <a:t> </a:t>
            </a:r>
            <a:r>
              <a:rPr lang="en-US" dirty="0" err="1" smtClean="0"/>
              <a:t>redundancia</a:t>
            </a:r>
            <a:r>
              <a:rPr lang="en-US" dirty="0" smtClean="0"/>
              <a:t> </a:t>
            </a:r>
            <a:r>
              <a:rPr lang="en-US" dirty="0" err="1" smtClean="0"/>
              <a:t>más</a:t>
            </a:r>
            <a:r>
              <a:rPr lang="en-US" dirty="0" smtClean="0"/>
              <a:t> </a:t>
            </a:r>
            <a:r>
              <a:rPr lang="en-US" dirty="0" err="1" smtClean="0"/>
              <a:t>alta</a:t>
            </a:r>
            <a:r>
              <a:rPr lang="en-US" dirty="0" smtClean="0"/>
              <a:t> que la que </a:t>
            </a:r>
            <a:r>
              <a:rPr lang="en-US" dirty="0" err="1" smtClean="0"/>
              <a:t>proporciona</a:t>
            </a:r>
            <a:r>
              <a:rPr lang="en-US" dirty="0" smtClean="0"/>
              <a:t> la </a:t>
            </a:r>
            <a:r>
              <a:rPr lang="en-US" dirty="0" err="1" smtClean="0"/>
              <a:t>disposición</a:t>
            </a:r>
            <a:r>
              <a:rPr lang="en-US" dirty="0" smtClean="0"/>
              <a:t> de </a:t>
            </a:r>
            <a:r>
              <a:rPr lang="en-US" dirty="0" err="1" smtClean="0"/>
              <a:t>interruptor</a:t>
            </a:r>
            <a:r>
              <a:rPr lang="en-US" dirty="0" smtClean="0"/>
              <a:t> y </a:t>
            </a:r>
            <a:r>
              <a:rPr lang="en-US" dirty="0" err="1" smtClean="0"/>
              <a:t>medio</a:t>
            </a:r>
            <a:r>
              <a:rPr lang="en-US" dirty="0" smtClean="0"/>
              <a:t>, </a:t>
            </a:r>
            <a:r>
              <a:rPr lang="en-US" dirty="0" err="1" smtClean="0"/>
              <a:t>queda</a:t>
            </a:r>
            <a:r>
              <a:rPr lang="en-US" dirty="0" smtClean="0"/>
              <a:t> </a:t>
            </a:r>
            <a:r>
              <a:rPr lang="en-US" dirty="0" err="1" smtClean="0"/>
              <a:t>una</a:t>
            </a:r>
            <a:r>
              <a:rPr lang="en-US" dirty="0" smtClean="0"/>
              <a:t> </a:t>
            </a:r>
            <a:r>
              <a:rPr lang="en-US" dirty="0" err="1" smtClean="0"/>
              <a:t>opción</a:t>
            </a:r>
            <a:r>
              <a:rPr lang="en-US" dirty="0" smtClean="0"/>
              <a:t> </a:t>
            </a:r>
            <a:r>
              <a:rPr lang="en-US" dirty="0" err="1" smtClean="0"/>
              <a:t>más</a:t>
            </a:r>
            <a:r>
              <a:rPr lang="en-US" dirty="0" smtClean="0"/>
              <a:t>: se llama "</a:t>
            </a:r>
            <a:r>
              <a:rPr lang="en-US" dirty="0" err="1" smtClean="0"/>
              <a:t>doble</a:t>
            </a:r>
            <a:r>
              <a:rPr lang="en-US" dirty="0" smtClean="0"/>
              <a:t> bus".</a:t>
            </a:r>
          </a:p>
          <a:p>
            <a:pPr algn="just"/>
            <a:r>
              <a:rPr lang="en-US" dirty="0" smtClean="0"/>
              <a:t>– </a:t>
            </a:r>
            <a:r>
              <a:rPr lang="en-US" dirty="0" err="1" smtClean="0"/>
              <a:t>interruptor</a:t>
            </a:r>
            <a:r>
              <a:rPr lang="en-US" dirty="0" smtClean="0"/>
              <a:t> </a:t>
            </a:r>
            <a:r>
              <a:rPr lang="en-US" dirty="0" err="1" smtClean="0"/>
              <a:t>doble</a:t>
            </a:r>
            <a:r>
              <a:rPr lang="en-US" dirty="0" smtClean="0"/>
              <a:t>”, que se </a:t>
            </a:r>
            <a:r>
              <a:rPr lang="en-US" dirty="0" err="1" smtClean="0"/>
              <a:t>muestra</a:t>
            </a:r>
            <a:r>
              <a:rPr lang="en-US" dirty="0" smtClean="0"/>
              <a:t> </a:t>
            </a:r>
            <a:r>
              <a:rPr lang="en-US" dirty="0" err="1" smtClean="0"/>
              <a:t>en</a:t>
            </a:r>
            <a:r>
              <a:rPr lang="en-US" dirty="0" smtClean="0"/>
              <a:t> la Fig. 11.</a:t>
            </a:r>
          </a:p>
          <a:p>
            <a:pPr algn="just"/>
            <a:endParaRPr lang="es-ES" b="1" dirty="0" smtClean="0">
              <a:solidFill>
                <a:srgbClr val="C00000"/>
              </a:solidFill>
            </a:endParaRPr>
          </a:p>
          <a:p>
            <a:pPr algn="just"/>
            <a:endParaRPr lang="en-US" b="1" dirty="0" smtClean="0">
              <a:solidFill>
                <a:srgbClr val="C00000"/>
              </a:solidFill>
            </a:endParaRPr>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13</a:t>
            </a:fld>
            <a:endParaRPr lang="en-US"/>
          </a:p>
        </p:txBody>
      </p:sp>
    </p:spTree>
    <p:extLst>
      <p:ext uri="{BB962C8B-B14F-4D97-AF65-F5344CB8AC3E}">
        <p14:creationId xmlns:p14="http://schemas.microsoft.com/office/powerpoint/2010/main" val="1118240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smtClean="0"/>
              <a:t>Como un </a:t>
            </a:r>
            <a:r>
              <a:rPr lang="en-US" dirty="0" err="1" smtClean="0"/>
              <a:t>paso</a:t>
            </a:r>
            <a:r>
              <a:rPr lang="en-US" dirty="0" smtClean="0"/>
              <a:t> </a:t>
            </a:r>
            <a:r>
              <a:rPr lang="en-US" dirty="0" err="1" smtClean="0"/>
              <a:t>adelante</a:t>
            </a:r>
            <a:r>
              <a:rPr lang="en-US" dirty="0" smtClean="0"/>
              <a:t> </a:t>
            </a:r>
            <a:r>
              <a:rPr lang="en-US" dirty="0" err="1" smtClean="0"/>
              <a:t>en</a:t>
            </a:r>
            <a:r>
              <a:rPr lang="en-US" dirty="0" smtClean="0"/>
              <a:t> </a:t>
            </a:r>
            <a:r>
              <a:rPr lang="en-US" dirty="0" err="1" smtClean="0"/>
              <a:t>cuanto</a:t>
            </a:r>
            <a:r>
              <a:rPr lang="en-US" dirty="0" smtClean="0"/>
              <a:t> a la </a:t>
            </a:r>
            <a:r>
              <a:rPr lang="en-US" dirty="0" err="1" smtClean="0"/>
              <a:t>confiabilidad</a:t>
            </a:r>
            <a:r>
              <a:rPr lang="en-US" dirty="0" smtClean="0"/>
              <a:t>, con un </a:t>
            </a:r>
            <a:r>
              <a:rPr lang="en-US" dirty="0" err="1" smtClean="0"/>
              <a:t>sistema</a:t>
            </a:r>
            <a:r>
              <a:rPr lang="en-US" dirty="0" smtClean="0"/>
              <a:t> de </a:t>
            </a:r>
            <a:r>
              <a:rPr lang="en-US" dirty="0" err="1" smtClean="0"/>
              <a:t>doble</a:t>
            </a:r>
            <a:r>
              <a:rPr lang="en-US" dirty="0" smtClean="0"/>
              <a:t> </a:t>
            </a:r>
            <a:r>
              <a:rPr lang="en-US" dirty="0" err="1" smtClean="0"/>
              <a:t>barra</a:t>
            </a:r>
            <a:r>
              <a:rPr lang="en-US" dirty="0" smtClean="0"/>
              <a:t> y </a:t>
            </a:r>
            <a:r>
              <a:rPr lang="en-US" dirty="0" err="1" smtClean="0"/>
              <a:t>doble</a:t>
            </a:r>
            <a:r>
              <a:rPr lang="en-US" dirty="0" smtClean="0"/>
              <a:t> </a:t>
            </a:r>
            <a:r>
              <a:rPr lang="en-US" dirty="0" err="1" smtClean="0"/>
              <a:t>interruptor</a:t>
            </a:r>
            <a:r>
              <a:rPr lang="en-US" dirty="0" smtClean="0"/>
              <a:t>, la </a:t>
            </a:r>
            <a:r>
              <a:rPr lang="en-US" dirty="0" err="1" smtClean="0"/>
              <a:t>falla</a:t>
            </a:r>
            <a:r>
              <a:rPr lang="en-US" dirty="0" smtClean="0"/>
              <a:t> de </a:t>
            </a:r>
            <a:r>
              <a:rPr lang="en-US" dirty="0" err="1" smtClean="0"/>
              <a:t>cualquier</a:t>
            </a:r>
            <a:r>
              <a:rPr lang="en-US" dirty="0" smtClean="0"/>
              <a:t> </a:t>
            </a:r>
            <a:r>
              <a:rPr lang="en-US" dirty="0" err="1" smtClean="0"/>
              <a:t>interruptor</a:t>
            </a:r>
            <a:r>
              <a:rPr lang="en-US" dirty="0" smtClean="0"/>
              <a:t> </a:t>
            </a:r>
            <a:r>
              <a:rPr lang="en-US" dirty="0" err="1" smtClean="0"/>
              <a:t>nunca</a:t>
            </a:r>
            <a:r>
              <a:rPr lang="en-US" dirty="0" smtClean="0"/>
              <a:t> </a:t>
            </a:r>
            <a:r>
              <a:rPr lang="en-US" dirty="0" err="1" smtClean="0"/>
              <a:t>conducirá</a:t>
            </a:r>
            <a:r>
              <a:rPr lang="en-US" dirty="0" smtClean="0"/>
              <a:t> a la </a:t>
            </a:r>
            <a:r>
              <a:rPr lang="en-US" dirty="0" err="1" smtClean="0"/>
              <a:t>pérdida</a:t>
            </a:r>
            <a:r>
              <a:rPr lang="en-US" dirty="0" smtClean="0"/>
              <a:t> de </a:t>
            </a:r>
            <a:r>
              <a:rPr lang="en-US" dirty="0" err="1" smtClean="0"/>
              <a:t>más</a:t>
            </a:r>
            <a:r>
              <a:rPr lang="en-US" dirty="0" smtClean="0"/>
              <a:t> de un </a:t>
            </a:r>
            <a:r>
              <a:rPr lang="en-US" dirty="0" err="1" smtClean="0"/>
              <a:t>circuito</a:t>
            </a:r>
            <a:r>
              <a:rPr lang="en-US" dirty="0" smtClean="0"/>
              <a:t>, </a:t>
            </a:r>
            <a:r>
              <a:rPr lang="en-US" dirty="0" err="1" smtClean="0"/>
              <a:t>mientras</a:t>
            </a:r>
            <a:r>
              <a:rPr lang="en-US" dirty="0" smtClean="0"/>
              <a:t> que para un </a:t>
            </a:r>
            <a:r>
              <a:rPr lang="en-US" dirty="0" err="1" smtClean="0"/>
              <a:t>interruptor</a:t>
            </a:r>
            <a:r>
              <a:rPr lang="en-US" dirty="0" smtClean="0"/>
              <a:t> y </a:t>
            </a:r>
            <a:r>
              <a:rPr lang="en-US" dirty="0" err="1" smtClean="0"/>
              <a:t>medio</a:t>
            </a:r>
            <a:r>
              <a:rPr lang="en-US" dirty="0" smtClean="0"/>
              <a:t>, la </a:t>
            </a:r>
            <a:r>
              <a:rPr lang="en-US" dirty="0" err="1" smtClean="0"/>
              <a:t>falla</a:t>
            </a:r>
            <a:r>
              <a:rPr lang="en-US" dirty="0" smtClean="0"/>
              <a:t> de un </a:t>
            </a:r>
            <a:r>
              <a:rPr lang="en-US" dirty="0" err="1" smtClean="0"/>
              <a:t>interruptor</a:t>
            </a:r>
            <a:r>
              <a:rPr lang="en-US" dirty="0" smtClean="0"/>
              <a:t> </a:t>
            </a:r>
            <a:r>
              <a:rPr lang="en-US" dirty="0" err="1" smtClean="0"/>
              <a:t>intermedio</a:t>
            </a:r>
            <a:r>
              <a:rPr lang="en-US" dirty="0" smtClean="0"/>
              <a:t> </a:t>
            </a:r>
            <a:r>
              <a:rPr lang="en-US" dirty="0" err="1" smtClean="0"/>
              <a:t>resulta</a:t>
            </a:r>
            <a:r>
              <a:rPr lang="en-US" dirty="0" smtClean="0"/>
              <a:t> </a:t>
            </a:r>
            <a:r>
              <a:rPr lang="en-US" dirty="0" err="1" smtClean="0"/>
              <a:t>en</a:t>
            </a:r>
            <a:r>
              <a:rPr lang="en-US" dirty="0" smtClean="0"/>
              <a:t> dos </a:t>
            </a:r>
            <a:r>
              <a:rPr lang="en-US" dirty="0" err="1" smtClean="0"/>
              <a:t>circuitos</a:t>
            </a:r>
            <a:r>
              <a:rPr lang="en-US" dirty="0" smtClean="0"/>
              <a:t> que se </a:t>
            </a:r>
            <a:r>
              <a:rPr lang="en-US" dirty="0" err="1" smtClean="0"/>
              <a:t>desconectan</a:t>
            </a:r>
            <a:r>
              <a:rPr lang="en-US" dirty="0" smtClean="0"/>
              <a:t>.</a:t>
            </a:r>
          </a:p>
          <a:p>
            <a:pPr algn="just"/>
            <a:r>
              <a:rPr lang="en-US" dirty="0" err="1" smtClean="0"/>
              <a:t>Resumamos</a:t>
            </a:r>
            <a:r>
              <a:rPr lang="en-US" dirty="0" smtClean="0"/>
              <a:t> </a:t>
            </a:r>
            <a:r>
              <a:rPr lang="en-US" dirty="0" err="1" smtClean="0"/>
              <a:t>los</a:t>
            </a:r>
            <a:r>
              <a:rPr lang="en-US" dirty="0" smtClean="0"/>
              <a:t> pros y </a:t>
            </a:r>
            <a:r>
              <a:rPr lang="en-US" dirty="0" err="1" smtClean="0"/>
              <a:t>los</a:t>
            </a:r>
            <a:r>
              <a:rPr lang="en-US" dirty="0" smtClean="0"/>
              <a:t> contras de un </a:t>
            </a:r>
            <a:r>
              <a:rPr lang="en-US" dirty="0" err="1" smtClean="0"/>
              <a:t>sistema</a:t>
            </a:r>
            <a:r>
              <a:rPr lang="en-US" dirty="0" smtClean="0"/>
              <a:t> de </a:t>
            </a:r>
            <a:r>
              <a:rPr lang="en-US" dirty="0" err="1" smtClean="0"/>
              <a:t>conmutación</a:t>
            </a:r>
            <a:r>
              <a:rPr lang="en-US" dirty="0" smtClean="0"/>
              <a:t> de </a:t>
            </a:r>
            <a:r>
              <a:rPr lang="en-US" dirty="0" err="1" smtClean="0"/>
              <a:t>doble</a:t>
            </a:r>
            <a:r>
              <a:rPr lang="en-US" dirty="0" smtClean="0"/>
              <a:t> </a:t>
            </a:r>
            <a:r>
              <a:rPr lang="en-US" dirty="0" err="1" smtClean="0"/>
              <a:t>barra</a:t>
            </a:r>
            <a:r>
              <a:rPr lang="en-US" dirty="0" smtClean="0"/>
              <a:t> y </a:t>
            </a:r>
            <a:r>
              <a:rPr lang="en-US" dirty="0" err="1" smtClean="0"/>
              <a:t>doble</a:t>
            </a:r>
            <a:r>
              <a:rPr lang="en-US" dirty="0" smtClean="0"/>
              <a:t> </a:t>
            </a:r>
            <a:r>
              <a:rPr lang="en-US" dirty="0" err="1" smtClean="0"/>
              <a:t>interruptor</a:t>
            </a:r>
            <a:r>
              <a:rPr lang="en-US" dirty="0" smtClean="0"/>
              <a:t>:</a:t>
            </a:r>
          </a:p>
          <a:p>
            <a:pPr algn="just"/>
            <a:r>
              <a:rPr lang="en-US" b="1" dirty="0" smtClean="0">
                <a:solidFill>
                  <a:srgbClr val="0070C0"/>
                </a:solidFill>
              </a:rPr>
              <a:t>•    </a:t>
            </a:r>
            <a:r>
              <a:rPr lang="en-US" b="1" dirty="0" err="1" smtClean="0">
                <a:solidFill>
                  <a:srgbClr val="0070C0"/>
                </a:solidFill>
              </a:rPr>
              <a:t>Ventajas</a:t>
            </a:r>
            <a:r>
              <a:rPr lang="en-US" b="1" dirty="0" smtClean="0">
                <a:solidFill>
                  <a:srgbClr val="0070C0"/>
                </a:solidFill>
              </a:rPr>
              <a:t>:</a:t>
            </a:r>
          </a:p>
          <a:p>
            <a:pPr marL="742950" lvl="1" indent="-285750" algn="just">
              <a:buFont typeface="Wingdings" panose="05000000000000000000" pitchFamily="2" charset="2"/>
              <a:buChar char="ü"/>
            </a:pPr>
            <a:r>
              <a:rPr lang="en-US" b="1" dirty="0" err="1" smtClean="0">
                <a:solidFill>
                  <a:srgbClr val="C00000"/>
                </a:solidFill>
              </a:rPr>
              <a:t>Operación</a:t>
            </a:r>
            <a:r>
              <a:rPr lang="en-US" b="1" dirty="0" smtClean="0">
                <a:solidFill>
                  <a:srgbClr val="C00000"/>
                </a:solidFill>
              </a:rPr>
              <a:t> flexible </a:t>
            </a:r>
          </a:p>
          <a:p>
            <a:pPr marL="742950" lvl="1" indent="-285750" algn="just">
              <a:buFont typeface="Wingdings" panose="05000000000000000000" pitchFamily="2" charset="2"/>
              <a:buChar char="ü"/>
            </a:pPr>
            <a:r>
              <a:rPr lang="en-US" b="1" dirty="0" err="1" smtClean="0">
                <a:solidFill>
                  <a:srgbClr val="C00000"/>
                </a:solidFill>
              </a:rPr>
              <a:t>Fiabilidad</a:t>
            </a:r>
            <a:r>
              <a:rPr lang="en-US" b="1" dirty="0" smtClean="0">
                <a:solidFill>
                  <a:srgbClr val="C00000"/>
                </a:solidFill>
              </a:rPr>
              <a:t> </a:t>
            </a:r>
            <a:r>
              <a:rPr lang="en-US" b="1" dirty="0" err="1" smtClean="0">
                <a:solidFill>
                  <a:srgbClr val="C00000"/>
                </a:solidFill>
              </a:rPr>
              <a:t>muy</a:t>
            </a:r>
            <a:r>
              <a:rPr lang="en-US" b="1" dirty="0" smtClean="0">
                <a:solidFill>
                  <a:srgbClr val="C00000"/>
                </a:solidFill>
              </a:rPr>
              <a:t> </a:t>
            </a:r>
            <a:r>
              <a:rPr lang="en-US" b="1" dirty="0" err="1" smtClean="0">
                <a:solidFill>
                  <a:srgbClr val="C00000"/>
                </a:solidFill>
              </a:rPr>
              <a:t>alta</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Doble</a:t>
            </a:r>
            <a:r>
              <a:rPr lang="en-US" b="1" dirty="0" smtClean="0">
                <a:solidFill>
                  <a:srgbClr val="C00000"/>
                </a:solidFill>
              </a:rPr>
              <a:t> </a:t>
            </a:r>
            <a:r>
              <a:rPr lang="en-US" b="1" dirty="0" err="1" smtClean="0">
                <a:solidFill>
                  <a:srgbClr val="C00000"/>
                </a:solidFill>
              </a:rPr>
              <a:t>alimentación</a:t>
            </a:r>
            <a:r>
              <a:rPr lang="en-US" b="1" dirty="0" smtClean="0">
                <a:solidFill>
                  <a:srgbClr val="C00000"/>
                </a:solidFill>
              </a:rPr>
              <a:t> para </a:t>
            </a:r>
            <a:r>
              <a:rPr lang="en-US" b="1" dirty="0" err="1" smtClean="0">
                <a:solidFill>
                  <a:srgbClr val="C00000"/>
                </a:solidFill>
              </a:rPr>
              <a:t>cada</a:t>
            </a:r>
            <a:r>
              <a:rPr lang="en-US" b="1" dirty="0" smtClean="0">
                <a:solidFill>
                  <a:srgbClr val="C00000"/>
                </a:solidFill>
              </a:rPr>
              <a:t> </a:t>
            </a:r>
            <a:r>
              <a:rPr lang="en-US" b="1" dirty="0" err="1" smtClean="0">
                <a:solidFill>
                  <a:srgbClr val="C00000"/>
                </a:solidFill>
              </a:rPr>
              <a:t>circuito</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Cualquier</a:t>
            </a:r>
            <a:r>
              <a:rPr lang="en-US" b="1" dirty="0" smtClean="0">
                <a:solidFill>
                  <a:srgbClr val="C00000"/>
                </a:solidFill>
              </a:rPr>
              <a:t> </a:t>
            </a:r>
            <a:r>
              <a:rPr lang="en-US" b="1" dirty="0" err="1" smtClean="0">
                <a:solidFill>
                  <a:srgbClr val="C00000"/>
                </a:solidFill>
              </a:rPr>
              <a:t>interruptor</a:t>
            </a:r>
            <a:r>
              <a:rPr lang="en-US" b="1" dirty="0" smtClean="0">
                <a:solidFill>
                  <a:srgbClr val="C00000"/>
                </a:solidFill>
              </a:rPr>
              <a:t> </a:t>
            </a:r>
            <a:r>
              <a:rPr lang="en-US" b="1" dirty="0" err="1" smtClean="0">
                <a:solidFill>
                  <a:srgbClr val="C00000"/>
                </a:solidFill>
              </a:rPr>
              <a:t>puede</a:t>
            </a:r>
            <a:r>
              <a:rPr lang="en-US" b="1" dirty="0" smtClean="0">
                <a:solidFill>
                  <a:srgbClr val="C00000"/>
                </a:solidFill>
              </a:rPr>
              <a:t> </a:t>
            </a:r>
            <a:r>
              <a:rPr lang="en-US" b="1" dirty="0" err="1" smtClean="0">
                <a:solidFill>
                  <a:srgbClr val="C00000"/>
                </a:solidFill>
              </a:rPr>
              <a:t>ser</a:t>
            </a:r>
            <a:r>
              <a:rPr lang="en-US" b="1" dirty="0" smtClean="0">
                <a:solidFill>
                  <a:srgbClr val="C00000"/>
                </a:solidFill>
              </a:rPr>
              <a:t> </a:t>
            </a:r>
            <a:r>
              <a:rPr lang="en-US" b="1" dirty="0" err="1" smtClean="0">
                <a:solidFill>
                  <a:srgbClr val="C00000"/>
                </a:solidFill>
              </a:rPr>
              <a:t>removido</a:t>
            </a:r>
            <a:r>
              <a:rPr lang="en-US" b="1" dirty="0" smtClean="0">
                <a:solidFill>
                  <a:srgbClr val="C00000"/>
                </a:solidFill>
              </a:rPr>
              <a:t> sin </a:t>
            </a:r>
            <a:r>
              <a:rPr lang="en-US" b="1" dirty="0" err="1" smtClean="0">
                <a:solidFill>
                  <a:srgbClr val="C00000"/>
                </a:solidFill>
              </a:rPr>
              <a:t>afectar</a:t>
            </a:r>
            <a:r>
              <a:rPr lang="en-US" b="1" dirty="0" smtClean="0">
                <a:solidFill>
                  <a:srgbClr val="C00000"/>
                </a:solidFill>
              </a:rPr>
              <a:t> el </a:t>
            </a:r>
            <a:r>
              <a:rPr lang="en-US" b="1" dirty="0" err="1" smtClean="0">
                <a:solidFill>
                  <a:srgbClr val="C00000"/>
                </a:solidFill>
              </a:rPr>
              <a:t>servicio</a:t>
            </a:r>
            <a:r>
              <a:rPr lang="en-US" b="1" dirty="0" smtClean="0">
                <a:solidFill>
                  <a:srgbClr val="C00000"/>
                </a:solidFill>
              </a:rPr>
              <a:t> </a:t>
            </a:r>
          </a:p>
          <a:p>
            <a:pPr marL="742950" lvl="1" indent="-285750" algn="just">
              <a:buFont typeface="Wingdings" panose="05000000000000000000" pitchFamily="2" charset="2"/>
              <a:buChar char="ü"/>
            </a:pPr>
            <a:r>
              <a:rPr lang="en-US" b="1" dirty="0" smtClean="0">
                <a:solidFill>
                  <a:srgbClr val="C00000"/>
                </a:solidFill>
              </a:rPr>
              <a:t>a </a:t>
            </a:r>
            <a:r>
              <a:rPr lang="en-US" b="1" dirty="0" err="1" smtClean="0">
                <a:solidFill>
                  <a:srgbClr val="C00000"/>
                </a:solidFill>
              </a:rPr>
              <a:t>falla</a:t>
            </a:r>
            <a:r>
              <a:rPr lang="en-US" b="1" dirty="0" smtClean="0">
                <a:solidFill>
                  <a:srgbClr val="C00000"/>
                </a:solidFill>
              </a:rPr>
              <a:t> del bus no </a:t>
            </a:r>
            <a:r>
              <a:rPr lang="en-US" b="1" dirty="0" err="1" smtClean="0">
                <a:solidFill>
                  <a:srgbClr val="C00000"/>
                </a:solidFill>
              </a:rPr>
              <a:t>interrumpe</a:t>
            </a:r>
            <a:r>
              <a:rPr lang="en-US" b="1" dirty="0" smtClean="0">
                <a:solidFill>
                  <a:srgbClr val="C00000"/>
                </a:solidFill>
              </a:rPr>
              <a:t> el </a:t>
            </a:r>
            <a:r>
              <a:rPr lang="en-US" b="1" dirty="0" err="1" smtClean="0">
                <a:solidFill>
                  <a:srgbClr val="C00000"/>
                </a:solidFill>
              </a:rPr>
              <a:t>servicio</a:t>
            </a:r>
            <a:r>
              <a:rPr lang="en-US" b="1" dirty="0" smtClean="0">
                <a:solidFill>
                  <a:srgbClr val="C00000"/>
                </a:solidFill>
              </a:rPr>
              <a:t> a </a:t>
            </a:r>
            <a:r>
              <a:rPr lang="en-US" b="1" dirty="0" err="1" smtClean="0">
                <a:solidFill>
                  <a:srgbClr val="C00000"/>
                </a:solidFill>
              </a:rPr>
              <a:t>ningún</a:t>
            </a:r>
            <a:r>
              <a:rPr lang="en-US" b="1" dirty="0" smtClean="0">
                <a:solidFill>
                  <a:srgbClr val="C00000"/>
                </a:solidFill>
              </a:rPr>
              <a:t> </a:t>
            </a:r>
            <a:r>
              <a:rPr lang="en-US" b="1" dirty="0" err="1" smtClean="0">
                <a:solidFill>
                  <a:srgbClr val="C00000"/>
                </a:solidFill>
              </a:rPr>
              <a:t>circuito</a:t>
            </a:r>
            <a:endParaRPr lang="en-US" b="1" dirty="0" smtClean="0">
              <a:solidFill>
                <a:srgbClr val="C00000"/>
              </a:solidFill>
            </a:endParaRPr>
          </a:p>
          <a:p>
            <a:pPr marL="742950" lvl="1" indent="-285750" algn="just">
              <a:buFont typeface="Wingdings" panose="05000000000000000000" pitchFamily="2" charset="2"/>
              <a:buChar char="ü"/>
            </a:pPr>
            <a:r>
              <a:rPr lang="en-US" b="1" dirty="0" smtClean="0">
                <a:solidFill>
                  <a:srgbClr val="C00000"/>
                </a:solidFill>
              </a:rPr>
              <a:t>Toda la </a:t>
            </a:r>
            <a:r>
              <a:rPr lang="en-US" b="1" dirty="0" err="1" smtClean="0">
                <a:solidFill>
                  <a:srgbClr val="C00000"/>
                </a:solidFill>
              </a:rPr>
              <a:t>conmutación</a:t>
            </a:r>
            <a:r>
              <a:rPr lang="en-US" b="1" dirty="0" smtClean="0">
                <a:solidFill>
                  <a:srgbClr val="C00000"/>
                </a:solidFill>
              </a:rPr>
              <a:t> se </a:t>
            </a:r>
            <a:r>
              <a:rPr lang="en-US" b="1" dirty="0" err="1" smtClean="0">
                <a:solidFill>
                  <a:srgbClr val="C00000"/>
                </a:solidFill>
              </a:rPr>
              <a:t>realiza</a:t>
            </a:r>
            <a:r>
              <a:rPr lang="en-US" b="1" dirty="0" smtClean="0">
                <a:solidFill>
                  <a:srgbClr val="C00000"/>
                </a:solidFill>
              </a:rPr>
              <a:t> con </a:t>
            </a:r>
            <a:r>
              <a:rPr lang="en-US" b="1" dirty="0" err="1" smtClean="0">
                <a:solidFill>
                  <a:srgbClr val="C00000"/>
                </a:solidFill>
              </a:rPr>
              <a:t>disyuntores</a:t>
            </a:r>
            <a:r>
              <a:rPr lang="en-US" b="1" dirty="0" smtClean="0">
                <a:solidFill>
                  <a:srgbClr val="C00000"/>
                </a:solidFill>
              </a:rPr>
              <a:t>. </a:t>
            </a:r>
          </a:p>
          <a:p>
            <a:pPr marL="742950" lvl="1" indent="-285750" algn="just">
              <a:buFont typeface="Wingdings" panose="05000000000000000000" pitchFamily="2" charset="2"/>
              <a:buChar char="ü"/>
            </a:pPr>
            <a:r>
              <a:rPr lang="en-US" b="1" dirty="0" smtClean="0">
                <a:solidFill>
                  <a:srgbClr val="C00000"/>
                </a:solidFill>
              </a:rPr>
              <a:t>Solo se </a:t>
            </a:r>
            <a:r>
              <a:rPr lang="en-US" b="1" dirty="0" err="1" smtClean="0">
                <a:solidFill>
                  <a:srgbClr val="C00000"/>
                </a:solidFill>
              </a:rPr>
              <a:t>pierde</a:t>
            </a:r>
            <a:r>
              <a:rPr lang="en-US" b="1" dirty="0" smtClean="0">
                <a:solidFill>
                  <a:srgbClr val="C00000"/>
                </a:solidFill>
              </a:rPr>
              <a:t> un </a:t>
            </a:r>
            <a:r>
              <a:rPr lang="en-US" b="1" dirty="0" err="1" smtClean="0">
                <a:solidFill>
                  <a:srgbClr val="C00000"/>
                </a:solidFill>
              </a:rPr>
              <a:t>circuito</a:t>
            </a:r>
            <a:r>
              <a:rPr lang="en-US" b="1" dirty="0" smtClean="0">
                <a:solidFill>
                  <a:srgbClr val="C00000"/>
                </a:solidFill>
              </a:rPr>
              <a:t> </a:t>
            </a:r>
            <a:r>
              <a:rPr lang="en-US" b="1" dirty="0" err="1" smtClean="0">
                <a:solidFill>
                  <a:srgbClr val="C00000"/>
                </a:solidFill>
              </a:rPr>
              <a:t>por</a:t>
            </a:r>
            <a:r>
              <a:rPr lang="en-US" b="1" dirty="0" smtClean="0">
                <a:solidFill>
                  <a:srgbClr val="C00000"/>
                </a:solidFill>
              </a:rPr>
              <a:t> </a:t>
            </a:r>
            <a:r>
              <a:rPr lang="en-US" b="1" dirty="0" err="1" smtClean="0">
                <a:solidFill>
                  <a:srgbClr val="C00000"/>
                </a:solidFill>
              </a:rPr>
              <a:t>falla</a:t>
            </a:r>
            <a:r>
              <a:rPr lang="en-US" b="1" dirty="0" smtClean="0">
                <a:solidFill>
                  <a:srgbClr val="C00000"/>
                </a:solidFill>
              </a:rPr>
              <a:t> del </a:t>
            </a:r>
            <a:r>
              <a:rPr lang="en-US" b="1" dirty="0" err="1" smtClean="0">
                <a:solidFill>
                  <a:srgbClr val="C00000"/>
                </a:solidFill>
              </a:rPr>
              <a:t>interruptor</a:t>
            </a:r>
            <a:endParaRPr lang="en-US" b="1" dirty="0" smtClean="0">
              <a:solidFill>
                <a:srgbClr val="C00000"/>
              </a:solidFill>
            </a:endParaRPr>
          </a:p>
          <a:p>
            <a:pPr algn="just"/>
            <a:r>
              <a:rPr lang="en-US" b="1" dirty="0" smtClean="0">
                <a:solidFill>
                  <a:srgbClr val="0070C0"/>
                </a:solidFill>
              </a:rPr>
              <a:t>•    </a:t>
            </a:r>
            <a:r>
              <a:rPr lang="en-US" b="1" dirty="0" err="1" smtClean="0">
                <a:solidFill>
                  <a:srgbClr val="0070C0"/>
                </a:solidFill>
              </a:rPr>
              <a:t>Desventajas</a:t>
            </a:r>
            <a:r>
              <a:rPr lang="en-US" b="1" dirty="0" smtClean="0">
                <a:solidFill>
                  <a:srgbClr val="0070C0"/>
                </a:solidFill>
              </a:rPr>
              <a:t>: </a:t>
            </a:r>
          </a:p>
          <a:p>
            <a:pPr marL="742950" lvl="1" indent="-285750" algn="just">
              <a:buFont typeface="Wingdings" panose="05000000000000000000" pitchFamily="2" charset="2"/>
              <a:buChar char="ü"/>
            </a:pPr>
            <a:r>
              <a:rPr lang="en-US" b="1" dirty="0" smtClean="0">
                <a:solidFill>
                  <a:srgbClr val="C00000"/>
                </a:solidFill>
              </a:rPr>
              <a:t>Alto </a:t>
            </a:r>
            <a:r>
              <a:rPr lang="en-US" b="1" dirty="0" err="1" smtClean="0">
                <a:solidFill>
                  <a:srgbClr val="C00000"/>
                </a:solidFill>
              </a:rPr>
              <a:t>costo</a:t>
            </a:r>
            <a:endParaRPr lang="en-US" b="1" dirty="0" smtClean="0">
              <a:solidFill>
                <a:srgbClr val="C00000"/>
              </a:solidFill>
            </a:endParaRPr>
          </a:p>
          <a:p>
            <a:pPr marL="742950" lvl="1" indent="-285750" algn="just">
              <a:buFont typeface="Wingdings" panose="05000000000000000000" pitchFamily="2" charset="2"/>
              <a:buChar char="ü"/>
            </a:pPr>
            <a:r>
              <a:rPr lang="en-US" b="1" dirty="0" smtClean="0">
                <a:solidFill>
                  <a:srgbClr val="C00000"/>
                </a:solidFill>
              </a:rPr>
              <a:t>Se </a:t>
            </a:r>
            <a:r>
              <a:rPr lang="en-US" b="1" dirty="0" err="1" smtClean="0">
                <a:solidFill>
                  <a:srgbClr val="C00000"/>
                </a:solidFill>
              </a:rPr>
              <a:t>requieren</a:t>
            </a:r>
            <a:r>
              <a:rPr lang="en-US" b="1" dirty="0" smtClean="0">
                <a:solidFill>
                  <a:srgbClr val="C00000"/>
                </a:solidFill>
              </a:rPr>
              <a:t> dos </a:t>
            </a:r>
            <a:r>
              <a:rPr lang="en-US" b="1" dirty="0" err="1" smtClean="0">
                <a:solidFill>
                  <a:srgbClr val="C00000"/>
                </a:solidFill>
              </a:rPr>
              <a:t>interruptores</a:t>
            </a:r>
            <a:r>
              <a:rPr lang="en-US" b="1" dirty="0" smtClean="0">
                <a:solidFill>
                  <a:srgbClr val="C00000"/>
                </a:solidFill>
              </a:rPr>
              <a:t> para </a:t>
            </a:r>
            <a:r>
              <a:rPr lang="en-US" b="1" dirty="0" err="1" smtClean="0">
                <a:solidFill>
                  <a:srgbClr val="C00000"/>
                </a:solidFill>
              </a:rPr>
              <a:t>cada</a:t>
            </a:r>
            <a:r>
              <a:rPr lang="en-US" b="1" dirty="0" smtClean="0">
                <a:solidFill>
                  <a:srgbClr val="C00000"/>
                </a:solidFill>
              </a:rPr>
              <a:t> </a:t>
            </a:r>
            <a:r>
              <a:rPr lang="en-US" b="1" dirty="0" err="1" smtClean="0">
                <a:solidFill>
                  <a:srgbClr val="C00000"/>
                </a:solidFill>
              </a:rPr>
              <a:t>circuito</a:t>
            </a:r>
            <a:endParaRPr lang="en-US" b="1" dirty="0" smtClean="0">
              <a:solidFill>
                <a:srgbClr val="C00000"/>
              </a:solidFill>
            </a:endParaRPr>
          </a:p>
          <a:p>
            <a:pPr marL="0" lvl="1" algn="just"/>
            <a:endParaRPr lang="es-ES" b="1" dirty="0" smtClean="0"/>
          </a:p>
          <a:p>
            <a:pPr marL="0" lvl="1" algn="just"/>
            <a:r>
              <a:rPr lang="es-ES" b="1" i="1" u="sng" dirty="0" smtClean="0"/>
              <a:t>Para finalizar la discusión sobre los sistemas típicos de conmutación de subestaciones, hay que enfatizar que la selección de cualquier arreglo de bus específico debe basarse en un análisis financiero porque cualquier aumento en la confiabilidad generará costos adicionales, y esta inversión debe justificarse antes de seleccionar el sistema de conmutación más confiable. </a:t>
            </a:r>
            <a:endParaRPr lang="en-US" b="1" i="1" u="sng" dirty="0" smtClean="0"/>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14</a:t>
            </a:fld>
            <a:endParaRPr lang="en-US"/>
          </a:p>
        </p:txBody>
      </p:sp>
    </p:spTree>
    <p:extLst>
      <p:ext uri="{BB962C8B-B14F-4D97-AF65-F5344CB8AC3E}">
        <p14:creationId xmlns:p14="http://schemas.microsoft.com/office/powerpoint/2010/main" val="31341511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err="1" smtClean="0"/>
              <a:t>Coordinación</a:t>
            </a:r>
            <a:r>
              <a:rPr lang="en-US" b="1" dirty="0" smtClean="0"/>
              <a:t> de </a:t>
            </a:r>
            <a:r>
              <a:rPr lang="en-US" b="1" dirty="0" err="1" smtClean="0"/>
              <a:t>Aislamiento</a:t>
            </a:r>
            <a:endParaRPr lang="en-US" b="1" dirty="0" smtClean="0"/>
          </a:p>
          <a:p>
            <a:pPr algn="just"/>
            <a:endParaRPr lang="en-US" dirty="0" smtClean="0"/>
          </a:p>
          <a:p>
            <a:pPr algn="just"/>
            <a:r>
              <a:rPr lang="en-US" dirty="0" err="1" smtClean="0"/>
              <a:t>Otra</a:t>
            </a:r>
            <a:r>
              <a:rPr lang="en-US" dirty="0" smtClean="0"/>
              <a:t> </a:t>
            </a:r>
            <a:r>
              <a:rPr lang="en-US" dirty="0" err="1" smtClean="0"/>
              <a:t>tarea</a:t>
            </a:r>
            <a:r>
              <a:rPr lang="en-US" dirty="0" smtClean="0"/>
              <a:t> de </a:t>
            </a:r>
            <a:r>
              <a:rPr lang="en-US" dirty="0" err="1" smtClean="0"/>
              <a:t>ingeniería</a:t>
            </a:r>
            <a:r>
              <a:rPr lang="en-US" dirty="0" smtClean="0"/>
              <a:t> </a:t>
            </a:r>
            <a:r>
              <a:rPr lang="en-US" dirty="0" err="1" smtClean="0"/>
              <a:t>importante</a:t>
            </a:r>
            <a:r>
              <a:rPr lang="en-US" dirty="0" smtClean="0"/>
              <a:t> </a:t>
            </a:r>
            <a:r>
              <a:rPr lang="en-US" dirty="0" err="1" smtClean="0"/>
              <a:t>es</a:t>
            </a:r>
            <a:r>
              <a:rPr lang="en-US" dirty="0" smtClean="0"/>
              <a:t> </a:t>
            </a:r>
            <a:r>
              <a:rPr lang="en-US" dirty="0" err="1" smtClean="0"/>
              <a:t>proporcionar</a:t>
            </a:r>
            <a:r>
              <a:rPr lang="en-US" dirty="0" smtClean="0"/>
              <a:t> un </a:t>
            </a:r>
            <a:r>
              <a:rPr lang="en-US" dirty="0" err="1" smtClean="0"/>
              <a:t>aislamiento</a:t>
            </a:r>
            <a:r>
              <a:rPr lang="en-US" dirty="0" smtClean="0"/>
              <a:t> </a:t>
            </a:r>
            <a:r>
              <a:rPr lang="en-US" dirty="0" err="1" smtClean="0"/>
              <a:t>adecuado</a:t>
            </a:r>
            <a:r>
              <a:rPr lang="en-US" dirty="0" smtClean="0"/>
              <a:t> para </a:t>
            </a:r>
            <a:r>
              <a:rPr lang="en-US" dirty="0" err="1" smtClean="0"/>
              <a:t>todos</a:t>
            </a:r>
            <a:r>
              <a:rPr lang="en-US" dirty="0" smtClean="0"/>
              <a:t> </a:t>
            </a:r>
            <a:r>
              <a:rPr lang="en-US" dirty="0" err="1" smtClean="0"/>
              <a:t>los</a:t>
            </a:r>
            <a:r>
              <a:rPr lang="en-US" dirty="0" smtClean="0"/>
              <a:t> </a:t>
            </a:r>
            <a:r>
              <a:rPr lang="en-US" dirty="0" err="1" smtClean="0"/>
              <a:t>elementos</a:t>
            </a:r>
            <a:r>
              <a:rPr lang="en-US" dirty="0" smtClean="0"/>
              <a:t> de la </a:t>
            </a:r>
            <a:r>
              <a:rPr lang="en-US" dirty="0" err="1" smtClean="0"/>
              <a:t>subestación</a:t>
            </a:r>
            <a:r>
              <a:rPr lang="en-US" dirty="0" smtClean="0"/>
              <a:t>. </a:t>
            </a:r>
            <a:r>
              <a:rPr lang="en-US" dirty="0" err="1" smtClean="0"/>
              <a:t>Comencemos</a:t>
            </a:r>
            <a:r>
              <a:rPr lang="en-US" dirty="0" smtClean="0"/>
              <a:t> a </a:t>
            </a:r>
            <a:r>
              <a:rPr lang="en-US" dirty="0" err="1" smtClean="0"/>
              <a:t>discutir</a:t>
            </a:r>
            <a:r>
              <a:rPr lang="en-US" dirty="0" smtClean="0"/>
              <a:t> </a:t>
            </a:r>
            <a:r>
              <a:rPr lang="en-US" dirty="0" err="1" smtClean="0"/>
              <a:t>este</a:t>
            </a:r>
            <a:r>
              <a:rPr lang="en-US" dirty="0" smtClean="0"/>
              <a:t> </a:t>
            </a:r>
            <a:r>
              <a:rPr lang="en-US" dirty="0" err="1" smtClean="0"/>
              <a:t>tema</a:t>
            </a:r>
            <a:r>
              <a:rPr lang="en-US" dirty="0" smtClean="0"/>
              <a:t> </a:t>
            </a:r>
            <a:r>
              <a:rPr lang="en-US" dirty="0" err="1" smtClean="0"/>
              <a:t>respondiendo</a:t>
            </a:r>
            <a:r>
              <a:rPr lang="en-US" dirty="0" smtClean="0"/>
              <a:t> las </a:t>
            </a:r>
            <a:r>
              <a:rPr lang="en-US" dirty="0" err="1" smtClean="0"/>
              <a:t>siguientes</a:t>
            </a:r>
            <a:r>
              <a:rPr lang="en-US" dirty="0" smtClean="0"/>
              <a:t> </a:t>
            </a:r>
            <a:r>
              <a:rPr lang="en-US" dirty="0" err="1" smtClean="0"/>
              <a:t>preguntas</a:t>
            </a:r>
            <a:r>
              <a:rPr lang="en-US" dirty="0" smtClean="0"/>
              <a:t> </a:t>
            </a:r>
            <a:r>
              <a:rPr lang="en-US" dirty="0" err="1" smtClean="0"/>
              <a:t>básicas</a:t>
            </a:r>
            <a:r>
              <a:rPr lang="en-US" dirty="0" smtClean="0"/>
              <a:t>:</a:t>
            </a:r>
          </a:p>
          <a:p>
            <a:pPr algn="just"/>
            <a:endParaRPr lang="en-US" dirty="0" smtClean="0"/>
          </a:p>
          <a:p>
            <a:pPr marL="285750" indent="-285750" algn="just">
              <a:buFont typeface="Arial" panose="020B0604020202020204" pitchFamily="34" charset="0"/>
              <a:buChar char="•"/>
            </a:pPr>
            <a:r>
              <a:rPr lang="en-US" b="1" dirty="0" smtClean="0">
                <a:solidFill>
                  <a:srgbClr val="0070C0"/>
                </a:solidFill>
              </a:rPr>
              <a:t>¿</a:t>
            </a:r>
            <a:r>
              <a:rPr lang="en-US" b="1" dirty="0" err="1" smtClean="0">
                <a:solidFill>
                  <a:srgbClr val="0070C0"/>
                </a:solidFill>
              </a:rPr>
              <a:t>Qué</a:t>
            </a:r>
            <a:r>
              <a:rPr lang="en-US" b="1" dirty="0" smtClean="0">
                <a:solidFill>
                  <a:srgbClr val="0070C0"/>
                </a:solidFill>
              </a:rPr>
              <a:t> </a:t>
            </a:r>
            <a:r>
              <a:rPr lang="en-US" b="1" dirty="0" err="1" smtClean="0">
                <a:solidFill>
                  <a:srgbClr val="0070C0"/>
                </a:solidFill>
              </a:rPr>
              <a:t>es</a:t>
            </a:r>
            <a:r>
              <a:rPr lang="en-US" b="1" dirty="0" smtClean="0">
                <a:solidFill>
                  <a:srgbClr val="0070C0"/>
                </a:solidFill>
              </a:rPr>
              <a:t> el </a:t>
            </a:r>
            <a:r>
              <a:rPr lang="en-US" b="1" dirty="0" err="1" smtClean="0">
                <a:solidFill>
                  <a:srgbClr val="0070C0"/>
                </a:solidFill>
              </a:rPr>
              <a:t>aislamiento</a:t>
            </a:r>
            <a:r>
              <a:rPr lang="en-US" b="1" dirty="0" smtClean="0">
                <a:solidFill>
                  <a:srgbClr val="0070C0"/>
                </a:solidFill>
              </a:rPr>
              <a:t>? 	El </a:t>
            </a:r>
            <a:r>
              <a:rPr lang="en-US" b="1" dirty="0" err="1" smtClean="0">
                <a:solidFill>
                  <a:srgbClr val="0070C0"/>
                </a:solidFill>
              </a:rPr>
              <a:t>aislamiento</a:t>
            </a:r>
            <a:r>
              <a:rPr lang="en-US" b="1" dirty="0" smtClean="0">
                <a:solidFill>
                  <a:srgbClr val="0070C0"/>
                </a:solidFill>
              </a:rPr>
              <a:t> </a:t>
            </a:r>
            <a:r>
              <a:rPr lang="en-US" b="1" dirty="0" err="1" smtClean="0">
                <a:solidFill>
                  <a:srgbClr val="0070C0"/>
                </a:solidFill>
              </a:rPr>
              <a:t>es</a:t>
            </a:r>
            <a:r>
              <a:rPr lang="en-US" b="1" dirty="0" smtClean="0">
                <a:solidFill>
                  <a:srgbClr val="0070C0"/>
                </a:solidFill>
              </a:rPr>
              <a:t> un material </a:t>
            </a:r>
            <a:r>
              <a:rPr lang="en-US" b="1" dirty="0" err="1" smtClean="0">
                <a:solidFill>
                  <a:srgbClr val="0070C0"/>
                </a:solidFill>
              </a:rPr>
              <a:t>dieléctrico</a:t>
            </a:r>
            <a:r>
              <a:rPr lang="en-US" b="1" dirty="0" smtClean="0">
                <a:solidFill>
                  <a:srgbClr val="0070C0"/>
                </a:solidFill>
              </a:rPr>
              <a:t> (no conduce </a:t>
            </a:r>
            <a:r>
              <a:rPr lang="en-US" b="1" dirty="0" err="1" smtClean="0">
                <a:solidFill>
                  <a:srgbClr val="0070C0"/>
                </a:solidFill>
              </a:rPr>
              <a:t>corriente</a:t>
            </a:r>
            <a:r>
              <a:rPr lang="en-US" b="1" dirty="0" smtClean="0">
                <a:solidFill>
                  <a:srgbClr val="0070C0"/>
                </a:solidFill>
              </a:rPr>
              <a:t>)</a:t>
            </a:r>
          </a:p>
          <a:p>
            <a:pPr marL="285750" indent="-285750" algn="just">
              <a:buFont typeface="Arial" panose="020B0604020202020204" pitchFamily="34" charset="0"/>
              <a:buChar char="•"/>
            </a:pPr>
            <a:r>
              <a:rPr lang="en-US" b="1" dirty="0" smtClean="0">
                <a:solidFill>
                  <a:srgbClr val="0070C0"/>
                </a:solidFill>
              </a:rPr>
              <a:t>¿</a:t>
            </a:r>
            <a:r>
              <a:rPr lang="en-US" b="1" dirty="0" err="1" smtClean="0">
                <a:solidFill>
                  <a:srgbClr val="0070C0"/>
                </a:solidFill>
              </a:rPr>
              <a:t>Dónde</a:t>
            </a:r>
            <a:r>
              <a:rPr lang="en-US" b="1" dirty="0" smtClean="0">
                <a:solidFill>
                  <a:srgbClr val="0070C0"/>
                </a:solidFill>
              </a:rPr>
              <a:t> se </a:t>
            </a:r>
            <a:r>
              <a:rPr lang="en-US" b="1" dirty="0" err="1" smtClean="0">
                <a:solidFill>
                  <a:srgbClr val="0070C0"/>
                </a:solidFill>
              </a:rPr>
              <a:t>requiere</a:t>
            </a:r>
            <a:r>
              <a:rPr lang="en-US" b="1" dirty="0" smtClean="0">
                <a:solidFill>
                  <a:srgbClr val="0070C0"/>
                </a:solidFill>
              </a:rPr>
              <a:t> </a:t>
            </a:r>
            <a:r>
              <a:rPr lang="en-US" b="1" dirty="0" err="1" smtClean="0">
                <a:solidFill>
                  <a:srgbClr val="0070C0"/>
                </a:solidFill>
              </a:rPr>
              <a:t>aislamiento</a:t>
            </a:r>
            <a:r>
              <a:rPr lang="en-US" b="1" dirty="0" smtClean="0">
                <a:solidFill>
                  <a:srgbClr val="0070C0"/>
                </a:solidFill>
              </a:rPr>
              <a:t>? 	Para </a:t>
            </a:r>
            <a:r>
              <a:rPr lang="en-US" b="1" dirty="0" err="1" smtClean="0">
                <a:solidFill>
                  <a:srgbClr val="0070C0"/>
                </a:solidFill>
              </a:rPr>
              <a:t>todos</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componentes</a:t>
            </a:r>
            <a:r>
              <a:rPr lang="en-US" b="1" dirty="0" smtClean="0">
                <a:solidFill>
                  <a:srgbClr val="0070C0"/>
                </a:solidFill>
              </a:rPr>
              <a:t> de la </a:t>
            </a:r>
            <a:r>
              <a:rPr lang="en-US" b="1" dirty="0" err="1" smtClean="0">
                <a:solidFill>
                  <a:srgbClr val="0070C0"/>
                </a:solidFill>
              </a:rPr>
              <a:t>subestación</a:t>
            </a:r>
            <a:r>
              <a:rPr lang="en-US" b="1" dirty="0" smtClean="0">
                <a:solidFill>
                  <a:srgbClr val="0070C0"/>
                </a:solidFill>
              </a:rPr>
              <a:t> se </a:t>
            </a:r>
            <a:r>
              <a:rPr lang="en-US" b="1" dirty="0" err="1" smtClean="0">
                <a:solidFill>
                  <a:srgbClr val="0070C0"/>
                </a:solidFill>
              </a:rPr>
              <a:t>requiere</a:t>
            </a:r>
            <a:r>
              <a:rPr lang="en-US" b="1" dirty="0" smtClean="0">
                <a:solidFill>
                  <a:srgbClr val="0070C0"/>
                </a:solidFill>
              </a:rPr>
              <a:t> entre:</a:t>
            </a:r>
          </a:p>
          <a:p>
            <a:pPr marL="742950" lvl="1" indent="-285750" algn="just">
              <a:buFont typeface="Wingdings" panose="05000000000000000000" pitchFamily="2" charset="2"/>
              <a:buChar char="ü"/>
            </a:pPr>
            <a:r>
              <a:rPr lang="en-US" b="1" dirty="0" smtClean="0">
                <a:solidFill>
                  <a:srgbClr val="C00000"/>
                </a:solidFill>
              </a:rPr>
              <a:t>–   </a:t>
            </a:r>
            <a:r>
              <a:rPr lang="en-US" b="1" dirty="0" err="1" smtClean="0">
                <a:solidFill>
                  <a:srgbClr val="C00000"/>
                </a:solidFill>
              </a:rPr>
              <a:t>Partes</a:t>
            </a:r>
            <a:r>
              <a:rPr lang="en-US" b="1" dirty="0" smtClean="0">
                <a:solidFill>
                  <a:srgbClr val="C00000"/>
                </a:solidFill>
              </a:rPr>
              <a:t> </a:t>
            </a:r>
            <a:r>
              <a:rPr lang="en-US" b="1" dirty="0" err="1" smtClean="0">
                <a:solidFill>
                  <a:srgbClr val="C00000"/>
                </a:solidFill>
              </a:rPr>
              <a:t>energizadas</a:t>
            </a:r>
            <a:r>
              <a:rPr lang="en-US" b="1" dirty="0" smtClean="0">
                <a:solidFill>
                  <a:srgbClr val="C00000"/>
                </a:solidFill>
              </a:rPr>
              <a:t> de </a:t>
            </a:r>
            <a:r>
              <a:rPr lang="en-US" b="1" dirty="0" err="1" smtClean="0">
                <a:solidFill>
                  <a:srgbClr val="C00000"/>
                </a:solidFill>
              </a:rPr>
              <a:t>diferentes</a:t>
            </a:r>
            <a:r>
              <a:rPr lang="en-US" b="1" dirty="0" smtClean="0">
                <a:solidFill>
                  <a:srgbClr val="C00000"/>
                </a:solidFill>
              </a:rPr>
              <a:t> </a:t>
            </a:r>
            <a:r>
              <a:rPr lang="en-US" b="1" dirty="0" err="1" smtClean="0">
                <a:solidFill>
                  <a:srgbClr val="C00000"/>
                </a:solidFill>
              </a:rPr>
              <a:t>fases</a:t>
            </a:r>
            <a:r>
              <a:rPr lang="en-US" b="1" dirty="0" smtClean="0">
                <a:solidFill>
                  <a:srgbClr val="C00000"/>
                </a:solidFill>
              </a:rPr>
              <a:t> y/o </a:t>
            </a:r>
            <a:r>
              <a:rPr lang="en-US" b="1" dirty="0" err="1" smtClean="0">
                <a:solidFill>
                  <a:srgbClr val="C00000"/>
                </a:solidFill>
              </a:rPr>
              <a:t>circuitos</a:t>
            </a:r>
            <a:r>
              <a:rPr lang="en-US" b="1" dirty="0" smtClean="0">
                <a:solidFill>
                  <a:srgbClr val="C00000"/>
                </a:solidFill>
              </a:rPr>
              <a:t> </a:t>
            </a:r>
          </a:p>
          <a:p>
            <a:pPr marL="742950" lvl="1" indent="-285750" algn="just">
              <a:buFont typeface="Wingdings" panose="05000000000000000000" pitchFamily="2" charset="2"/>
              <a:buChar char="ü"/>
            </a:pPr>
            <a:r>
              <a:rPr lang="en-US" b="1" dirty="0" smtClean="0">
                <a:solidFill>
                  <a:srgbClr val="C00000"/>
                </a:solidFill>
              </a:rPr>
              <a:t>–   </a:t>
            </a:r>
            <a:r>
              <a:rPr lang="en-US" b="1" dirty="0" err="1" smtClean="0">
                <a:solidFill>
                  <a:srgbClr val="C00000"/>
                </a:solidFill>
              </a:rPr>
              <a:t>Partes</a:t>
            </a:r>
            <a:r>
              <a:rPr lang="en-US" b="1" dirty="0" smtClean="0">
                <a:solidFill>
                  <a:srgbClr val="C00000"/>
                </a:solidFill>
              </a:rPr>
              <a:t> </a:t>
            </a:r>
            <a:r>
              <a:rPr lang="en-US" b="1" dirty="0" err="1" smtClean="0">
                <a:solidFill>
                  <a:srgbClr val="C00000"/>
                </a:solidFill>
              </a:rPr>
              <a:t>energizadas</a:t>
            </a:r>
            <a:r>
              <a:rPr lang="en-US" b="1" dirty="0" smtClean="0">
                <a:solidFill>
                  <a:srgbClr val="C00000"/>
                </a:solidFill>
              </a:rPr>
              <a:t> y la </a:t>
            </a:r>
            <a:r>
              <a:rPr lang="en-US" b="1" dirty="0" err="1" smtClean="0">
                <a:solidFill>
                  <a:srgbClr val="C00000"/>
                </a:solidFill>
              </a:rPr>
              <a:t>tierra</a:t>
            </a:r>
            <a:endParaRPr lang="en-US" b="1" dirty="0" smtClean="0">
              <a:solidFill>
                <a:srgbClr val="C00000"/>
              </a:solidFill>
            </a:endParaRPr>
          </a:p>
          <a:p>
            <a:pPr marL="285750" indent="-285750" algn="just">
              <a:buFont typeface="Arial" panose="020B0604020202020204" pitchFamily="34" charset="0"/>
              <a:buChar char="•"/>
            </a:pPr>
            <a:r>
              <a:rPr lang="en-US" b="1" dirty="0" smtClean="0">
                <a:solidFill>
                  <a:srgbClr val="0070C0"/>
                </a:solidFill>
              </a:rPr>
              <a:t>¿</a:t>
            </a:r>
            <a:r>
              <a:rPr lang="en-US" b="1" dirty="0" err="1" smtClean="0">
                <a:solidFill>
                  <a:srgbClr val="0070C0"/>
                </a:solidFill>
              </a:rPr>
              <a:t>Qué</a:t>
            </a:r>
            <a:r>
              <a:rPr lang="en-US" b="1" dirty="0" smtClean="0">
                <a:solidFill>
                  <a:srgbClr val="0070C0"/>
                </a:solidFill>
              </a:rPr>
              <a:t> se </a:t>
            </a:r>
            <a:r>
              <a:rPr lang="en-US" b="1" dirty="0" err="1" smtClean="0">
                <a:solidFill>
                  <a:srgbClr val="0070C0"/>
                </a:solidFill>
              </a:rPr>
              <a:t>requiere</a:t>
            </a:r>
            <a:r>
              <a:rPr lang="en-US" b="1" dirty="0" smtClean="0">
                <a:solidFill>
                  <a:srgbClr val="0070C0"/>
                </a:solidFill>
              </a:rPr>
              <a:t> del </a:t>
            </a:r>
            <a:r>
              <a:rPr lang="en-US" b="1" dirty="0" err="1" smtClean="0">
                <a:solidFill>
                  <a:srgbClr val="0070C0"/>
                </a:solidFill>
              </a:rPr>
              <a:t>aislamiento</a:t>
            </a:r>
            <a:r>
              <a:rPr lang="en-US" b="1" dirty="0" smtClean="0">
                <a:solidFill>
                  <a:srgbClr val="0070C0"/>
                </a:solidFill>
              </a:rPr>
              <a:t>? </a:t>
            </a:r>
            <a:r>
              <a:rPr lang="en-US" b="1" dirty="0" err="1" smtClean="0">
                <a:solidFill>
                  <a:srgbClr val="0070C0"/>
                </a:solidFill>
              </a:rPr>
              <a:t>Debe</a:t>
            </a:r>
            <a:r>
              <a:rPr lang="en-US" b="1" dirty="0" smtClean="0">
                <a:solidFill>
                  <a:srgbClr val="0070C0"/>
                </a:solidFill>
              </a:rPr>
              <a:t> </a:t>
            </a:r>
            <a:r>
              <a:rPr lang="en-US" b="1" dirty="0" err="1" smtClean="0">
                <a:solidFill>
                  <a:srgbClr val="0070C0"/>
                </a:solidFill>
              </a:rPr>
              <a:t>soportar</a:t>
            </a:r>
            <a:r>
              <a:rPr lang="en-US" b="1" dirty="0" smtClean="0">
                <a:solidFill>
                  <a:srgbClr val="0070C0"/>
                </a:solidFill>
              </a:rPr>
              <a:t> sin </a:t>
            </a:r>
            <a:r>
              <a:rPr lang="en-US" b="1" dirty="0" err="1" smtClean="0">
                <a:solidFill>
                  <a:srgbClr val="0070C0"/>
                </a:solidFill>
              </a:rPr>
              <a:t>fallar</a:t>
            </a:r>
            <a:r>
              <a:rPr lang="en-US" b="1" dirty="0" smtClean="0">
                <a:solidFill>
                  <a:srgbClr val="0070C0"/>
                </a:solidFill>
              </a:rPr>
              <a:t> </a:t>
            </a:r>
            <a:r>
              <a:rPr lang="en-US" b="1" dirty="0" err="1" smtClean="0">
                <a:solidFill>
                  <a:srgbClr val="0070C0"/>
                </a:solidFill>
              </a:rPr>
              <a:t>cualquier</a:t>
            </a:r>
            <a:r>
              <a:rPr lang="en-US" b="1" dirty="0" smtClean="0">
                <a:solidFill>
                  <a:srgbClr val="0070C0"/>
                </a:solidFill>
              </a:rPr>
              <a:t> </a:t>
            </a:r>
            <a:r>
              <a:rPr lang="en-US" b="1" dirty="0" err="1" smtClean="0">
                <a:solidFill>
                  <a:srgbClr val="0070C0"/>
                </a:solidFill>
              </a:rPr>
              <a:t>nivel</a:t>
            </a:r>
            <a:r>
              <a:rPr lang="en-US" b="1" dirty="0" smtClean="0">
                <a:solidFill>
                  <a:srgbClr val="0070C0"/>
                </a:solidFill>
              </a:rPr>
              <a:t> de </a:t>
            </a:r>
            <a:r>
              <a:rPr lang="en-US" b="1" dirty="0" err="1" smtClean="0">
                <a:solidFill>
                  <a:srgbClr val="0070C0"/>
                </a:solidFill>
              </a:rPr>
              <a:t>voltaje</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el </a:t>
            </a:r>
            <a:r>
              <a:rPr lang="en-US" b="1" dirty="0" err="1" smtClean="0">
                <a:solidFill>
                  <a:srgbClr val="0070C0"/>
                </a:solidFill>
              </a:rPr>
              <a:t>sistema</a:t>
            </a:r>
            <a:r>
              <a:rPr lang="en-US" b="1" dirty="0" smtClean="0">
                <a:solidFill>
                  <a:srgbClr val="0070C0"/>
                </a:solidFill>
              </a:rPr>
              <a:t> para el que </a:t>
            </a:r>
            <a:r>
              <a:rPr lang="en-US" b="1" dirty="0" err="1" smtClean="0">
                <a:solidFill>
                  <a:srgbClr val="0070C0"/>
                </a:solidFill>
              </a:rPr>
              <a:t>está</a:t>
            </a:r>
            <a:r>
              <a:rPr lang="en-US" b="1" dirty="0" smtClean="0">
                <a:solidFill>
                  <a:srgbClr val="0070C0"/>
                </a:solidFill>
              </a:rPr>
              <a:t> </a:t>
            </a:r>
            <a:r>
              <a:rPr lang="en-US" b="1" dirty="0" err="1" smtClean="0">
                <a:solidFill>
                  <a:srgbClr val="0070C0"/>
                </a:solidFill>
              </a:rPr>
              <a:t>diseñado</a:t>
            </a:r>
            <a:r>
              <a:rPr lang="en-US" b="1" dirty="0" smtClean="0">
                <a:solidFill>
                  <a:srgbClr val="0070C0"/>
                </a:solidFill>
              </a:rPr>
              <a:t>.</a:t>
            </a:r>
          </a:p>
          <a:p>
            <a:pPr marL="285750" indent="-285750" algn="just">
              <a:buFont typeface="Arial" panose="020B0604020202020204" pitchFamily="34" charset="0"/>
              <a:buChar char="•"/>
            </a:pPr>
            <a:endParaRPr lang="en-US" b="1" dirty="0" smtClean="0">
              <a:solidFill>
                <a:srgbClr val="0070C0"/>
              </a:solidFill>
            </a:endParaRPr>
          </a:p>
          <a:p>
            <a:pPr algn="just"/>
            <a:r>
              <a:rPr lang="en-US" dirty="0" smtClean="0"/>
              <a:t>Para </a:t>
            </a:r>
            <a:r>
              <a:rPr lang="en-US" dirty="0" err="1" smtClean="0"/>
              <a:t>cualquier</a:t>
            </a:r>
            <a:r>
              <a:rPr lang="en-US" dirty="0" smtClean="0"/>
              <a:t> </a:t>
            </a:r>
            <a:r>
              <a:rPr lang="en-US" dirty="0" err="1" smtClean="0"/>
              <a:t>voltaje</a:t>
            </a:r>
            <a:r>
              <a:rPr lang="en-US" dirty="0" smtClean="0"/>
              <a:t> del </a:t>
            </a:r>
            <a:r>
              <a:rPr lang="en-US" dirty="0" err="1" smtClean="0"/>
              <a:t>sistema</a:t>
            </a:r>
            <a:r>
              <a:rPr lang="en-US" dirty="0" smtClean="0"/>
              <a:t>, </a:t>
            </a:r>
            <a:r>
              <a:rPr lang="en-US" dirty="0" err="1" smtClean="0"/>
              <a:t>existe</a:t>
            </a:r>
            <a:r>
              <a:rPr lang="en-US" dirty="0" smtClean="0"/>
              <a:t> un </a:t>
            </a:r>
            <a:r>
              <a:rPr lang="en-US" dirty="0" err="1" smtClean="0"/>
              <a:t>cierto</a:t>
            </a:r>
            <a:r>
              <a:rPr lang="en-US" dirty="0" smtClean="0"/>
              <a:t> </a:t>
            </a:r>
            <a:r>
              <a:rPr lang="en-US" dirty="0" err="1" smtClean="0"/>
              <a:t>parámetro</a:t>
            </a:r>
            <a:r>
              <a:rPr lang="en-US" dirty="0" smtClean="0"/>
              <a:t> </a:t>
            </a:r>
            <a:r>
              <a:rPr lang="en-US" dirty="0" err="1" smtClean="0"/>
              <a:t>estandarizado</a:t>
            </a:r>
            <a:r>
              <a:rPr lang="en-US" dirty="0" smtClean="0"/>
              <a:t> </a:t>
            </a:r>
            <a:r>
              <a:rPr lang="en-US" dirty="0" err="1" smtClean="0"/>
              <a:t>llamado</a:t>
            </a:r>
            <a:r>
              <a:rPr lang="en-US" dirty="0" smtClean="0"/>
              <a:t> BIL (</a:t>
            </a:r>
            <a:r>
              <a:rPr lang="en-US" dirty="0" err="1" smtClean="0"/>
              <a:t>Nivel</a:t>
            </a:r>
            <a:r>
              <a:rPr lang="en-US" dirty="0" smtClean="0"/>
              <a:t> de </a:t>
            </a:r>
            <a:r>
              <a:rPr lang="en-US" dirty="0" err="1" smtClean="0"/>
              <a:t>aislamiento</a:t>
            </a:r>
            <a:r>
              <a:rPr lang="en-US" dirty="0" smtClean="0"/>
              <a:t> </a:t>
            </a:r>
            <a:r>
              <a:rPr lang="en-US" dirty="0" err="1" smtClean="0"/>
              <a:t>básico</a:t>
            </a:r>
            <a:r>
              <a:rPr lang="en-US" dirty="0" smtClean="0"/>
              <a:t>) que define </a:t>
            </a:r>
            <a:r>
              <a:rPr lang="en-US" dirty="0" err="1" smtClean="0"/>
              <a:t>si</a:t>
            </a:r>
            <a:r>
              <a:rPr lang="en-US" dirty="0" smtClean="0"/>
              <a:t> el </a:t>
            </a:r>
            <a:r>
              <a:rPr lang="en-US" dirty="0" err="1" smtClean="0"/>
              <a:t>aislamiento</a:t>
            </a:r>
            <a:r>
              <a:rPr lang="en-US" dirty="0" smtClean="0"/>
              <a:t> </a:t>
            </a:r>
            <a:r>
              <a:rPr lang="en-US" dirty="0" err="1" smtClean="0"/>
              <a:t>es</a:t>
            </a:r>
            <a:r>
              <a:rPr lang="en-US" dirty="0" smtClean="0"/>
              <a:t> </a:t>
            </a:r>
            <a:r>
              <a:rPr lang="en-US" dirty="0" err="1" smtClean="0"/>
              <a:t>adecuado</a:t>
            </a:r>
            <a:r>
              <a:rPr lang="en-US" dirty="0" smtClean="0"/>
              <a:t>. BIL </a:t>
            </a:r>
            <a:r>
              <a:rPr lang="en-US" dirty="0" err="1" smtClean="0"/>
              <a:t>es</a:t>
            </a:r>
            <a:r>
              <a:rPr lang="en-US" dirty="0" smtClean="0"/>
              <a:t> un </a:t>
            </a:r>
            <a:r>
              <a:rPr lang="en-US" dirty="0" err="1" smtClean="0"/>
              <a:t>nivel</a:t>
            </a:r>
            <a:r>
              <a:rPr lang="en-US" dirty="0" smtClean="0"/>
              <a:t> de </a:t>
            </a:r>
            <a:r>
              <a:rPr lang="en-US" dirty="0" err="1" smtClean="0"/>
              <a:t>aislamiento</a:t>
            </a:r>
            <a:r>
              <a:rPr lang="en-US" dirty="0" smtClean="0"/>
              <a:t> </a:t>
            </a:r>
            <a:r>
              <a:rPr lang="en-US" dirty="0" err="1" smtClean="0"/>
              <a:t>específico</a:t>
            </a:r>
            <a:r>
              <a:rPr lang="en-US" dirty="0" smtClean="0"/>
              <a:t> </a:t>
            </a:r>
            <a:r>
              <a:rPr lang="en-US" dirty="0" err="1" smtClean="0"/>
              <a:t>expresado</a:t>
            </a:r>
            <a:r>
              <a:rPr lang="en-US" dirty="0" smtClean="0"/>
              <a:t> </a:t>
            </a:r>
            <a:r>
              <a:rPr lang="en-US" dirty="0" err="1" smtClean="0"/>
              <a:t>en</a:t>
            </a:r>
            <a:r>
              <a:rPr lang="en-US" dirty="0" smtClean="0"/>
              <a:t> </a:t>
            </a:r>
            <a:r>
              <a:rPr lang="en-US" dirty="0" err="1" smtClean="0"/>
              <a:t>kilovoltios</a:t>
            </a:r>
            <a:r>
              <a:rPr lang="en-US" dirty="0" smtClean="0"/>
              <a:t> del valor </a:t>
            </a:r>
            <a:r>
              <a:rPr lang="en-US" dirty="0" err="1" smtClean="0"/>
              <a:t>máximo</a:t>
            </a:r>
            <a:r>
              <a:rPr lang="en-US" dirty="0" smtClean="0"/>
              <a:t> de un </a:t>
            </a:r>
            <a:r>
              <a:rPr lang="en-US" dirty="0" err="1" smtClean="0"/>
              <a:t>impulso</a:t>
            </a:r>
            <a:r>
              <a:rPr lang="en-US" dirty="0" smtClean="0"/>
              <a:t> de </a:t>
            </a:r>
            <a:r>
              <a:rPr lang="en-US" dirty="0" err="1" smtClean="0"/>
              <a:t>rayo</a:t>
            </a:r>
            <a:r>
              <a:rPr lang="en-US" dirty="0" smtClean="0"/>
              <a:t> </a:t>
            </a:r>
            <a:r>
              <a:rPr lang="en-US" dirty="0" err="1" smtClean="0"/>
              <a:t>estándar</a:t>
            </a:r>
            <a:r>
              <a:rPr lang="en-US" dirty="0" smtClean="0"/>
              <a:t>, que </a:t>
            </a:r>
            <a:r>
              <a:rPr lang="en-US" dirty="0" err="1" smtClean="0"/>
              <a:t>debe</a:t>
            </a:r>
            <a:r>
              <a:rPr lang="en-US" dirty="0" smtClean="0"/>
              <a:t> </a:t>
            </a:r>
            <a:r>
              <a:rPr lang="en-US" dirty="0" err="1" smtClean="0"/>
              <a:t>soportar</a:t>
            </a:r>
            <a:r>
              <a:rPr lang="en-US" dirty="0" smtClean="0"/>
              <a:t> el </a:t>
            </a:r>
            <a:r>
              <a:rPr lang="en-US" dirty="0" err="1" smtClean="0"/>
              <a:t>aislamiento</a:t>
            </a:r>
            <a:r>
              <a:rPr lang="en-US" dirty="0" smtClean="0"/>
              <a:t>. </a:t>
            </a:r>
            <a:r>
              <a:rPr lang="en-US" dirty="0" err="1" smtClean="0"/>
              <a:t>Por</a:t>
            </a:r>
            <a:r>
              <a:rPr lang="en-US" dirty="0" smtClean="0"/>
              <a:t> </a:t>
            </a:r>
            <a:r>
              <a:rPr lang="en-US" dirty="0" err="1" smtClean="0"/>
              <a:t>motivos</a:t>
            </a:r>
            <a:r>
              <a:rPr lang="en-US" dirty="0" smtClean="0"/>
              <a:t> de </a:t>
            </a:r>
            <a:r>
              <a:rPr lang="en-US" dirty="0" err="1" smtClean="0"/>
              <a:t>consistencia</a:t>
            </a:r>
            <a:r>
              <a:rPr lang="en-US" dirty="0" smtClean="0"/>
              <a:t>, se </a:t>
            </a:r>
            <a:r>
              <a:rPr lang="en-US" dirty="0" err="1" smtClean="0"/>
              <a:t>acepta</a:t>
            </a:r>
            <a:r>
              <a:rPr lang="en-US" dirty="0" smtClean="0"/>
              <a:t> que </a:t>
            </a:r>
            <a:r>
              <a:rPr lang="en-US" dirty="0" err="1" smtClean="0"/>
              <a:t>este</a:t>
            </a:r>
            <a:r>
              <a:rPr lang="en-US" dirty="0" smtClean="0"/>
              <a:t> </a:t>
            </a:r>
            <a:r>
              <a:rPr lang="en-US" dirty="0" err="1" smtClean="0"/>
              <a:t>impulso</a:t>
            </a:r>
            <a:r>
              <a:rPr lang="en-US" dirty="0" smtClean="0"/>
              <a:t> </a:t>
            </a:r>
            <a:r>
              <a:rPr lang="en-US" dirty="0" err="1" smtClean="0"/>
              <a:t>estándar</a:t>
            </a:r>
            <a:r>
              <a:rPr lang="en-US" dirty="0" smtClean="0"/>
              <a:t> </a:t>
            </a:r>
            <a:r>
              <a:rPr lang="en-US" dirty="0" err="1" smtClean="0"/>
              <a:t>alcanza</a:t>
            </a:r>
            <a:r>
              <a:rPr lang="en-US" dirty="0" smtClean="0"/>
              <a:t> el valor </a:t>
            </a:r>
            <a:r>
              <a:rPr lang="en-US" dirty="0" err="1" smtClean="0"/>
              <a:t>pico</a:t>
            </a:r>
            <a:r>
              <a:rPr lang="en-US" dirty="0" smtClean="0"/>
              <a:t> de </a:t>
            </a:r>
            <a:r>
              <a:rPr lang="en-US" dirty="0" err="1" smtClean="0"/>
              <a:t>tensión</a:t>
            </a:r>
            <a:r>
              <a:rPr lang="en-US" dirty="0" smtClean="0"/>
              <a:t> </a:t>
            </a:r>
            <a:r>
              <a:rPr lang="en-US" dirty="0" err="1" smtClean="0"/>
              <a:t>en</a:t>
            </a:r>
            <a:r>
              <a:rPr lang="en-US" dirty="0" smtClean="0"/>
              <a:t> 1,2µs y </a:t>
            </a:r>
            <a:r>
              <a:rPr lang="en-US" dirty="0" err="1" smtClean="0"/>
              <a:t>cae</a:t>
            </a:r>
            <a:r>
              <a:rPr lang="en-US" dirty="0" smtClean="0"/>
              <a:t> al 0.5 del valor </a:t>
            </a:r>
            <a:r>
              <a:rPr lang="en-US" dirty="0" err="1" smtClean="0"/>
              <a:t>pico</a:t>
            </a:r>
            <a:r>
              <a:rPr lang="en-US" dirty="0" smtClean="0"/>
              <a:t> </a:t>
            </a:r>
            <a:r>
              <a:rPr lang="en-US" dirty="0" err="1" smtClean="0"/>
              <a:t>en</a:t>
            </a:r>
            <a:r>
              <a:rPr lang="en-US" dirty="0" smtClean="0"/>
              <a:t> 50µs. Hay </a:t>
            </a:r>
            <a:r>
              <a:rPr lang="en-US" dirty="0" err="1" smtClean="0"/>
              <a:t>valores</a:t>
            </a:r>
            <a:r>
              <a:rPr lang="en-US" dirty="0" smtClean="0"/>
              <a:t> BIL </a:t>
            </a:r>
            <a:r>
              <a:rPr lang="en-US" dirty="0" err="1" smtClean="0"/>
              <a:t>específicos</a:t>
            </a:r>
            <a:r>
              <a:rPr lang="en-US" dirty="0" smtClean="0"/>
              <a:t> </a:t>
            </a:r>
            <a:r>
              <a:rPr lang="en-US" dirty="0" err="1" smtClean="0"/>
              <a:t>requeridos</a:t>
            </a:r>
            <a:r>
              <a:rPr lang="en-US" dirty="0" smtClean="0"/>
              <a:t> para </a:t>
            </a:r>
            <a:r>
              <a:rPr lang="en-US" dirty="0" err="1" smtClean="0"/>
              <a:t>cada</a:t>
            </a:r>
            <a:r>
              <a:rPr lang="en-US" dirty="0" smtClean="0"/>
              <a:t> </a:t>
            </a:r>
            <a:r>
              <a:rPr lang="en-US" dirty="0" err="1" smtClean="0"/>
              <a:t>sistema</a:t>
            </a:r>
            <a:r>
              <a:rPr lang="en-US" dirty="0" smtClean="0"/>
              <a:t> de </a:t>
            </a:r>
            <a:r>
              <a:rPr lang="en-US" dirty="0" err="1" smtClean="0"/>
              <a:t>voltaje</a:t>
            </a:r>
            <a:r>
              <a:rPr lang="en-US" dirty="0" smtClean="0"/>
              <a:t>. </a:t>
            </a:r>
            <a:r>
              <a:rPr lang="en-US" dirty="0" err="1" smtClean="0"/>
              <a:t>Por</a:t>
            </a:r>
            <a:r>
              <a:rPr lang="en-US" dirty="0" smtClean="0"/>
              <a:t> </a:t>
            </a:r>
            <a:r>
              <a:rPr lang="en-US" dirty="0" err="1" smtClean="0"/>
              <a:t>ejemplo</a:t>
            </a:r>
            <a:r>
              <a:rPr lang="en-US" dirty="0" smtClean="0"/>
              <a:t>, para el </a:t>
            </a:r>
            <a:r>
              <a:rPr lang="en-US" dirty="0" err="1" smtClean="0"/>
              <a:t>sistema</a:t>
            </a:r>
            <a:r>
              <a:rPr lang="en-US" dirty="0" smtClean="0"/>
              <a:t> de 26 kV, el BIL </a:t>
            </a:r>
            <a:r>
              <a:rPr lang="en-US" dirty="0" err="1" smtClean="0"/>
              <a:t>requerido</a:t>
            </a:r>
            <a:r>
              <a:rPr lang="en-US" dirty="0" smtClean="0"/>
              <a:t> </a:t>
            </a:r>
            <a:r>
              <a:rPr lang="en-US" dirty="0" err="1" smtClean="0"/>
              <a:t>es</a:t>
            </a:r>
            <a:r>
              <a:rPr lang="en-US" dirty="0" smtClean="0"/>
              <a:t> de 200 kV; para 138 kV, </a:t>
            </a:r>
            <a:r>
              <a:rPr lang="en-US" dirty="0" err="1" smtClean="0"/>
              <a:t>es</a:t>
            </a:r>
            <a:r>
              <a:rPr lang="en-US" dirty="0" smtClean="0"/>
              <a:t> de 650 kV; y para 230 kV </a:t>
            </a:r>
            <a:r>
              <a:rPr lang="en-US" dirty="0" err="1" smtClean="0"/>
              <a:t>es</a:t>
            </a:r>
            <a:r>
              <a:rPr lang="en-US" dirty="0" smtClean="0"/>
              <a:t> de 900 kV.</a:t>
            </a:r>
          </a:p>
          <a:p>
            <a:pPr algn="just"/>
            <a:endParaRPr lang="en-US" dirty="0" smtClean="0"/>
          </a:p>
          <a:p>
            <a:pPr algn="just"/>
            <a:r>
              <a:rPr lang="en-US" dirty="0" smtClean="0"/>
              <a:t>El </a:t>
            </a:r>
            <a:r>
              <a:rPr lang="en-US" dirty="0" err="1" smtClean="0"/>
              <a:t>requisito</a:t>
            </a:r>
            <a:r>
              <a:rPr lang="en-US" dirty="0" smtClean="0"/>
              <a:t> de BIL </a:t>
            </a:r>
            <a:r>
              <a:rPr lang="en-US" dirty="0" err="1" smtClean="0"/>
              <a:t>tiene</a:t>
            </a:r>
            <a:r>
              <a:rPr lang="en-US" dirty="0" smtClean="0"/>
              <a:t> un </a:t>
            </a:r>
            <a:r>
              <a:rPr lang="en-US" dirty="0" err="1" smtClean="0"/>
              <a:t>impacto</a:t>
            </a:r>
            <a:r>
              <a:rPr lang="en-US" dirty="0" smtClean="0"/>
              <a:t> </a:t>
            </a:r>
            <a:r>
              <a:rPr lang="en-US" dirty="0" err="1" smtClean="0"/>
              <a:t>muy</a:t>
            </a:r>
            <a:r>
              <a:rPr lang="en-US" dirty="0" smtClean="0"/>
              <a:t> </a:t>
            </a:r>
            <a:r>
              <a:rPr lang="en-US" dirty="0" err="1" smtClean="0"/>
              <a:t>significativo</a:t>
            </a:r>
            <a:r>
              <a:rPr lang="en-US" dirty="0" smtClean="0"/>
              <a:t> </a:t>
            </a:r>
            <a:r>
              <a:rPr lang="en-US" dirty="0" err="1" smtClean="0"/>
              <a:t>en</a:t>
            </a:r>
            <a:r>
              <a:rPr lang="en-US" dirty="0" smtClean="0"/>
              <a:t> el </a:t>
            </a:r>
            <a:r>
              <a:rPr lang="en-US" dirty="0" err="1" smtClean="0"/>
              <a:t>diseño</a:t>
            </a:r>
            <a:r>
              <a:rPr lang="en-US" dirty="0" smtClean="0"/>
              <a:t> de la </a:t>
            </a:r>
            <a:r>
              <a:rPr lang="en-US" dirty="0" err="1" smtClean="0"/>
              <a:t>subestación</a:t>
            </a:r>
            <a:r>
              <a:rPr lang="en-US" dirty="0" smtClean="0"/>
              <a:t> </a:t>
            </a:r>
            <a:r>
              <a:rPr lang="en-US" dirty="0" err="1" smtClean="0"/>
              <a:t>porque</a:t>
            </a:r>
            <a:r>
              <a:rPr lang="en-US" dirty="0" smtClean="0"/>
              <a:t> introduce las </a:t>
            </a:r>
            <a:r>
              <a:rPr lang="en-US" dirty="0" err="1" smtClean="0"/>
              <a:t>distancias</a:t>
            </a:r>
            <a:r>
              <a:rPr lang="en-US" dirty="0" smtClean="0"/>
              <a:t> </a:t>
            </a:r>
            <a:r>
              <a:rPr lang="en-US" dirty="0" err="1" smtClean="0"/>
              <a:t>mínimas</a:t>
            </a:r>
            <a:r>
              <a:rPr lang="en-US" dirty="0" smtClean="0"/>
              <a:t> </a:t>
            </a:r>
            <a:r>
              <a:rPr lang="en-US" dirty="0" err="1" smtClean="0"/>
              <a:t>requeridas</a:t>
            </a:r>
            <a:r>
              <a:rPr lang="en-US" dirty="0" smtClean="0"/>
              <a:t> de </a:t>
            </a:r>
            <a:r>
              <a:rPr lang="en-US" dirty="0" err="1" smtClean="0"/>
              <a:t>fase</a:t>
            </a:r>
            <a:r>
              <a:rPr lang="en-US" dirty="0" smtClean="0"/>
              <a:t> a </a:t>
            </a:r>
            <a:r>
              <a:rPr lang="en-US" dirty="0" err="1" smtClean="0"/>
              <a:t>fase</a:t>
            </a:r>
            <a:r>
              <a:rPr lang="en-US" dirty="0" smtClean="0"/>
              <a:t> y de </a:t>
            </a:r>
            <a:r>
              <a:rPr lang="en-US" dirty="0" err="1" smtClean="0"/>
              <a:t>fase</a:t>
            </a:r>
            <a:r>
              <a:rPr lang="en-US" dirty="0" smtClean="0"/>
              <a:t> a </a:t>
            </a:r>
            <a:r>
              <a:rPr lang="en-US" dirty="0" err="1" smtClean="0"/>
              <a:t>tierra</a:t>
            </a:r>
            <a:r>
              <a:rPr lang="en-US" dirty="0" smtClean="0"/>
              <a:t>. </a:t>
            </a:r>
            <a:r>
              <a:rPr lang="en-US" dirty="0" err="1" smtClean="0"/>
              <a:t>Por</a:t>
            </a:r>
            <a:r>
              <a:rPr lang="en-US" dirty="0" smtClean="0"/>
              <a:t> </a:t>
            </a:r>
            <a:r>
              <a:rPr lang="en-US" dirty="0" err="1" smtClean="0"/>
              <a:t>ejemplo</a:t>
            </a:r>
            <a:r>
              <a:rPr lang="en-US" dirty="0" smtClean="0"/>
              <a:t>, para un </a:t>
            </a:r>
            <a:r>
              <a:rPr lang="en-US" dirty="0" err="1" smtClean="0"/>
              <a:t>sistema</a:t>
            </a:r>
            <a:r>
              <a:rPr lang="en-US" dirty="0" smtClean="0"/>
              <a:t> de 138 kV (650 kV BIL), un </a:t>
            </a:r>
            <a:r>
              <a:rPr lang="en-US" dirty="0" err="1" smtClean="0"/>
              <a:t>espacio</a:t>
            </a:r>
            <a:r>
              <a:rPr lang="en-US" dirty="0" smtClean="0"/>
              <a:t> </a:t>
            </a:r>
            <a:r>
              <a:rPr lang="en-US" dirty="0" err="1" smtClean="0"/>
              <a:t>libre</a:t>
            </a:r>
            <a:r>
              <a:rPr lang="en-US" dirty="0" smtClean="0"/>
              <a:t> </a:t>
            </a:r>
            <a:r>
              <a:rPr lang="en-US" dirty="0" err="1" smtClean="0"/>
              <a:t>mínimo</a:t>
            </a:r>
            <a:r>
              <a:rPr lang="en-US" dirty="0" smtClean="0"/>
              <a:t> de </a:t>
            </a:r>
            <a:r>
              <a:rPr lang="en-US" dirty="0" err="1" smtClean="0"/>
              <a:t>fase</a:t>
            </a:r>
            <a:r>
              <a:rPr lang="en-US" dirty="0" smtClean="0"/>
              <a:t> a </a:t>
            </a:r>
            <a:r>
              <a:rPr lang="en-US" dirty="0" err="1" smtClean="0"/>
              <a:t>fase</a:t>
            </a:r>
            <a:r>
              <a:rPr lang="en-US" dirty="0" smtClean="0"/>
              <a:t> </a:t>
            </a:r>
            <a:r>
              <a:rPr lang="en-US" dirty="0" err="1" smtClean="0"/>
              <a:t>es</a:t>
            </a:r>
            <a:r>
              <a:rPr lang="en-US" dirty="0" smtClean="0"/>
              <a:t> de 62” y de </a:t>
            </a:r>
            <a:r>
              <a:rPr lang="en-US" dirty="0" err="1" smtClean="0"/>
              <a:t>fase</a:t>
            </a:r>
            <a:r>
              <a:rPr lang="en-US" dirty="0" smtClean="0"/>
              <a:t> a </a:t>
            </a:r>
            <a:r>
              <a:rPr lang="en-US" dirty="0" err="1" smtClean="0"/>
              <a:t>tierra</a:t>
            </a:r>
            <a:r>
              <a:rPr lang="en-US" dirty="0" smtClean="0"/>
              <a:t> </a:t>
            </a:r>
            <a:r>
              <a:rPr lang="en-US" dirty="0" err="1" smtClean="0"/>
              <a:t>es</a:t>
            </a:r>
            <a:r>
              <a:rPr lang="en-US" dirty="0" smtClean="0"/>
              <a:t> de 50”.</a:t>
            </a:r>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15</a:t>
            </a:fld>
            <a:endParaRPr lang="en-US"/>
          </a:p>
        </p:txBody>
      </p:sp>
    </p:spTree>
    <p:extLst>
      <p:ext uri="{BB962C8B-B14F-4D97-AF65-F5344CB8AC3E}">
        <p14:creationId xmlns:p14="http://schemas.microsoft.com/office/powerpoint/2010/main" val="10409319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El </a:t>
            </a:r>
            <a:r>
              <a:rPr lang="en-US" dirty="0" err="1" smtClean="0"/>
              <a:t>aislamiento</a:t>
            </a:r>
            <a:r>
              <a:rPr lang="en-US" dirty="0" smtClean="0"/>
              <a:t> del </a:t>
            </a:r>
            <a:r>
              <a:rPr lang="en-US" dirty="0" err="1" smtClean="0"/>
              <a:t>equipo</a:t>
            </a:r>
            <a:r>
              <a:rPr lang="en-US" dirty="0" smtClean="0"/>
              <a:t> de la </a:t>
            </a:r>
            <a:r>
              <a:rPr lang="en-US" dirty="0" err="1" smtClean="0"/>
              <a:t>subestación</a:t>
            </a:r>
            <a:r>
              <a:rPr lang="en-US" dirty="0" smtClean="0"/>
              <a:t> </a:t>
            </a:r>
            <a:r>
              <a:rPr lang="en-US" dirty="0" err="1" smtClean="0"/>
              <a:t>debe</a:t>
            </a:r>
            <a:r>
              <a:rPr lang="en-US" dirty="0" smtClean="0"/>
              <a:t> </a:t>
            </a:r>
            <a:r>
              <a:rPr lang="en-US" dirty="0" err="1" smtClean="0"/>
              <a:t>coordinarse</a:t>
            </a:r>
            <a:r>
              <a:rPr lang="en-US" dirty="0" smtClean="0"/>
              <a:t> para </a:t>
            </a:r>
            <a:r>
              <a:rPr lang="en-US" dirty="0" err="1" smtClean="0"/>
              <a:t>garantizar</a:t>
            </a:r>
            <a:r>
              <a:rPr lang="en-US" dirty="0" smtClean="0"/>
              <a:t> que </a:t>
            </a:r>
            <a:r>
              <a:rPr lang="en-US" dirty="0" err="1" smtClean="0"/>
              <a:t>los</a:t>
            </a:r>
            <a:r>
              <a:rPr lang="en-US" dirty="0" smtClean="0"/>
              <a:t> </a:t>
            </a:r>
            <a:r>
              <a:rPr lang="en-US" dirty="0" err="1" smtClean="0"/>
              <a:t>elementos</a:t>
            </a:r>
            <a:r>
              <a:rPr lang="en-US" dirty="0" smtClean="0"/>
              <a:t> (</a:t>
            </a:r>
            <a:r>
              <a:rPr lang="en-US" dirty="0" err="1" smtClean="0"/>
              <a:t>por</a:t>
            </a:r>
            <a:r>
              <a:rPr lang="en-US" dirty="0" smtClean="0"/>
              <a:t> </a:t>
            </a:r>
            <a:r>
              <a:rPr lang="en-US" dirty="0" err="1" smtClean="0"/>
              <a:t>ejemplo</a:t>
            </a:r>
            <a:r>
              <a:rPr lang="en-US" dirty="0" smtClean="0"/>
              <a:t>, </a:t>
            </a:r>
            <a:r>
              <a:rPr lang="en-US" dirty="0" err="1" smtClean="0"/>
              <a:t>pararrayos</a:t>
            </a:r>
            <a:r>
              <a:rPr lang="en-US" dirty="0" smtClean="0"/>
              <a:t>) que se </a:t>
            </a:r>
            <a:r>
              <a:rPr lang="en-US" dirty="0" err="1" smtClean="0"/>
              <a:t>supone</a:t>
            </a:r>
            <a:r>
              <a:rPr lang="en-US" dirty="0" smtClean="0"/>
              <a:t> que </a:t>
            </a:r>
            <a:r>
              <a:rPr lang="en-US" dirty="0" err="1" smtClean="0"/>
              <a:t>protegen</a:t>
            </a:r>
            <a:r>
              <a:rPr lang="en-US" dirty="0" smtClean="0"/>
              <a:t> </a:t>
            </a:r>
            <a:r>
              <a:rPr lang="en-US" dirty="0" err="1" smtClean="0"/>
              <a:t>otros</a:t>
            </a:r>
            <a:r>
              <a:rPr lang="en-US" dirty="0" smtClean="0"/>
              <a:t> </a:t>
            </a:r>
            <a:r>
              <a:rPr lang="en-US" dirty="0" err="1" smtClean="0"/>
              <a:t>equipos</a:t>
            </a:r>
            <a:r>
              <a:rPr lang="en-US" dirty="0" smtClean="0"/>
              <a:t> (</a:t>
            </a:r>
            <a:r>
              <a:rPr lang="en-US" dirty="0" err="1" smtClean="0"/>
              <a:t>por</a:t>
            </a:r>
            <a:r>
              <a:rPr lang="en-US" dirty="0" smtClean="0"/>
              <a:t> </a:t>
            </a:r>
            <a:r>
              <a:rPr lang="en-US" dirty="0" err="1" smtClean="0"/>
              <a:t>ejemplo</a:t>
            </a:r>
            <a:r>
              <a:rPr lang="en-US" dirty="0" smtClean="0"/>
              <a:t>, </a:t>
            </a:r>
            <a:r>
              <a:rPr lang="en-US" dirty="0" err="1" smtClean="0"/>
              <a:t>transformadores</a:t>
            </a:r>
            <a:r>
              <a:rPr lang="en-US" dirty="0" smtClean="0"/>
              <a:t>) fallen primero y </a:t>
            </a:r>
            <a:r>
              <a:rPr lang="en-US" dirty="0" err="1" smtClean="0"/>
              <a:t>desvíen</a:t>
            </a:r>
            <a:r>
              <a:rPr lang="en-US" dirty="0" smtClean="0"/>
              <a:t> la </a:t>
            </a:r>
            <a:r>
              <a:rPr lang="en-US" dirty="0" err="1" smtClean="0"/>
              <a:t>sobretensión</a:t>
            </a:r>
            <a:r>
              <a:rPr lang="en-US" dirty="0" smtClean="0"/>
              <a:t> a la red de </a:t>
            </a:r>
            <a:r>
              <a:rPr lang="en-US" dirty="0" err="1" smtClean="0"/>
              <a:t>tierra</a:t>
            </a:r>
            <a:r>
              <a:rPr lang="en-US" dirty="0" smtClean="0"/>
              <a:t>. Este principio se </a:t>
            </a:r>
            <a:r>
              <a:rPr lang="en-US" dirty="0" err="1" smtClean="0"/>
              <a:t>ilustra</a:t>
            </a:r>
            <a:r>
              <a:rPr lang="en-US" dirty="0" smtClean="0"/>
              <a:t> </a:t>
            </a:r>
            <a:r>
              <a:rPr lang="en-US" dirty="0" err="1" smtClean="0"/>
              <a:t>en</a:t>
            </a:r>
            <a:r>
              <a:rPr lang="en-US" dirty="0" smtClean="0"/>
              <a:t> la Fig. 12, </a:t>
            </a:r>
            <a:r>
              <a:rPr lang="en-US" dirty="0" err="1" smtClean="0"/>
              <a:t>donde</a:t>
            </a:r>
            <a:r>
              <a:rPr lang="en-US" dirty="0" smtClean="0"/>
              <a:t> la </a:t>
            </a:r>
            <a:r>
              <a:rPr lang="en-US" dirty="0" err="1" smtClean="0"/>
              <a:t>Curva</a:t>
            </a:r>
            <a:r>
              <a:rPr lang="en-US" dirty="0" smtClean="0"/>
              <a:t> B </a:t>
            </a:r>
            <a:r>
              <a:rPr lang="en-US" dirty="0" err="1" smtClean="0"/>
              <a:t>corresponde</a:t>
            </a:r>
            <a:r>
              <a:rPr lang="en-US" dirty="0" smtClean="0"/>
              <a:t> a la </a:t>
            </a:r>
            <a:r>
              <a:rPr lang="en-US" dirty="0" err="1" smtClean="0"/>
              <a:t>fuerza</a:t>
            </a:r>
            <a:r>
              <a:rPr lang="en-US" dirty="0" smtClean="0"/>
              <a:t> de </a:t>
            </a:r>
            <a:r>
              <a:rPr lang="en-US" dirty="0" err="1" smtClean="0"/>
              <a:t>impulso</a:t>
            </a:r>
            <a:r>
              <a:rPr lang="en-US" dirty="0" smtClean="0"/>
              <a:t> del </a:t>
            </a:r>
            <a:r>
              <a:rPr lang="en-US" dirty="0" err="1" smtClean="0"/>
              <a:t>aislamiento</a:t>
            </a:r>
            <a:r>
              <a:rPr lang="en-US" dirty="0" smtClean="0"/>
              <a:t> del </a:t>
            </a:r>
            <a:r>
              <a:rPr lang="en-US" dirty="0" err="1" smtClean="0"/>
              <a:t>equipo</a:t>
            </a:r>
            <a:r>
              <a:rPr lang="en-US" dirty="0" smtClean="0"/>
              <a:t>, y las </a:t>
            </a:r>
            <a:r>
              <a:rPr lang="en-US" dirty="0" err="1" smtClean="0"/>
              <a:t>curvas</a:t>
            </a:r>
            <a:r>
              <a:rPr lang="en-US" dirty="0" smtClean="0"/>
              <a:t> A y C </a:t>
            </a:r>
            <a:r>
              <a:rPr lang="en-US" dirty="0" err="1" smtClean="0"/>
              <a:t>representan</a:t>
            </a:r>
            <a:r>
              <a:rPr lang="en-US" dirty="0" smtClean="0"/>
              <a:t> las </a:t>
            </a:r>
            <a:r>
              <a:rPr lang="en-US" dirty="0" err="1" smtClean="0"/>
              <a:t>características</a:t>
            </a:r>
            <a:r>
              <a:rPr lang="en-US" dirty="0" smtClean="0"/>
              <a:t> de </a:t>
            </a:r>
            <a:r>
              <a:rPr lang="en-US" dirty="0" err="1" smtClean="0"/>
              <a:t>los</a:t>
            </a:r>
            <a:r>
              <a:rPr lang="en-US" dirty="0" smtClean="0"/>
              <a:t> </a:t>
            </a:r>
            <a:r>
              <a:rPr lang="en-US" dirty="0" err="1" smtClean="0"/>
              <a:t>dispositivos</a:t>
            </a:r>
            <a:r>
              <a:rPr lang="en-US" dirty="0" smtClean="0"/>
              <a:t> de </a:t>
            </a:r>
            <a:r>
              <a:rPr lang="en-US" dirty="0" err="1" smtClean="0"/>
              <a:t>protección</a:t>
            </a:r>
            <a:r>
              <a:rPr lang="en-US" dirty="0" smtClean="0"/>
              <a:t> (</a:t>
            </a:r>
            <a:r>
              <a:rPr lang="en-US" dirty="0" err="1" smtClean="0"/>
              <a:t>pararrayos</a:t>
            </a:r>
            <a:r>
              <a:rPr lang="en-US" dirty="0" smtClean="0"/>
              <a:t>). Como </a:t>
            </a:r>
            <a:r>
              <a:rPr lang="en-US" dirty="0" err="1" smtClean="0"/>
              <a:t>podemos</a:t>
            </a:r>
            <a:r>
              <a:rPr lang="en-US" dirty="0" smtClean="0"/>
              <a:t> </a:t>
            </a:r>
            <a:r>
              <a:rPr lang="en-US" dirty="0" err="1" smtClean="0"/>
              <a:t>ver</a:t>
            </a:r>
            <a:r>
              <a:rPr lang="en-US" dirty="0" smtClean="0"/>
              <a:t>, un </a:t>
            </a:r>
            <a:r>
              <a:rPr lang="en-US" dirty="0" err="1" smtClean="0"/>
              <a:t>voltaje</a:t>
            </a:r>
            <a:r>
              <a:rPr lang="en-US" dirty="0" smtClean="0"/>
              <a:t> </a:t>
            </a:r>
            <a:r>
              <a:rPr lang="en-US" dirty="0" err="1" smtClean="0"/>
              <a:t>soportado</a:t>
            </a:r>
            <a:r>
              <a:rPr lang="en-US" dirty="0" smtClean="0"/>
              <a:t> del </a:t>
            </a:r>
            <a:r>
              <a:rPr lang="en-US" dirty="0" err="1" smtClean="0"/>
              <a:t>dispositivo</a:t>
            </a:r>
            <a:r>
              <a:rPr lang="en-US" dirty="0" smtClean="0"/>
              <a:t> A </a:t>
            </a:r>
            <a:r>
              <a:rPr lang="en-US" dirty="0" err="1" smtClean="0"/>
              <a:t>es</a:t>
            </a:r>
            <a:r>
              <a:rPr lang="en-US" dirty="0" smtClean="0"/>
              <a:t> mayor que el de B, </a:t>
            </a:r>
            <a:r>
              <a:rPr lang="en-US" dirty="0" err="1" smtClean="0"/>
              <a:t>pero</a:t>
            </a:r>
            <a:r>
              <a:rPr lang="en-US" dirty="0" smtClean="0"/>
              <a:t> un </a:t>
            </a:r>
            <a:r>
              <a:rPr lang="en-US" dirty="0" err="1" smtClean="0"/>
              <a:t>voltaje</a:t>
            </a:r>
            <a:r>
              <a:rPr lang="en-US" dirty="0" smtClean="0"/>
              <a:t> </a:t>
            </a:r>
            <a:r>
              <a:rPr lang="en-US" dirty="0" err="1" smtClean="0"/>
              <a:t>soportado</a:t>
            </a:r>
            <a:r>
              <a:rPr lang="en-US" dirty="0" smtClean="0"/>
              <a:t> del </a:t>
            </a:r>
            <a:r>
              <a:rPr lang="en-US" dirty="0" err="1" smtClean="0"/>
              <a:t>dispositivo</a:t>
            </a:r>
            <a:r>
              <a:rPr lang="en-US" dirty="0" smtClean="0"/>
              <a:t> C </a:t>
            </a:r>
            <a:r>
              <a:rPr lang="en-US" dirty="0" err="1" smtClean="0"/>
              <a:t>es</a:t>
            </a:r>
            <a:r>
              <a:rPr lang="en-US" dirty="0" smtClean="0"/>
              <a:t> </a:t>
            </a:r>
            <a:r>
              <a:rPr lang="en-US" dirty="0" err="1" smtClean="0"/>
              <a:t>menor</a:t>
            </a:r>
            <a:r>
              <a:rPr lang="en-US" dirty="0" smtClean="0"/>
              <a:t> que el de B. De </a:t>
            </a:r>
            <a:r>
              <a:rPr lang="en-US" dirty="0" err="1" smtClean="0"/>
              <a:t>estos</a:t>
            </a:r>
            <a:r>
              <a:rPr lang="en-US" dirty="0" smtClean="0"/>
              <a:t> </a:t>
            </a:r>
            <a:r>
              <a:rPr lang="en-US" dirty="0" err="1" smtClean="0"/>
              <a:t>hechos</a:t>
            </a:r>
            <a:r>
              <a:rPr lang="en-US" dirty="0" smtClean="0"/>
              <a:t>, </a:t>
            </a:r>
            <a:r>
              <a:rPr lang="en-US" dirty="0" err="1" smtClean="0"/>
              <a:t>podemos</a:t>
            </a:r>
            <a:r>
              <a:rPr lang="en-US" dirty="0" smtClean="0"/>
              <a:t> </a:t>
            </a:r>
            <a:r>
              <a:rPr lang="en-US" dirty="0" err="1" smtClean="0"/>
              <a:t>concluir</a:t>
            </a:r>
            <a:r>
              <a:rPr lang="en-US" dirty="0" smtClean="0"/>
              <a:t> que el </a:t>
            </a:r>
            <a:r>
              <a:rPr lang="en-US" dirty="0" err="1" smtClean="0"/>
              <a:t>dispositivo</a:t>
            </a:r>
            <a:r>
              <a:rPr lang="en-US" dirty="0" smtClean="0"/>
              <a:t> C </a:t>
            </a:r>
            <a:r>
              <a:rPr lang="en-US" dirty="0" err="1" smtClean="0"/>
              <a:t>protegerá</a:t>
            </a:r>
            <a:r>
              <a:rPr lang="en-US" dirty="0" smtClean="0"/>
              <a:t> el </a:t>
            </a:r>
            <a:r>
              <a:rPr lang="en-US" dirty="0" err="1" smtClean="0"/>
              <a:t>equipo</a:t>
            </a:r>
            <a:r>
              <a:rPr lang="en-US" dirty="0" smtClean="0"/>
              <a:t>, </a:t>
            </a:r>
            <a:r>
              <a:rPr lang="en-US" dirty="0" err="1" smtClean="0"/>
              <a:t>pero</a:t>
            </a:r>
            <a:r>
              <a:rPr lang="en-US" dirty="0" smtClean="0"/>
              <a:t> el </a:t>
            </a:r>
            <a:r>
              <a:rPr lang="en-US" dirty="0" err="1" smtClean="0"/>
              <a:t>dispositivo</a:t>
            </a:r>
            <a:r>
              <a:rPr lang="en-US" dirty="0" smtClean="0"/>
              <a:t> A no lo </a:t>
            </a:r>
            <a:r>
              <a:rPr lang="en-US" dirty="0" err="1" smtClean="0"/>
              <a:t>hará</a:t>
            </a:r>
            <a:r>
              <a:rPr lang="en-US" dirty="0" smtClean="0"/>
              <a:t>.</a:t>
            </a:r>
          </a:p>
          <a:p>
            <a:pPr algn="just"/>
            <a:r>
              <a:rPr lang="en-US" dirty="0" err="1" smtClean="0"/>
              <a:t>Subestaciones</a:t>
            </a:r>
            <a:r>
              <a:rPr lang="en-US" dirty="0" smtClean="0"/>
              <a:t> de </a:t>
            </a:r>
            <a:r>
              <a:rPr lang="en-US" dirty="0" err="1" smtClean="0"/>
              <a:t>seguridad</a:t>
            </a:r>
            <a:r>
              <a:rPr lang="en-US" dirty="0" smtClean="0"/>
              <a:t> y </a:t>
            </a:r>
            <a:r>
              <a:rPr lang="en-US" dirty="0" err="1" smtClean="0"/>
              <a:t>protección</a:t>
            </a:r>
            <a:r>
              <a:rPr lang="en-US" dirty="0" smtClean="0"/>
              <a:t> contra </a:t>
            </a:r>
            <a:r>
              <a:rPr lang="en-US" dirty="0" err="1" smtClean="0"/>
              <a:t>incendios</a:t>
            </a:r>
            <a:r>
              <a:rPr lang="en-US" dirty="0" smtClean="0"/>
              <a:t> </a:t>
            </a:r>
          </a:p>
          <a:p>
            <a:pPr algn="just"/>
            <a:r>
              <a:rPr lang="en-US" dirty="0" err="1" smtClean="0"/>
              <a:t>Otro</a:t>
            </a:r>
            <a:r>
              <a:rPr lang="en-US" dirty="0" smtClean="0"/>
              <a:t> </a:t>
            </a:r>
            <a:r>
              <a:rPr lang="en-US" dirty="0" err="1" smtClean="0"/>
              <a:t>aspecto</a:t>
            </a:r>
            <a:r>
              <a:rPr lang="en-US" dirty="0" smtClean="0"/>
              <a:t> </a:t>
            </a:r>
            <a:r>
              <a:rPr lang="en-US" dirty="0" err="1" smtClean="0"/>
              <a:t>extremadamente</a:t>
            </a:r>
            <a:r>
              <a:rPr lang="en-US" dirty="0" smtClean="0"/>
              <a:t> </a:t>
            </a:r>
            <a:r>
              <a:rPr lang="en-US" dirty="0" err="1" smtClean="0"/>
              <a:t>importante</a:t>
            </a:r>
            <a:r>
              <a:rPr lang="en-US" dirty="0" smtClean="0"/>
              <a:t> de la </a:t>
            </a:r>
            <a:r>
              <a:rPr lang="en-US" dirty="0" err="1" smtClean="0"/>
              <a:t>ingeniería</a:t>
            </a:r>
            <a:r>
              <a:rPr lang="en-US" dirty="0" smtClean="0"/>
              <a:t> de </a:t>
            </a:r>
            <a:r>
              <a:rPr lang="en-US" dirty="0" err="1" smtClean="0"/>
              <a:t>subestaciones</a:t>
            </a:r>
            <a:r>
              <a:rPr lang="en-US" dirty="0" smtClean="0"/>
              <a:t> </a:t>
            </a:r>
            <a:r>
              <a:rPr lang="en-US" dirty="0" err="1" smtClean="0"/>
              <a:t>está</a:t>
            </a:r>
            <a:r>
              <a:rPr lang="en-US" dirty="0" smtClean="0"/>
              <a:t> </a:t>
            </a:r>
            <a:r>
              <a:rPr lang="en-US" dirty="0" err="1" smtClean="0"/>
              <a:t>relacionado</a:t>
            </a:r>
            <a:r>
              <a:rPr lang="en-US" dirty="0" smtClean="0"/>
              <a:t> con la </a:t>
            </a:r>
            <a:r>
              <a:rPr lang="en-US" dirty="0" err="1" smtClean="0"/>
              <a:t>seguridad</a:t>
            </a:r>
            <a:r>
              <a:rPr lang="en-US" dirty="0" smtClean="0"/>
              <a:t> y la </a:t>
            </a:r>
            <a:r>
              <a:rPr lang="en-US" dirty="0" err="1" smtClean="0"/>
              <a:t>protección</a:t>
            </a:r>
            <a:r>
              <a:rPr lang="en-US" dirty="0" smtClean="0"/>
              <a:t> contra </a:t>
            </a:r>
            <a:r>
              <a:rPr lang="en-US" dirty="0" err="1" smtClean="0"/>
              <a:t>incendios</a:t>
            </a:r>
            <a:r>
              <a:rPr lang="en-US" dirty="0" smtClean="0"/>
              <a:t>. </a:t>
            </a:r>
            <a:r>
              <a:rPr lang="en-US" dirty="0" err="1" smtClean="0"/>
              <a:t>Es</a:t>
            </a:r>
            <a:r>
              <a:rPr lang="en-US" dirty="0" smtClean="0"/>
              <a:t> </a:t>
            </a:r>
            <a:r>
              <a:rPr lang="en-US" dirty="0" err="1" smtClean="0"/>
              <a:t>justo</a:t>
            </a:r>
            <a:r>
              <a:rPr lang="en-US" dirty="0" smtClean="0"/>
              <a:t> </a:t>
            </a:r>
            <a:r>
              <a:rPr lang="en-US" dirty="0" err="1" smtClean="0"/>
              <a:t>decir</a:t>
            </a:r>
            <a:r>
              <a:rPr lang="en-US" dirty="0" smtClean="0"/>
              <a:t> que la </a:t>
            </a:r>
            <a:r>
              <a:rPr lang="en-US" dirty="0" err="1" smtClean="0"/>
              <a:t>seguridad</a:t>
            </a:r>
            <a:r>
              <a:rPr lang="en-US" dirty="0" smtClean="0"/>
              <a:t> </a:t>
            </a:r>
            <a:r>
              <a:rPr lang="en-US" dirty="0" err="1" smtClean="0"/>
              <a:t>es</a:t>
            </a:r>
            <a:r>
              <a:rPr lang="en-US" dirty="0" smtClean="0"/>
              <a:t> </a:t>
            </a:r>
            <a:r>
              <a:rPr lang="en-US" dirty="0" err="1" smtClean="0"/>
              <a:t>siempre</a:t>
            </a:r>
            <a:r>
              <a:rPr lang="en-US" dirty="0" smtClean="0"/>
              <a:t> </a:t>
            </a:r>
            <a:r>
              <a:rPr lang="en-US" dirty="0" err="1" smtClean="0"/>
              <a:t>una</a:t>
            </a:r>
            <a:r>
              <a:rPr lang="en-US" dirty="0" smtClean="0"/>
              <a:t> </a:t>
            </a:r>
            <a:r>
              <a:rPr lang="en-US" dirty="0" err="1" smtClean="0"/>
              <a:t>prioridad</a:t>
            </a:r>
            <a:r>
              <a:rPr lang="en-US" dirty="0" smtClean="0"/>
              <a:t> </a:t>
            </a:r>
            <a:r>
              <a:rPr lang="en-US" dirty="0" err="1" smtClean="0"/>
              <a:t>número</a:t>
            </a:r>
            <a:r>
              <a:rPr lang="en-US" dirty="0" smtClean="0"/>
              <a:t> </a:t>
            </a:r>
            <a:r>
              <a:rPr lang="en-US" dirty="0" err="1" smtClean="0"/>
              <a:t>uno</a:t>
            </a:r>
            <a:r>
              <a:rPr lang="en-US" dirty="0" smtClean="0"/>
              <a:t> </a:t>
            </a:r>
            <a:r>
              <a:rPr lang="en-US" dirty="0" err="1" smtClean="0"/>
              <a:t>en</a:t>
            </a:r>
            <a:r>
              <a:rPr lang="en-US" dirty="0" smtClean="0"/>
              <a:t> el </a:t>
            </a:r>
            <a:r>
              <a:rPr lang="en-US" dirty="0" err="1" smtClean="0"/>
              <a:t>diseño</a:t>
            </a:r>
            <a:r>
              <a:rPr lang="en-US" dirty="0" smtClean="0"/>
              <a:t>, </a:t>
            </a:r>
            <a:r>
              <a:rPr lang="en-US" dirty="0" err="1" smtClean="0"/>
              <a:t>operación</a:t>
            </a:r>
            <a:r>
              <a:rPr lang="en-US" dirty="0" smtClean="0"/>
              <a:t> y </a:t>
            </a:r>
            <a:r>
              <a:rPr lang="en-US" dirty="0" err="1" smtClean="0"/>
              <a:t>mantenimiento</a:t>
            </a:r>
            <a:r>
              <a:rPr lang="en-US" dirty="0" smtClean="0"/>
              <a:t> de </a:t>
            </a:r>
            <a:r>
              <a:rPr lang="en-US" dirty="0" err="1" smtClean="0"/>
              <a:t>subestaciones</a:t>
            </a:r>
            <a:r>
              <a:rPr lang="en-US" dirty="0" smtClean="0"/>
              <a:t>. A </a:t>
            </a:r>
            <a:r>
              <a:rPr lang="en-US" dirty="0" err="1" smtClean="0"/>
              <a:t>diferencia</a:t>
            </a:r>
            <a:r>
              <a:rPr lang="en-US" dirty="0" smtClean="0"/>
              <a:t> del </a:t>
            </a:r>
            <a:r>
              <a:rPr lang="en-US" dirty="0" err="1" smtClean="0"/>
              <a:t>caso</a:t>
            </a:r>
            <a:r>
              <a:rPr lang="en-US" dirty="0" smtClean="0"/>
              <a:t> </a:t>
            </a:r>
            <a:r>
              <a:rPr lang="en-US" dirty="0" err="1" smtClean="0"/>
              <a:t>en</a:t>
            </a:r>
            <a:r>
              <a:rPr lang="en-US" dirty="0" smtClean="0"/>
              <a:t> el que </a:t>
            </a:r>
            <a:r>
              <a:rPr lang="en-US" dirty="0" err="1" smtClean="0"/>
              <a:t>una</a:t>
            </a:r>
            <a:r>
              <a:rPr lang="en-US" dirty="0" smtClean="0"/>
              <a:t> mayor </a:t>
            </a:r>
            <a:r>
              <a:rPr lang="en-US" dirty="0" err="1" smtClean="0"/>
              <a:t>confiabilidad</a:t>
            </a:r>
            <a:r>
              <a:rPr lang="en-US" dirty="0" smtClean="0"/>
              <a:t> </a:t>
            </a:r>
            <a:r>
              <a:rPr lang="en-US" dirty="0" err="1" smtClean="0"/>
              <a:t>requería</a:t>
            </a:r>
            <a:r>
              <a:rPr lang="en-US" dirty="0" smtClean="0"/>
              <a:t> </a:t>
            </a:r>
            <a:r>
              <a:rPr lang="en-US" dirty="0" err="1" smtClean="0"/>
              <a:t>una</a:t>
            </a:r>
            <a:r>
              <a:rPr lang="en-US" dirty="0" smtClean="0"/>
              <a:t> mayor </a:t>
            </a:r>
            <a:r>
              <a:rPr lang="en-US" dirty="0" err="1" smtClean="0"/>
              <a:t>inversión</a:t>
            </a:r>
            <a:r>
              <a:rPr lang="en-US" dirty="0" smtClean="0"/>
              <a:t>, no </a:t>
            </a:r>
            <a:r>
              <a:rPr lang="en-US" dirty="0" err="1" smtClean="0"/>
              <a:t>podemos</a:t>
            </a:r>
            <a:r>
              <a:rPr lang="en-US" dirty="0" smtClean="0"/>
              <a:t> </a:t>
            </a:r>
            <a:r>
              <a:rPr lang="en-US" dirty="0" err="1" smtClean="0"/>
              <a:t>ponerle</a:t>
            </a:r>
            <a:r>
              <a:rPr lang="en-US" dirty="0" smtClean="0"/>
              <a:t> un </a:t>
            </a:r>
            <a:r>
              <a:rPr lang="en-US" dirty="0" err="1" smtClean="0"/>
              <a:t>precio</a:t>
            </a:r>
            <a:r>
              <a:rPr lang="en-US" dirty="0" smtClean="0"/>
              <a:t> a la </a:t>
            </a:r>
            <a:r>
              <a:rPr lang="en-US" dirty="0" err="1" smtClean="0"/>
              <a:t>seguridad</a:t>
            </a:r>
            <a:r>
              <a:rPr lang="en-US" dirty="0" smtClean="0"/>
              <a:t> </a:t>
            </a:r>
            <a:r>
              <a:rPr lang="en-US" dirty="0" err="1" smtClean="0"/>
              <a:t>ya</a:t>
            </a:r>
            <a:r>
              <a:rPr lang="en-US" dirty="0" smtClean="0"/>
              <a:t> que no </a:t>
            </a:r>
            <a:r>
              <a:rPr lang="en-US" dirty="0" err="1" smtClean="0"/>
              <a:t>existe</a:t>
            </a:r>
            <a:r>
              <a:rPr lang="en-US" dirty="0" smtClean="0"/>
              <a:t> </a:t>
            </a:r>
            <a:r>
              <a:rPr lang="en-US" dirty="0" err="1" smtClean="0"/>
              <a:t>tal</a:t>
            </a:r>
            <a:r>
              <a:rPr lang="en-US" dirty="0" smtClean="0"/>
              <a:t> </a:t>
            </a:r>
            <a:r>
              <a:rPr lang="en-US" dirty="0" err="1" smtClean="0"/>
              <a:t>cosa</a:t>
            </a:r>
            <a:r>
              <a:rPr lang="en-US" dirty="0" smtClean="0"/>
              <a:t> </a:t>
            </a:r>
            <a:r>
              <a:rPr lang="en-US" dirty="0" err="1" smtClean="0"/>
              <a:t>como</a:t>
            </a:r>
            <a:r>
              <a:rPr lang="en-US" dirty="0" smtClean="0"/>
              <a:t> que las </a:t>
            </a:r>
            <a:r>
              <a:rPr lang="en-US" dirty="0" err="1" smtClean="0"/>
              <a:t>condiciones</a:t>
            </a:r>
            <a:r>
              <a:rPr lang="en-US" dirty="0" smtClean="0"/>
              <a:t> de </a:t>
            </a:r>
            <a:r>
              <a:rPr lang="en-US" dirty="0" err="1" smtClean="0"/>
              <a:t>trabajo</a:t>
            </a:r>
            <a:r>
              <a:rPr lang="en-US" dirty="0" smtClean="0"/>
              <a:t> </a:t>
            </a:r>
            <a:r>
              <a:rPr lang="en-US" dirty="0" err="1" smtClean="0"/>
              <a:t>sean</a:t>
            </a:r>
            <a:r>
              <a:rPr lang="en-US" dirty="0" smtClean="0"/>
              <a:t> </a:t>
            </a:r>
            <a:r>
              <a:rPr lang="en-US" dirty="0" err="1" smtClean="0"/>
              <a:t>más</a:t>
            </a:r>
            <a:r>
              <a:rPr lang="en-US" dirty="0" smtClean="0"/>
              <a:t> o </a:t>
            </a:r>
            <a:r>
              <a:rPr lang="en-US" dirty="0" err="1" smtClean="0"/>
              <a:t>menos</a:t>
            </a:r>
            <a:r>
              <a:rPr lang="en-US" dirty="0" smtClean="0"/>
              <a:t> </a:t>
            </a:r>
            <a:r>
              <a:rPr lang="en-US" dirty="0" err="1" smtClean="0"/>
              <a:t>seguras</a:t>
            </a:r>
            <a:r>
              <a:rPr lang="en-US" dirty="0" smtClean="0"/>
              <a:t>. </a:t>
            </a:r>
            <a:r>
              <a:rPr lang="en-US" dirty="0" err="1" smtClean="0"/>
              <a:t>Siempre</a:t>
            </a:r>
            <a:r>
              <a:rPr lang="en-US" dirty="0" smtClean="0"/>
              <a:t> </a:t>
            </a:r>
            <a:r>
              <a:rPr lang="en-US" dirty="0" err="1" smtClean="0"/>
              <a:t>debe</a:t>
            </a:r>
            <a:r>
              <a:rPr lang="en-US" dirty="0" smtClean="0"/>
              <a:t> </a:t>
            </a:r>
            <a:r>
              <a:rPr lang="en-US" dirty="0" err="1" smtClean="0"/>
              <a:t>ser</a:t>
            </a:r>
            <a:r>
              <a:rPr lang="en-US" dirty="0" smtClean="0"/>
              <a:t> 100% </a:t>
            </a:r>
            <a:r>
              <a:rPr lang="en-US" dirty="0" err="1" smtClean="0"/>
              <a:t>seguro</a:t>
            </a:r>
            <a:r>
              <a:rPr lang="en-US" dirty="0" smtClean="0"/>
              <a:t> </a:t>
            </a:r>
            <a:r>
              <a:rPr lang="en-US" dirty="0" err="1" smtClean="0"/>
              <a:t>trabajar</a:t>
            </a:r>
            <a:r>
              <a:rPr lang="en-US" dirty="0" smtClean="0"/>
              <a:t> o </a:t>
            </a:r>
            <a:r>
              <a:rPr lang="en-US" dirty="0" err="1" smtClean="0"/>
              <a:t>visitar</a:t>
            </a:r>
            <a:r>
              <a:rPr lang="en-US" dirty="0" smtClean="0"/>
              <a:t> la </a:t>
            </a:r>
            <a:r>
              <a:rPr lang="en-US" dirty="0" err="1" smtClean="0"/>
              <a:t>subestación</a:t>
            </a:r>
            <a:r>
              <a:rPr lang="en-US" dirty="0" smtClean="0"/>
              <a:t>. </a:t>
            </a:r>
            <a:r>
              <a:rPr lang="en-US" dirty="0" err="1" smtClean="0"/>
              <a:t>Existen</a:t>
            </a:r>
            <a:r>
              <a:rPr lang="en-US" dirty="0" smtClean="0"/>
              <a:t> </a:t>
            </a:r>
            <a:r>
              <a:rPr lang="en-US" dirty="0" err="1" smtClean="0"/>
              <a:t>numerosas</a:t>
            </a:r>
            <a:r>
              <a:rPr lang="en-US" dirty="0" smtClean="0"/>
              <a:t> </a:t>
            </a:r>
            <a:r>
              <a:rPr lang="en-US" dirty="0" err="1" smtClean="0"/>
              <a:t>leyes</a:t>
            </a:r>
            <a:r>
              <a:rPr lang="en-US" dirty="0" smtClean="0"/>
              <a:t>, </a:t>
            </a:r>
            <a:r>
              <a:rPr lang="en-US" dirty="0" err="1" smtClean="0"/>
              <a:t>normas</a:t>
            </a:r>
            <a:r>
              <a:rPr lang="en-US" dirty="0" smtClean="0"/>
              <a:t>, </a:t>
            </a:r>
            <a:r>
              <a:rPr lang="en-US" dirty="0" err="1" smtClean="0"/>
              <a:t>códigos</a:t>
            </a:r>
            <a:r>
              <a:rPr lang="en-US" dirty="0" smtClean="0"/>
              <a:t>, etc. que </a:t>
            </a:r>
            <a:r>
              <a:rPr lang="en-US" dirty="0" err="1" smtClean="0"/>
              <a:t>rigen</a:t>
            </a:r>
            <a:r>
              <a:rPr lang="en-US" dirty="0" smtClean="0"/>
              <a:t> </a:t>
            </a:r>
            <a:r>
              <a:rPr lang="en-US" dirty="0" err="1" smtClean="0"/>
              <a:t>los</a:t>
            </a:r>
            <a:r>
              <a:rPr lang="en-US" dirty="0" smtClean="0"/>
              <a:t> </a:t>
            </a:r>
            <a:r>
              <a:rPr lang="en-US" dirty="0" err="1" smtClean="0"/>
              <a:t>requisitos</a:t>
            </a:r>
            <a:r>
              <a:rPr lang="en-US" dirty="0" smtClean="0"/>
              <a:t> de </a:t>
            </a:r>
            <a:r>
              <a:rPr lang="en-US" dirty="0" err="1" smtClean="0"/>
              <a:t>seguridad</a:t>
            </a:r>
            <a:r>
              <a:rPr lang="en-US" dirty="0" smtClean="0"/>
              <a:t>; de </a:t>
            </a:r>
            <a:r>
              <a:rPr lang="en-US" dirty="0" err="1" smtClean="0"/>
              <a:t>los</a:t>
            </a:r>
            <a:r>
              <a:rPr lang="en-US" dirty="0" smtClean="0"/>
              <a:t> </a:t>
            </a:r>
            <a:r>
              <a:rPr lang="en-US" dirty="0" err="1" smtClean="0"/>
              <a:t>más</a:t>
            </a:r>
            <a:r>
              <a:rPr lang="en-US" dirty="0" smtClean="0"/>
              <a:t> </a:t>
            </a:r>
            <a:r>
              <a:rPr lang="en-US" dirty="0" err="1" smtClean="0"/>
              <a:t>importantes</a:t>
            </a:r>
            <a:r>
              <a:rPr lang="en-US" dirty="0" smtClean="0"/>
              <a:t> el “</a:t>
            </a:r>
            <a:r>
              <a:rPr lang="en-US" dirty="0" err="1" smtClean="0"/>
              <a:t>Estándar</a:t>
            </a:r>
            <a:r>
              <a:rPr lang="en-US" dirty="0" smtClean="0"/>
              <a:t> IEEE C2-2012. </a:t>
            </a:r>
            <a:r>
              <a:rPr lang="en-US" dirty="0" err="1" smtClean="0"/>
              <a:t>Código</a:t>
            </a:r>
            <a:r>
              <a:rPr lang="en-US" dirty="0" smtClean="0"/>
              <a:t> Nacional de </a:t>
            </a:r>
            <a:r>
              <a:rPr lang="en-US" dirty="0" err="1" smtClean="0"/>
              <a:t>Seguridad</a:t>
            </a:r>
            <a:r>
              <a:rPr lang="en-US" dirty="0" smtClean="0"/>
              <a:t> </a:t>
            </a:r>
            <a:r>
              <a:rPr lang="en-US" dirty="0" err="1" smtClean="0"/>
              <a:t>Eléctrica</a:t>
            </a:r>
            <a:r>
              <a:rPr lang="en-US" dirty="0" smtClean="0"/>
              <a:t>® de 2012” (NESC®) [1]. </a:t>
            </a:r>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16</a:t>
            </a:fld>
            <a:endParaRPr lang="en-US"/>
          </a:p>
        </p:txBody>
      </p:sp>
    </p:spTree>
    <p:extLst>
      <p:ext uri="{BB962C8B-B14F-4D97-AF65-F5344CB8AC3E}">
        <p14:creationId xmlns:p14="http://schemas.microsoft.com/office/powerpoint/2010/main" val="1536130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smtClean="0"/>
              <a:t>La </a:t>
            </a:r>
            <a:r>
              <a:rPr lang="en-US" dirty="0" err="1" smtClean="0"/>
              <a:t>misión</a:t>
            </a:r>
            <a:r>
              <a:rPr lang="en-US" dirty="0" smtClean="0"/>
              <a:t> principal de </a:t>
            </a:r>
            <a:r>
              <a:rPr lang="en-US" dirty="0" err="1" smtClean="0"/>
              <a:t>todas</a:t>
            </a:r>
            <a:r>
              <a:rPr lang="en-US" dirty="0" smtClean="0"/>
              <a:t> </a:t>
            </a:r>
            <a:r>
              <a:rPr lang="en-US" dirty="0" err="1" smtClean="0"/>
              <a:t>estas</a:t>
            </a:r>
            <a:r>
              <a:rPr lang="en-US" dirty="0" smtClean="0"/>
              <a:t> </a:t>
            </a:r>
            <a:r>
              <a:rPr lang="en-US" dirty="0" err="1" smtClean="0"/>
              <a:t>normas</a:t>
            </a:r>
            <a:r>
              <a:rPr lang="en-US" dirty="0" smtClean="0"/>
              <a:t> </a:t>
            </a:r>
            <a:r>
              <a:rPr lang="en-US" dirty="0" err="1" smtClean="0"/>
              <a:t>es</a:t>
            </a:r>
            <a:r>
              <a:rPr lang="en-US" dirty="0" smtClean="0"/>
              <a:t> la </a:t>
            </a:r>
            <a:r>
              <a:rPr lang="en-US" dirty="0" err="1" smtClean="0"/>
              <a:t>protección</a:t>
            </a:r>
            <a:r>
              <a:rPr lang="en-US" dirty="0" smtClean="0"/>
              <a:t> del personal de </a:t>
            </a:r>
            <a:r>
              <a:rPr lang="en-US" dirty="0" err="1" smtClean="0"/>
              <a:t>los</a:t>
            </a:r>
            <a:r>
              <a:rPr lang="en-US" dirty="0" smtClean="0"/>
              <a:t> </a:t>
            </a:r>
            <a:r>
              <a:rPr lang="en-US" dirty="0" err="1" smtClean="0"/>
              <a:t>riesgos</a:t>
            </a:r>
            <a:r>
              <a:rPr lang="en-US" dirty="0" smtClean="0"/>
              <a:t> </a:t>
            </a:r>
            <a:r>
              <a:rPr lang="en-US" dirty="0" err="1" smtClean="0"/>
              <a:t>derivados</a:t>
            </a:r>
            <a:r>
              <a:rPr lang="en-US" dirty="0" smtClean="0"/>
              <a:t> de la </a:t>
            </a:r>
            <a:r>
              <a:rPr lang="en-US" dirty="0" err="1" smtClean="0"/>
              <a:t>instalación</a:t>
            </a:r>
            <a:r>
              <a:rPr lang="en-US" dirty="0" smtClean="0"/>
              <a:t>, </a:t>
            </a:r>
            <a:r>
              <a:rPr lang="en-US" dirty="0" err="1" smtClean="0"/>
              <a:t>mantenimiento</a:t>
            </a:r>
            <a:r>
              <a:rPr lang="en-US" dirty="0" smtClean="0"/>
              <a:t> u </a:t>
            </a:r>
            <a:r>
              <a:rPr lang="en-US" dirty="0" err="1" smtClean="0"/>
              <a:t>operación</a:t>
            </a:r>
            <a:r>
              <a:rPr lang="en-US" dirty="0" smtClean="0"/>
              <a:t> de </a:t>
            </a:r>
            <a:r>
              <a:rPr lang="en-US" dirty="0" err="1" smtClean="0"/>
              <a:t>los</a:t>
            </a:r>
            <a:r>
              <a:rPr lang="en-US" dirty="0" smtClean="0"/>
              <a:t> </a:t>
            </a:r>
            <a:r>
              <a:rPr lang="en-US" dirty="0" err="1" smtClean="0"/>
              <a:t>equipos</a:t>
            </a:r>
            <a:r>
              <a:rPr lang="en-US" dirty="0" smtClean="0"/>
              <a:t> de la </a:t>
            </a:r>
            <a:r>
              <a:rPr lang="en-US" dirty="0" err="1" smtClean="0"/>
              <a:t>subestación</a:t>
            </a:r>
            <a:r>
              <a:rPr lang="en-US" dirty="0" smtClean="0"/>
              <a:t>. Las </a:t>
            </a:r>
            <a:r>
              <a:rPr lang="en-US" dirty="0" err="1" smtClean="0"/>
              <a:t>normas</a:t>
            </a:r>
            <a:r>
              <a:rPr lang="en-US" dirty="0" smtClean="0"/>
              <a:t> de </a:t>
            </a:r>
            <a:r>
              <a:rPr lang="en-US" dirty="0" err="1" smtClean="0"/>
              <a:t>seguridad</a:t>
            </a:r>
            <a:r>
              <a:rPr lang="en-US" dirty="0" smtClean="0"/>
              <a:t> </a:t>
            </a:r>
            <a:r>
              <a:rPr lang="en-US" dirty="0" err="1" smtClean="0"/>
              <a:t>contienen</a:t>
            </a:r>
            <a:r>
              <a:rPr lang="en-US" dirty="0" smtClean="0"/>
              <a:t> </a:t>
            </a:r>
            <a:r>
              <a:rPr lang="en-US" dirty="0" err="1" smtClean="0"/>
              <a:t>requisitos</a:t>
            </a:r>
            <a:r>
              <a:rPr lang="en-US" dirty="0" smtClean="0"/>
              <a:t> para:</a:t>
            </a:r>
          </a:p>
          <a:p>
            <a:pPr marL="285750" indent="-285750" algn="just">
              <a:buFont typeface="Arial" panose="020B0604020202020204" pitchFamily="34" charset="0"/>
              <a:buChar char="•"/>
            </a:pPr>
            <a:r>
              <a:rPr lang="en-US" b="1" dirty="0" err="1" smtClean="0">
                <a:solidFill>
                  <a:srgbClr val="0070C0"/>
                </a:solidFill>
              </a:rPr>
              <a:t>Recinto</a:t>
            </a:r>
            <a:r>
              <a:rPr lang="en-US" b="1" dirty="0" smtClean="0">
                <a:solidFill>
                  <a:srgbClr val="0070C0"/>
                </a:solidFill>
              </a:rPr>
              <a:t> de </a:t>
            </a:r>
            <a:r>
              <a:rPr lang="en-US" b="1" dirty="0" err="1" smtClean="0">
                <a:solidFill>
                  <a:srgbClr val="0070C0"/>
                </a:solidFill>
              </a:rPr>
              <a:t>equipos</a:t>
            </a:r>
            <a:r>
              <a:rPr lang="en-US" b="1" dirty="0" smtClean="0">
                <a:solidFill>
                  <a:srgbClr val="0070C0"/>
                </a:solidFill>
              </a:rPr>
              <a:t> </a:t>
            </a:r>
            <a:r>
              <a:rPr lang="en-US" b="1" dirty="0" err="1" smtClean="0">
                <a:solidFill>
                  <a:srgbClr val="0070C0"/>
                </a:solidFill>
              </a:rPr>
              <a:t>eléctricos</a:t>
            </a: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Habitaciones</a:t>
            </a:r>
            <a:r>
              <a:rPr lang="en-US" b="1" dirty="0" smtClean="0">
                <a:solidFill>
                  <a:srgbClr val="0070C0"/>
                </a:solidFill>
              </a:rPr>
              <a:t> y </a:t>
            </a:r>
            <a:r>
              <a:rPr lang="en-US" b="1" dirty="0" err="1" smtClean="0">
                <a:solidFill>
                  <a:srgbClr val="0070C0"/>
                </a:solidFill>
              </a:rPr>
              <a:t>espacios</a:t>
            </a: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Iluminación</a:t>
            </a: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Suelos</a:t>
            </a:r>
            <a:r>
              <a:rPr lang="en-US" b="1" dirty="0" smtClean="0">
                <a:solidFill>
                  <a:srgbClr val="0070C0"/>
                </a:solidFill>
              </a:rPr>
              <a:t>, </a:t>
            </a:r>
            <a:r>
              <a:rPr lang="en-US" b="1" dirty="0" err="1" smtClean="0">
                <a:solidFill>
                  <a:srgbClr val="0070C0"/>
                </a:solidFill>
              </a:rPr>
              <a:t>aberturas</a:t>
            </a:r>
            <a:r>
              <a:rPr lang="en-US" b="1" dirty="0" smtClean="0">
                <a:solidFill>
                  <a:srgbClr val="0070C0"/>
                </a:solidFill>
              </a:rPr>
              <a:t> de </a:t>
            </a:r>
            <a:r>
              <a:rPr lang="en-US" b="1" dirty="0" err="1" smtClean="0">
                <a:solidFill>
                  <a:srgbClr val="0070C0"/>
                </a:solidFill>
              </a:rPr>
              <a:t>suelo</a:t>
            </a:r>
            <a:r>
              <a:rPr lang="en-US" b="1" dirty="0" smtClean="0">
                <a:solidFill>
                  <a:srgbClr val="0070C0"/>
                </a:solidFill>
              </a:rPr>
              <a:t>, </a:t>
            </a:r>
            <a:r>
              <a:rPr lang="en-US" b="1" dirty="0" err="1" smtClean="0">
                <a:solidFill>
                  <a:srgbClr val="0070C0"/>
                </a:solidFill>
              </a:rPr>
              <a:t>pasillos</a:t>
            </a:r>
            <a:r>
              <a:rPr lang="en-US" b="1" dirty="0" smtClean="0">
                <a:solidFill>
                  <a:srgbClr val="0070C0"/>
                </a:solidFill>
              </a:rPr>
              <a:t>, </a:t>
            </a:r>
            <a:r>
              <a:rPr lang="en-US" b="1" dirty="0" err="1" smtClean="0">
                <a:solidFill>
                  <a:srgbClr val="0070C0"/>
                </a:solidFill>
              </a:rPr>
              <a:t>escaleras</a:t>
            </a: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Salidas</a:t>
            </a: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Instalación</a:t>
            </a:r>
            <a:r>
              <a:rPr lang="en-US" b="1" dirty="0" smtClean="0">
                <a:solidFill>
                  <a:srgbClr val="0070C0"/>
                </a:solidFill>
              </a:rPr>
              <a:t> de </a:t>
            </a:r>
            <a:r>
              <a:rPr lang="en-US" b="1" dirty="0" err="1" smtClean="0">
                <a:solidFill>
                  <a:srgbClr val="0070C0"/>
                </a:solidFill>
              </a:rPr>
              <a:t>equipos</a:t>
            </a:r>
            <a:r>
              <a:rPr lang="en-US" b="1" dirty="0" smtClean="0">
                <a:solidFill>
                  <a:srgbClr val="0070C0"/>
                </a:solidFill>
              </a:rPr>
              <a:t>:</a:t>
            </a:r>
          </a:p>
          <a:p>
            <a:pPr marL="742950" lvl="1" indent="-285750" algn="just">
              <a:buFont typeface="Wingdings" panose="05000000000000000000" pitchFamily="2" charset="2"/>
              <a:buChar char="ü"/>
            </a:pPr>
            <a:r>
              <a:rPr lang="en-US" b="1" dirty="0" err="1" smtClean="0">
                <a:solidFill>
                  <a:srgbClr val="C00000"/>
                </a:solidFill>
              </a:rPr>
              <a:t>Puesta</a:t>
            </a:r>
            <a:r>
              <a:rPr lang="en-US" b="1" dirty="0" smtClean="0">
                <a:solidFill>
                  <a:srgbClr val="C00000"/>
                </a:solidFill>
              </a:rPr>
              <a:t> a </a:t>
            </a:r>
            <a:r>
              <a:rPr lang="en-US" b="1" dirty="0" err="1" smtClean="0">
                <a:solidFill>
                  <a:srgbClr val="C00000"/>
                </a:solidFill>
              </a:rPr>
              <a:t>tierra</a:t>
            </a:r>
            <a:r>
              <a:rPr lang="en-US" b="1" dirty="0" smtClean="0">
                <a:solidFill>
                  <a:srgbClr val="C00000"/>
                </a:solidFill>
              </a:rPr>
              <a:t> de </a:t>
            </a:r>
            <a:r>
              <a:rPr lang="en-US" b="1" dirty="0" err="1" smtClean="0">
                <a:solidFill>
                  <a:srgbClr val="C00000"/>
                </a:solidFill>
              </a:rPr>
              <a:t>protección</a:t>
            </a:r>
            <a:r>
              <a:rPr lang="en-US" b="1" dirty="0" smtClean="0">
                <a:solidFill>
                  <a:srgbClr val="C00000"/>
                </a:solidFill>
              </a:rPr>
              <a:t> </a:t>
            </a:r>
          </a:p>
          <a:p>
            <a:pPr marL="742950" lvl="1" indent="-285750" algn="just">
              <a:buFont typeface="Wingdings" panose="05000000000000000000" pitchFamily="2" charset="2"/>
              <a:buChar char="ü"/>
            </a:pPr>
            <a:r>
              <a:rPr lang="en-US" b="1" dirty="0" err="1" smtClean="0">
                <a:solidFill>
                  <a:srgbClr val="C00000"/>
                </a:solidFill>
              </a:rPr>
              <a:t>Protección</a:t>
            </a:r>
            <a:r>
              <a:rPr lang="en-US" b="1" dirty="0" smtClean="0">
                <a:solidFill>
                  <a:srgbClr val="C00000"/>
                </a:solidFill>
              </a:rPr>
              <a:t> de </a:t>
            </a:r>
            <a:r>
              <a:rPr lang="en-US" b="1" dirty="0" err="1" smtClean="0">
                <a:solidFill>
                  <a:srgbClr val="C00000"/>
                </a:solidFill>
              </a:rPr>
              <a:t>partes</a:t>
            </a:r>
            <a:r>
              <a:rPr lang="en-US" b="1" dirty="0" smtClean="0">
                <a:solidFill>
                  <a:srgbClr val="C00000"/>
                </a:solidFill>
              </a:rPr>
              <a:t> </a:t>
            </a:r>
            <a:r>
              <a:rPr lang="en-US" b="1" dirty="0" err="1" smtClean="0">
                <a:solidFill>
                  <a:srgbClr val="C00000"/>
                </a:solidFill>
              </a:rPr>
              <a:t>activas</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Espacio</a:t>
            </a:r>
            <a:r>
              <a:rPr lang="en-US" b="1" dirty="0" smtClean="0">
                <a:solidFill>
                  <a:srgbClr val="C00000"/>
                </a:solidFill>
              </a:rPr>
              <a:t> de </a:t>
            </a:r>
            <a:r>
              <a:rPr lang="en-US" b="1" dirty="0" err="1" smtClean="0">
                <a:solidFill>
                  <a:srgbClr val="C00000"/>
                </a:solidFill>
              </a:rPr>
              <a:t>trabajo</a:t>
            </a:r>
            <a:r>
              <a:rPr lang="en-US" b="1" dirty="0" smtClean="0">
                <a:solidFill>
                  <a:srgbClr val="C00000"/>
                </a:solidFill>
              </a:rPr>
              <a:t> </a:t>
            </a:r>
            <a:r>
              <a:rPr lang="en-US" b="1" dirty="0" err="1" smtClean="0">
                <a:solidFill>
                  <a:srgbClr val="C00000"/>
                </a:solidFill>
              </a:rPr>
              <a:t>sobre</a:t>
            </a:r>
            <a:r>
              <a:rPr lang="en-US" b="1" dirty="0" smtClean="0">
                <a:solidFill>
                  <a:srgbClr val="C00000"/>
                </a:solidFill>
              </a:rPr>
              <a:t> </a:t>
            </a:r>
            <a:r>
              <a:rPr lang="en-US" b="1" dirty="0" err="1" smtClean="0">
                <a:solidFill>
                  <a:srgbClr val="C00000"/>
                </a:solidFill>
              </a:rPr>
              <a:t>equipos</a:t>
            </a:r>
            <a:r>
              <a:rPr lang="en-US" b="1" dirty="0" smtClean="0">
                <a:solidFill>
                  <a:srgbClr val="C00000"/>
                </a:solidFill>
              </a:rPr>
              <a:t> </a:t>
            </a:r>
            <a:r>
              <a:rPr lang="en-US" b="1" dirty="0" err="1" smtClean="0">
                <a:solidFill>
                  <a:srgbClr val="C00000"/>
                </a:solidFill>
              </a:rPr>
              <a:t>eléctricos</a:t>
            </a:r>
            <a:endParaRPr lang="en-US" b="1" dirty="0" smtClean="0">
              <a:solidFill>
                <a:srgbClr val="C00000"/>
              </a:solidFill>
            </a:endParaRPr>
          </a:p>
          <a:p>
            <a:pPr marL="285750" indent="-285750" algn="just">
              <a:buFont typeface="Arial" panose="020B0604020202020204" pitchFamily="34" charset="0"/>
              <a:buChar char="•"/>
            </a:pPr>
            <a:r>
              <a:rPr lang="en-US" b="1" dirty="0" err="1" smtClean="0">
                <a:solidFill>
                  <a:srgbClr val="0070C0"/>
                </a:solidFill>
              </a:rPr>
              <a:t>Reglas</a:t>
            </a:r>
            <a:r>
              <a:rPr lang="en-US" b="1" dirty="0" smtClean="0">
                <a:solidFill>
                  <a:srgbClr val="0070C0"/>
                </a:solidFill>
              </a:rPr>
              <a:t> </a:t>
            </a:r>
            <a:r>
              <a:rPr lang="en-US" b="1" dirty="0" err="1" smtClean="0">
                <a:solidFill>
                  <a:srgbClr val="0070C0"/>
                </a:solidFill>
              </a:rPr>
              <a:t>específicas</a:t>
            </a:r>
            <a:r>
              <a:rPr lang="en-US" b="1" dirty="0" smtClean="0">
                <a:solidFill>
                  <a:srgbClr val="0070C0"/>
                </a:solidFill>
              </a:rPr>
              <a:t> para la </a:t>
            </a:r>
            <a:r>
              <a:rPr lang="en-US" b="1" dirty="0" err="1" smtClean="0">
                <a:solidFill>
                  <a:srgbClr val="0070C0"/>
                </a:solidFill>
              </a:rPr>
              <a:t>instalación</a:t>
            </a:r>
            <a:r>
              <a:rPr lang="en-US" b="1" dirty="0" smtClean="0">
                <a:solidFill>
                  <a:srgbClr val="0070C0"/>
                </a:solidFill>
              </a:rPr>
              <a:t> de </a:t>
            </a:r>
            <a:r>
              <a:rPr lang="en-US" b="1" dirty="0" err="1" smtClean="0">
                <a:solidFill>
                  <a:srgbClr val="0070C0"/>
                </a:solidFill>
              </a:rPr>
              <a:t>todos</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equipos</a:t>
            </a:r>
            <a:r>
              <a:rPr lang="en-US" b="1" dirty="0" smtClean="0">
                <a:solidFill>
                  <a:srgbClr val="0070C0"/>
                </a:solidFill>
              </a:rPr>
              <a:t> </a:t>
            </a:r>
            <a:r>
              <a:rPr lang="en-US" b="1" dirty="0" err="1" smtClean="0">
                <a:solidFill>
                  <a:srgbClr val="0070C0"/>
                </a:solidFill>
              </a:rPr>
              <a:t>típicos</a:t>
            </a:r>
            <a:r>
              <a:rPr lang="en-US" b="1" dirty="0" smtClean="0">
                <a:solidFill>
                  <a:srgbClr val="0070C0"/>
                </a:solidFill>
              </a:rPr>
              <a:t> de </a:t>
            </a:r>
            <a:r>
              <a:rPr lang="en-US" b="1" dirty="0" err="1" smtClean="0">
                <a:solidFill>
                  <a:srgbClr val="0070C0"/>
                </a:solidFill>
              </a:rPr>
              <a:t>subestación</a:t>
            </a:r>
            <a:endParaRPr lang="en-US" b="1" dirty="0" smtClean="0">
              <a:solidFill>
                <a:srgbClr val="0070C0"/>
              </a:solidFill>
            </a:endParaRPr>
          </a:p>
          <a:p>
            <a:pPr marL="285750" indent="-285750" algn="just">
              <a:buFont typeface="Arial" panose="020B0604020202020204" pitchFamily="34" charset="0"/>
              <a:buChar char="•"/>
            </a:pPr>
            <a:endParaRPr lang="es-ES" b="1" dirty="0" smtClean="0">
              <a:solidFill>
                <a:srgbClr val="0070C0"/>
              </a:solidFill>
            </a:endParaRPr>
          </a:p>
          <a:p>
            <a:pPr algn="just"/>
            <a:r>
              <a:rPr lang="es-ES" dirty="0" smtClean="0"/>
              <a:t>Todas estas medidas se basan en el sentido común y el objetivo de proporcionar un entorno seguro para el personal de la subestación. Los siguientes requisitos pueden mencionarse como ejemplo:</a:t>
            </a:r>
          </a:p>
          <a:p>
            <a:pPr marL="342900" indent="-342900" algn="just">
              <a:buFont typeface="+mj-lt"/>
              <a:buAutoNum type="arabicPeriod"/>
            </a:pPr>
            <a:r>
              <a:rPr lang="es-ES" b="1" dirty="0" smtClean="0">
                <a:solidFill>
                  <a:srgbClr val="0070C0"/>
                </a:solidFill>
              </a:rPr>
              <a:t>Se debe proporcionar suficiente espacio libre a las partes energizadas para evitar el contacto accidental con ellas. Si eso no se puede cumplir, las partes vivas deben protegerse o encerrarse.</a:t>
            </a:r>
          </a:p>
          <a:p>
            <a:pPr marL="342900" indent="-342900" algn="just">
              <a:buFont typeface="+mj-lt"/>
              <a:buAutoNum type="arabicPeriod"/>
            </a:pPr>
            <a:r>
              <a:rPr lang="es-ES" b="1" dirty="0" smtClean="0">
                <a:solidFill>
                  <a:srgbClr val="0070C0"/>
                </a:solidFill>
              </a:rPr>
              <a:t>La altura mínima desde el suelo hasta cualquier parte no conectada a tierra de una instalación eléctrica debe ser de 8'-6”, de modo que una persona que permanezca en el suelo no pueda tocar un elemento de la subestación o su parte que pueda energizarse accidentalmente. Por ejemplo, la parte inferior de un aislador de poste que soporta un bus energizado normalmente no tiene ningún potencial. Sin embargo, si ocurre una descarga disruptiva del bus a tierra sobre el aislador, tocar la parte inferior del aislador puede volverse peligroso. Es por eso que debe proporcionarse una distancia de 8'-6” desde la parte inferior del aislador hasta el suelo.</a:t>
            </a:r>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17</a:t>
            </a:fld>
            <a:endParaRPr lang="en-US"/>
          </a:p>
        </p:txBody>
      </p:sp>
    </p:spTree>
    <p:extLst>
      <p:ext uri="{BB962C8B-B14F-4D97-AF65-F5344CB8AC3E}">
        <p14:creationId xmlns:p14="http://schemas.microsoft.com/office/powerpoint/2010/main" val="1413844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42900" indent="-342900" algn="just">
              <a:buFont typeface="+mj-lt"/>
              <a:buAutoNum type="arabicPeriod" startAt="3"/>
            </a:pPr>
            <a:r>
              <a:rPr lang="es-ES" b="1" dirty="0" smtClean="0">
                <a:solidFill>
                  <a:srgbClr val="0070C0"/>
                </a:solidFill>
              </a:rPr>
              <a:t>Debe haber suficiente iluminación para que el personal pueda ver claramente su entorno y realizar cualquier trabajo de manera segura. Los niveles de iluminación requeridos se especifican en NESC® [1].</a:t>
            </a:r>
          </a:p>
          <a:p>
            <a:pPr marL="342900" indent="-342900" algn="just">
              <a:buFont typeface="+mj-lt"/>
              <a:buAutoNum type="arabicPeriod" startAt="3"/>
            </a:pPr>
            <a:r>
              <a:rPr lang="es-ES" b="1" dirty="0" smtClean="0">
                <a:solidFill>
                  <a:srgbClr val="0070C0"/>
                </a:solidFill>
              </a:rPr>
              <a:t>Todos los pasillos y escaleras deben ser lo suficientemente anchos para que el personal pueda navegar por ellos de manera segura, se deben proporcionar barandas adecuadas y las aberturas en el piso deben tener barandas de protección.</a:t>
            </a:r>
          </a:p>
          <a:p>
            <a:pPr marL="342900" indent="-342900" algn="just">
              <a:buFont typeface="+mj-lt"/>
              <a:buAutoNum type="arabicPeriod" startAt="3"/>
            </a:pPr>
            <a:r>
              <a:rPr lang="es-ES" b="1" dirty="0" smtClean="0">
                <a:solidFill>
                  <a:srgbClr val="0070C0"/>
                </a:solidFill>
              </a:rPr>
              <a:t>Las salidas deben estar claramente marcadas y las rutas de evacuación deben estar libres de </a:t>
            </a:r>
            <a:r>
              <a:rPr lang="es-ES" b="1" dirty="0" err="1" smtClean="0">
                <a:solidFill>
                  <a:srgbClr val="0070C0"/>
                </a:solidFill>
              </a:rPr>
              <a:t>bstrucciones</a:t>
            </a:r>
            <a:r>
              <a:rPr lang="es-ES" b="1" dirty="0" smtClean="0">
                <a:solidFill>
                  <a:srgbClr val="0070C0"/>
                </a:solidFill>
              </a:rPr>
              <a:t>. Dependiendo de la función del edificio (por ejemplo, casa de control), puede requerir varias salidas para evitar que el personal quede atrapado durante una falla del equipo, incendio, etc.</a:t>
            </a:r>
          </a:p>
          <a:p>
            <a:pPr marL="342900" indent="-342900" algn="just">
              <a:buFont typeface="+mj-lt"/>
              <a:buAutoNum type="arabicPeriod" startAt="3"/>
            </a:pPr>
            <a:r>
              <a:rPr lang="es-ES" b="1" dirty="0" smtClean="0">
                <a:solidFill>
                  <a:srgbClr val="0070C0"/>
                </a:solidFill>
              </a:rPr>
              <a:t>Todas las estructuras metálicas, cercas y tanques de equipos de las subestaciones deben conectarse a una red de tierra de la estación, la cual debe estar diseñada para garantizar que los valores de potencial de paso y contacto sean inferiores a los estipulados en las normas aplicables.</a:t>
            </a:r>
          </a:p>
          <a:p>
            <a:pPr marL="342900" indent="-342900" algn="just">
              <a:buFont typeface="+mj-lt"/>
              <a:buAutoNum type="arabicPeriod" startAt="3"/>
            </a:pPr>
            <a:r>
              <a:rPr lang="es-ES" b="1" dirty="0" smtClean="0">
                <a:solidFill>
                  <a:srgbClr val="0070C0"/>
                </a:solidFill>
              </a:rPr>
              <a:t>Otro tema importante relacionado con la seguridad es la protección contra incendios de subestaciones, cuya misión es proteger al personal, los equipos y los edificios de la subestación contra incendios y evitar que se propague. Al igual que con la seguridad, existen numerosas guías y normas para la protección contra incendios en subestaciones.</a:t>
            </a:r>
          </a:p>
          <a:p>
            <a:pPr algn="just"/>
            <a:endParaRPr lang="es-ES" dirty="0" smtClean="0"/>
          </a:p>
          <a:p>
            <a:pPr algn="just"/>
            <a:r>
              <a:rPr lang="es-ES" dirty="0" smtClean="0"/>
              <a:t>Se utilizan los siguientes medios de protección contra incendios:</a:t>
            </a:r>
          </a:p>
          <a:p>
            <a:pPr algn="just"/>
            <a:endParaRPr lang="es-ES" dirty="0" smtClean="0"/>
          </a:p>
          <a:p>
            <a:pPr marL="285750" indent="-285750" algn="just">
              <a:buFont typeface="Arial" panose="020B0604020202020204" pitchFamily="34" charset="0"/>
              <a:buChar char="•"/>
            </a:pPr>
            <a:r>
              <a:rPr lang="es-ES" b="1" dirty="0" smtClean="0">
                <a:solidFill>
                  <a:srgbClr val="0070C0"/>
                </a:solidFill>
              </a:rPr>
              <a:t> Separación de equipos</a:t>
            </a:r>
          </a:p>
          <a:p>
            <a:pPr marL="285750" indent="-285750" algn="just">
              <a:buFont typeface="Arial" panose="020B0604020202020204" pitchFamily="34" charset="0"/>
              <a:buChar char="•"/>
            </a:pPr>
            <a:r>
              <a:rPr lang="es-ES" b="1" dirty="0" smtClean="0">
                <a:solidFill>
                  <a:srgbClr val="0070C0"/>
                </a:solidFill>
              </a:rPr>
              <a:t> Instalación de muros cortafuegos de protección.</a:t>
            </a:r>
          </a:p>
          <a:p>
            <a:pPr marL="285750" indent="-285750" algn="just">
              <a:buFont typeface="Arial" panose="020B0604020202020204" pitchFamily="34" charset="0"/>
              <a:buChar char="•"/>
            </a:pPr>
            <a:r>
              <a:rPr lang="es-ES" b="1" dirty="0" smtClean="0">
                <a:solidFill>
                  <a:srgbClr val="0070C0"/>
                </a:solidFill>
              </a:rPr>
              <a:t> Sistemas de diluvio</a:t>
            </a:r>
          </a:p>
          <a:p>
            <a:pPr marL="285750" indent="-285750" algn="just">
              <a:buFont typeface="Arial" panose="020B0604020202020204" pitchFamily="34" charset="0"/>
              <a:buChar char="•"/>
            </a:pPr>
            <a:r>
              <a:rPr lang="es-ES" b="1" dirty="0" smtClean="0">
                <a:solidFill>
                  <a:srgbClr val="0070C0"/>
                </a:solidFill>
              </a:rPr>
              <a:t> Aplicación de materiales ignífugos para edificios de subestaciones</a:t>
            </a:r>
          </a:p>
          <a:p>
            <a:pPr marL="285750" indent="-285750" algn="just">
              <a:buFont typeface="Arial" panose="020B0604020202020204" pitchFamily="34" charset="0"/>
              <a:buChar char="•"/>
            </a:pPr>
            <a:r>
              <a:rPr lang="es-ES" b="1" dirty="0" smtClean="0">
                <a:solidFill>
                  <a:srgbClr val="0070C0"/>
                </a:solidFill>
              </a:rPr>
              <a:t> Sistema de alarma contra incendios</a:t>
            </a:r>
          </a:p>
          <a:p>
            <a:pPr marL="285750" indent="-285750" algn="just">
              <a:buFont typeface="Arial" panose="020B0604020202020204" pitchFamily="34" charset="0"/>
              <a:buChar char="•"/>
            </a:pPr>
            <a:r>
              <a:rPr lang="es-ES" b="1" dirty="0" smtClean="0">
                <a:solidFill>
                  <a:srgbClr val="0070C0"/>
                </a:solidFill>
              </a:rPr>
              <a:t> Instalación de pozos de retención de aceite para equipos que contienen aceite</a:t>
            </a:r>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18</a:t>
            </a:fld>
            <a:endParaRPr lang="en-US"/>
          </a:p>
        </p:txBody>
      </p:sp>
    </p:spTree>
    <p:extLst>
      <p:ext uri="{BB962C8B-B14F-4D97-AF65-F5344CB8AC3E}">
        <p14:creationId xmlns:p14="http://schemas.microsoft.com/office/powerpoint/2010/main" val="2122660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err="1" smtClean="0"/>
              <a:t>Problemas</a:t>
            </a:r>
            <a:r>
              <a:rPr lang="en-US" b="1" dirty="0" smtClean="0"/>
              <a:t> de </a:t>
            </a:r>
            <a:r>
              <a:rPr lang="en-US" b="1" dirty="0" err="1" smtClean="0"/>
              <a:t>diseño</a:t>
            </a:r>
            <a:r>
              <a:rPr lang="en-US" b="1" dirty="0" smtClean="0"/>
              <a:t> de la </a:t>
            </a:r>
            <a:r>
              <a:rPr lang="en-US" b="1" dirty="0" err="1" smtClean="0"/>
              <a:t>subestación</a:t>
            </a:r>
            <a:endParaRPr lang="en-US" b="1" dirty="0" smtClean="0"/>
          </a:p>
          <a:p>
            <a:pPr algn="just"/>
            <a:endParaRPr lang="en-US" dirty="0" smtClean="0"/>
          </a:p>
          <a:p>
            <a:pPr algn="just"/>
            <a:r>
              <a:rPr lang="en-US" dirty="0" smtClean="0"/>
              <a:t>La </a:t>
            </a:r>
            <a:r>
              <a:rPr lang="en-US" dirty="0" err="1" smtClean="0"/>
              <a:t>construcción</a:t>
            </a:r>
            <a:r>
              <a:rPr lang="en-US" dirty="0" smtClean="0"/>
              <a:t> de </a:t>
            </a:r>
            <a:r>
              <a:rPr lang="en-US" dirty="0" err="1" smtClean="0"/>
              <a:t>una</a:t>
            </a:r>
            <a:r>
              <a:rPr lang="en-US" dirty="0" smtClean="0"/>
              <a:t> </a:t>
            </a:r>
            <a:r>
              <a:rPr lang="en-US" dirty="0" err="1" smtClean="0"/>
              <a:t>nueva</a:t>
            </a:r>
            <a:r>
              <a:rPr lang="en-US" dirty="0" smtClean="0"/>
              <a:t> </a:t>
            </a:r>
            <a:r>
              <a:rPr lang="en-US" dirty="0" err="1" smtClean="0"/>
              <a:t>subestación</a:t>
            </a:r>
            <a:r>
              <a:rPr lang="en-US" dirty="0" smtClean="0"/>
              <a:t> o el </a:t>
            </a:r>
            <a:r>
              <a:rPr lang="en-US" dirty="0" err="1" smtClean="0"/>
              <a:t>reacondicionamiento</a:t>
            </a:r>
            <a:r>
              <a:rPr lang="en-US" dirty="0" smtClean="0"/>
              <a:t> de la </a:t>
            </a:r>
            <a:r>
              <a:rPr lang="en-US" dirty="0" err="1" smtClean="0"/>
              <a:t>antigua</a:t>
            </a:r>
            <a:r>
              <a:rPr lang="en-US" dirty="0" smtClean="0"/>
              <a:t> </a:t>
            </a:r>
            <a:r>
              <a:rPr lang="en-US" dirty="0" err="1" smtClean="0"/>
              <a:t>es</a:t>
            </a:r>
            <a:r>
              <a:rPr lang="en-US" dirty="0" smtClean="0"/>
              <a:t> un </a:t>
            </a:r>
            <a:r>
              <a:rPr lang="en-US" dirty="0" err="1" smtClean="0"/>
              <a:t>proceso</a:t>
            </a:r>
            <a:r>
              <a:rPr lang="en-US" dirty="0" smtClean="0"/>
              <a:t> </a:t>
            </a:r>
            <a:r>
              <a:rPr lang="en-US" dirty="0" err="1" smtClean="0"/>
              <a:t>complejo</a:t>
            </a:r>
            <a:r>
              <a:rPr lang="en-US" dirty="0" smtClean="0"/>
              <a:t> </a:t>
            </a:r>
            <a:r>
              <a:rPr lang="en-US" dirty="0" err="1" smtClean="0"/>
              <a:t>lleno</a:t>
            </a:r>
            <a:r>
              <a:rPr lang="en-US" dirty="0" smtClean="0"/>
              <a:t> de </a:t>
            </a:r>
            <a:r>
              <a:rPr lang="en-US" dirty="0" err="1" smtClean="0"/>
              <a:t>tareas</a:t>
            </a:r>
            <a:r>
              <a:rPr lang="en-US" dirty="0" smtClean="0"/>
              <a:t> de </a:t>
            </a:r>
            <a:r>
              <a:rPr lang="en-US" dirty="0" err="1" smtClean="0"/>
              <a:t>diseño</a:t>
            </a:r>
            <a:r>
              <a:rPr lang="en-US" dirty="0" smtClean="0"/>
              <a:t> e </a:t>
            </a:r>
            <a:r>
              <a:rPr lang="en-US" dirty="0" err="1" smtClean="0"/>
              <a:t>ingeniería</a:t>
            </a:r>
            <a:r>
              <a:rPr lang="en-US" dirty="0" smtClean="0"/>
              <a:t> </a:t>
            </a:r>
            <a:r>
              <a:rPr lang="en-US" dirty="0" err="1" smtClean="0"/>
              <a:t>en</a:t>
            </a:r>
            <a:r>
              <a:rPr lang="en-US" dirty="0" smtClean="0"/>
              <a:t> las que </a:t>
            </a:r>
            <a:r>
              <a:rPr lang="en-US" dirty="0" err="1" smtClean="0"/>
              <a:t>trabajar</a:t>
            </a:r>
            <a:r>
              <a:rPr lang="en-US" dirty="0" smtClean="0"/>
              <a:t>. Los </a:t>
            </a:r>
            <a:r>
              <a:rPr lang="en-US" dirty="0" err="1" smtClean="0"/>
              <a:t>pasos</a:t>
            </a:r>
            <a:r>
              <a:rPr lang="en-US" dirty="0" smtClean="0"/>
              <a:t> </a:t>
            </a:r>
            <a:r>
              <a:rPr lang="en-US" dirty="0" err="1" smtClean="0"/>
              <a:t>principales</a:t>
            </a:r>
            <a:r>
              <a:rPr lang="en-US" dirty="0" smtClean="0"/>
              <a:t> </a:t>
            </a:r>
            <a:r>
              <a:rPr lang="en-US" dirty="0" err="1" smtClean="0"/>
              <a:t>en</a:t>
            </a:r>
            <a:r>
              <a:rPr lang="en-US" dirty="0" smtClean="0"/>
              <a:t> el </a:t>
            </a:r>
            <a:r>
              <a:rPr lang="en-US" dirty="0" err="1" smtClean="0"/>
              <a:t>diseño</a:t>
            </a:r>
            <a:r>
              <a:rPr lang="en-US" dirty="0" smtClean="0"/>
              <a:t> e </a:t>
            </a:r>
            <a:r>
              <a:rPr lang="en-US" dirty="0" err="1" smtClean="0"/>
              <a:t>ingeniería</a:t>
            </a:r>
            <a:r>
              <a:rPr lang="en-US" dirty="0" smtClean="0"/>
              <a:t> de </a:t>
            </a:r>
            <a:r>
              <a:rPr lang="en-US" dirty="0" err="1" smtClean="0"/>
              <a:t>subestaciones</a:t>
            </a:r>
            <a:r>
              <a:rPr lang="en-US" dirty="0" smtClean="0"/>
              <a:t> son </a:t>
            </a:r>
            <a:r>
              <a:rPr lang="en-US" dirty="0" err="1" smtClean="0"/>
              <a:t>los</a:t>
            </a:r>
            <a:r>
              <a:rPr lang="en-US" dirty="0" smtClean="0"/>
              <a:t> </a:t>
            </a:r>
            <a:r>
              <a:rPr lang="en-US" dirty="0" err="1" smtClean="0"/>
              <a:t>siguientes</a:t>
            </a:r>
            <a:r>
              <a:rPr lang="en-US" dirty="0" smtClean="0"/>
              <a:t>:</a:t>
            </a:r>
          </a:p>
          <a:p>
            <a:pPr algn="just"/>
            <a:endParaRPr lang="en-US" dirty="0" smtClean="0"/>
          </a:p>
          <a:p>
            <a:pPr marL="285750" indent="-285750" algn="just">
              <a:buFont typeface="Arial" panose="020B0604020202020204" pitchFamily="34" charset="0"/>
              <a:buChar char="•"/>
            </a:pPr>
            <a:r>
              <a:rPr lang="en-US" b="1" dirty="0" err="1" smtClean="0">
                <a:solidFill>
                  <a:srgbClr val="0070C0"/>
                </a:solidFill>
              </a:rPr>
              <a:t>Selección</a:t>
            </a:r>
            <a:r>
              <a:rPr lang="en-US" b="1" dirty="0" smtClean="0">
                <a:solidFill>
                  <a:srgbClr val="0070C0"/>
                </a:solidFill>
              </a:rPr>
              <a:t> de un </a:t>
            </a:r>
            <a:r>
              <a:rPr lang="en-US" b="1" dirty="0" err="1" smtClean="0">
                <a:solidFill>
                  <a:srgbClr val="0070C0"/>
                </a:solidFill>
              </a:rPr>
              <a:t>sistema</a:t>
            </a:r>
            <a:r>
              <a:rPr lang="en-US" b="1" dirty="0" smtClean="0">
                <a:solidFill>
                  <a:srgbClr val="0070C0"/>
                </a:solidFill>
              </a:rPr>
              <a:t> de </a:t>
            </a:r>
            <a:r>
              <a:rPr lang="en-US" b="1" dirty="0" err="1" smtClean="0">
                <a:solidFill>
                  <a:srgbClr val="0070C0"/>
                </a:solidFill>
              </a:rPr>
              <a:t>conmutación</a:t>
            </a:r>
            <a:r>
              <a:rPr lang="en-US" b="1" dirty="0" smtClean="0">
                <a:solidFill>
                  <a:srgbClr val="0070C0"/>
                </a:solidFill>
              </a:rPr>
              <a:t> de </a:t>
            </a:r>
            <a:r>
              <a:rPr lang="en-US" b="1" dirty="0" err="1" smtClean="0">
                <a:solidFill>
                  <a:srgbClr val="0070C0"/>
                </a:solidFill>
              </a:rPr>
              <a:t>subestación</a:t>
            </a:r>
            <a:r>
              <a:rPr lang="en-US" b="1" dirty="0" smtClean="0">
                <a:solidFill>
                  <a:srgbClr val="0070C0"/>
                </a:solidFill>
              </a:rPr>
              <a:t>: bus de </a:t>
            </a:r>
            <a:r>
              <a:rPr lang="en-US" b="1" dirty="0" err="1" smtClean="0">
                <a:solidFill>
                  <a:srgbClr val="0070C0"/>
                </a:solidFill>
              </a:rPr>
              <a:t>anillo</a:t>
            </a:r>
            <a:r>
              <a:rPr lang="en-US" b="1" dirty="0" smtClean="0">
                <a:solidFill>
                  <a:srgbClr val="0070C0"/>
                </a:solidFill>
              </a:rPr>
              <a:t>, </a:t>
            </a:r>
            <a:r>
              <a:rPr lang="en-US" b="1" dirty="0" err="1" smtClean="0">
                <a:solidFill>
                  <a:srgbClr val="0070C0"/>
                </a:solidFill>
              </a:rPr>
              <a:t>interruptor</a:t>
            </a:r>
            <a:r>
              <a:rPr lang="en-US" b="1" dirty="0" smtClean="0">
                <a:solidFill>
                  <a:srgbClr val="0070C0"/>
                </a:solidFill>
              </a:rPr>
              <a:t> y </a:t>
            </a:r>
            <a:r>
              <a:rPr lang="en-US" b="1" dirty="0" err="1" smtClean="0">
                <a:solidFill>
                  <a:srgbClr val="0070C0"/>
                </a:solidFill>
              </a:rPr>
              <a:t>medio</a:t>
            </a:r>
            <a:r>
              <a:rPr lang="en-US" b="1" dirty="0" smtClean="0">
                <a:solidFill>
                  <a:srgbClr val="0070C0"/>
                </a:solidFill>
              </a:rPr>
              <a:t>, etc.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función</a:t>
            </a:r>
            <a:r>
              <a:rPr lang="en-US" b="1" dirty="0" smtClean="0">
                <a:solidFill>
                  <a:srgbClr val="0070C0"/>
                </a:solidFill>
              </a:rPr>
              <a:t> de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requisitos</a:t>
            </a:r>
            <a:r>
              <a:rPr lang="en-US" b="1" dirty="0" smtClean="0">
                <a:solidFill>
                  <a:srgbClr val="0070C0"/>
                </a:solidFill>
              </a:rPr>
              <a:t> de </a:t>
            </a:r>
            <a:r>
              <a:rPr lang="en-US" b="1" dirty="0" err="1" smtClean="0">
                <a:solidFill>
                  <a:srgbClr val="0070C0"/>
                </a:solidFill>
              </a:rPr>
              <a:t>confiabilidad</a:t>
            </a: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Preparación</a:t>
            </a:r>
            <a:r>
              <a:rPr lang="en-US" b="1" dirty="0" smtClean="0">
                <a:solidFill>
                  <a:srgbClr val="0070C0"/>
                </a:solidFill>
              </a:rPr>
              <a:t> de un plan clave que </a:t>
            </a:r>
            <a:r>
              <a:rPr lang="en-US" b="1" dirty="0" err="1" smtClean="0">
                <a:solidFill>
                  <a:srgbClr val="0070C0"/>
                </a:solidFill>
              </a:rPr>
              <a:t>debe</a:t>
            </a:r>
            <a:r>
              <a:rPr lang="en-US" b="1" dirty="0" smtClean="0">
                <a:solidFill>
                  <a:srgbClr val="0070C0"/>
                </a:solidFill>
              </a:rPr>
              <a:t> </a:t>
            </a:r>
            <a:r>
              <a:rPr lang="en-US" b="1" dirty="0" err="1" smtClean="0">
                <a:solidFill>
                  <a:srgbClr val="0070C0"/>
                </a:solidFill>
              </a:rPr>
              <a:t>mostrar</a:t>
            </a:r>
            <a:r>
              <a:rPr lang="en-US" b="1" dirty="0" smtClean="0">
                <a:solidFill>
                  <a:srgbClr val="0070C0"/>
                </a:solidFill>
              </a:rPr>
              <a:t> la </a:t>
            </a:r>
            <a:r>
              <a:rPr lang="en-US" b="1" dirty="0" err="1" smtClean="0">
                <a:solidFill>
                  <a:srgbClr val="0070C0"/>
                </a:solidFill>
              </a:rPr>
              <a:t>ubicación</a:t>
            </a:r>
            <a:r>
              <a:rPr lang="en-US" b="1" dirty="0" smtClean="0">
                <a:solidFill>
                  <a:srgbClr val="0070C0"/>
                </a:solidFill>
              </a:rPr>
              <a:t> de </a:t>
            </a:r>
            <a:r>
              <a:rPr lang="en-US" b="1" dirty="0" err="1" smtClean="0">
                <a:solidFill>
                  <a:srgbClr val="0070C0"/>
                </a:solidFill>
              </a:rPr>
              <a:t>todos</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componentes</a:t>
            </a:r>
            <a:r>
              <a:rPr lang="en-US" b="1" dirty="0" smtClean="0">
                <a:solidFill>
                  <a:srgbClr val="0070C0"/>
                </a:solidFill>
              </a:rPr>
              <a:t> de </a:t>
            </a:r>
            <a:r>
              <a:rPr lang="en-US" b="1" dirty="0" err="1" smtClean="0">
                <a:solidFill>
                  <a:srgbClr val="0070C0"/>
                </a:solidFill>
              </a:rPr>
              <a:t>una</a:t>
            </a:r>
            <a:r>
              <a:rPr lang="en-US" b="1" dirty="0" smtClean="0">
                <a:solidFill>
                  <a:srgbClr val="0070C0"/>
                </a:solidFill>
              </a:rPr>
              <a:t> </a:t>
            </a:r>
            <a:r>
              <a:rPr lang="en-US" b="1" dirty="0" err="1" smtClean="0">
                <a:solidFill>
                  <a:srgbClr val="0070C0"/>
                </a:solidFill>
              </a:rPr>
              <a:t>subestación</a:t>
            </a:r>
            <a:r>
              <a:rPr lang="en-US" b="1" dirty="0" smtClean="0">
                <a:solidFill>
                  <a:srgbClr val="0070C0"/>
                </a:solidFill>
              </a:rPr>
              <a:t> y </a:t>
            </a:r>
            <a:r>
              <a:rPr lang="en-US" b="1" dirty="0" err="1" smtClean="0">
                <a:solidFill>
                  <a:srgbClr val="0070C0"/>
                </a:solidFill>
              </a:rPr>
              <a:t>sus</a:t>
            </a:r>
            <a:r>
              <a:rPr lang="en-US" b="1" dirty="0" smtClean="0">
                <a:solidFill>
                  <a:srgbClr val="0070C0"/>
                </a:solidFill>
              </a:rPr>
              <a:t> </a:t>
            </a:r>
            <a:r>
              <a:rPr lang="en-US" b="1" dirty="0" err="1" smtClean="0">
                <a:solidFill>
                  <a:srgbClr val="0070C0"/>
                </a:solidFill>
              </a:rPr>
              <a:t>interconexiones</a:t>
            </a:r>
            <a:r>
              <a:rPr lang="en-US" b="1" dirty="0" smtClean="0">
                <a:solidFill>
                  <a:srgbClr val="0070C0"/>
                </a:solidFill>
              </a:rPr>
              <a:t>, </a:t>
            </a:r>
            <a:r>
              <a:rPr lang="en-US" b="1" dirty="0" err="1" smtClean="0">
                <a:solidFill>
                  <a:srgbClr val="0070C0"/>
                </a:solidFill>
              </a:rPr>
              <a:t>así</a:t>
            </a:r>
            <a:r>
              <a:rPr lang="en-US" b="1" dirty="0" smtClean="0">
                <a:solidFill>
                  <a:srgbClr val="0070C0"/>
                </a:solidFill>
              </a:rPr>
              <a:t> </a:t>
            </a:r>
            <a:r>
              <a:rPr lang="en-US" b="1" dirty="0" err="1" smtClean="0">
                <a:solidFill>
                  <a:srgbClr val="0070C0"/>
                </a:solidFill>
              </a:rPr>
              <a:t>como</a:t>
            </a:r>
            <a:r>
              <a:rPr lang="en-US" b="1" dirty="0" smtClean="0">
                <a:solidFill>
                  <a:srgbClr val="0070C0"/>
                </a:solidFill>
              </a:rPr>
              <a:t> las </a:t>
            </a:r>
            <a:r>
              <a:rPr lang="en-US" b="1" dirty="0" err="1" smtClean="0">
                <a:solidFill>
                  <a:srgbClr val="0070C0"/>
                </a:solidFill>
              </a:rPr>
              <a:t>estructuras</a:t>
            </a:r>
            <a:r>
              <a:rPr lang="en-US" b="1" dirty="0" smtClean="0">
                <a:solidFill>
                  <a:srgbClr val="0070C0"/>
                </a:solidFill>
              </a:rPr>
              <a:t> de </a:t>
            </a:r>
            <a:r>
              <a:rPr lang="en-US" b="1" dirty="0" err="1" smtClean="0">
                <a:solidFill>
                  <a:srgbClr val="0070C0"/>
                </a:solidFill>
              </a:rPr>
              <a:t>acero</a:t>
            </a:r>
            <a:r>
              <a:rPr lang="en-US" b="1" dirty="0" smtClean="0">
                <a:solidFill>
                  <a:srgbClr val="0070C0"/>
                </a:solidFill>
              </a:rPr>
              <a:t>, la casa de control,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muros</a:t>
            </a:r>
            <a:r>
              <a:rPr lang="en-US" b="1" dirty="0" smtClean="0">
                <a:solidFill>
                  <a:srgbClr val="0070C0"/>
                </a:solidFill>
              </a:rPr>
              <a:t> </a:t>
            </a:r>
            <a:r>
              <a:rPr lang="en-US" b="1" dirty="0" err="1" smtClean="0">
                <a:solidFill>
                  <a:srgbClr val="0070C0"/>
                </a:solidFill>
              </a:rPr>
              <a:t>cortafuegos</a:t>
            </a:r>
            <a:r>
              <a:rPr lang="en-US" b="1" dirty="0" smtClean="0">
                <a:solidFill>
                  <a:srgbClr val="0070C0"/>
                </a:solidFill>
              </a:rPr>
              <a:t>, las entradas de </a:t>
            </a:r>
            <a:r>
              <a:rPr lang="en-US" b="1" dirty="0" err="1" smtClean="0">
                <a:solidFill>
                  <a:srgbClr val="0070C0"/>
                </a:solidFill>
              </a:rPr>
              <a:t>vehículos</a:t>
            </a:r>
            <a:r>
              <a:rPr lang="en-US" b="1" dirty="0" smtClean="0">
                <a:solidFill>
                  <a:srgbClr val="0070C0"/>
                </a:solidFill>
              </a:rPr>
              <a:t>, la </a:t>
            </a:r>
            <a:r>
              <a:rPr lang="en-US" b="1" dirty="0" err="1" smtClean="0">
                <a:solidFill>
                  <a:srgbClr val="0070C0"/>
                </a:solidFill>
              </a:rPr>
              <a:t>cerca</a:t>
            </a:r>
            <a:r>
              <a:rPr lang="en-US" b="1" dirty="0" smtClean="0">
                <a:solidFill>
                  <a:srgbClr val="0070C0"/>
                </a:solidFill>
              </a:rPr>
              <a:t> y la </a:t>
            </a:r>
            <a:r>
              <a:rPr lang="en-US" b="1" dirty="0" err="1" smtClean="0">
                <a:solidFill>
                  <a:srgbClr val="0070C0"/>
                </a:solidFill>
              </a:rPr>
              <a:t>línea</a:t>
            </a:r>
            <a:r>
              <a:rPr lang="en-US" b="1" dirty="0" smtClean="0">
                <a:solidFill>
                  <a:srgbClr val="0070C0"/>
                </a:solidFill>
              </a:rPr>
              <a:t> de </a:t>
            </a:r>
            <a:r>
              <a:rPr lang="en-US" b="1" dirty="0" err="1" smtClean="0">
                <a:solidFill>
                  <a:srgbClr val="0070C0"/>
                </a:solidFill>
              </a:rPr>
              <a:t>propiedad</a:t>
            </a:r>
            <a:r>
              <a:rPr lang="en-US" b="1" dirty="0" smtClean="0">
                <a:solidFill>
                  <a:srgbClr val="0070C0"/>
                </a:solidFill>
              </a:rPr>
              <a:t>.</a:t>
            </a:r>
          </a:p>
          <a:p>
            <a:pPr marL="285750" indent="-285750" algn="just">
              <a:buFont typeface="Arial" panose="020B0604020202020204" pitchFamily="34" charset="0"/>
              <a:buChar char="•"/>
            </a:pPr>
            <a:r>
              <a:rPr lang="en-US" b="1" dirty="0" err="1" smtClean="0">
                <a:solidFill>
                  <a:srgbClr val="0070C0"/>
                </a:solidFill>
              </a:rPr>
              <a:t>Selección</a:t>
            </a:r>
            <a:r>
              <a:rPr lang="en-US" b="1" dirty="0" smtClean="0">
                <a:solidFill>
                  <a:srgbClr val="0070C0"/>
                </a:solidFill>
              </a:rPr>
              <a:t> y </a:t>
            </a:r>
            <a:r>
              <a:rPr lang="en-US" b="1" dirty="0" err="1" smtClean="0">
                <a:solidFill>
                  <a:srgbClr val="0070C0"/>
                </a:solidFill>
              </a:rPr>
              <a:t>pedido</a:t>
            </a:r>
            <a:r>
              <a:rPr lang="en-US" b="1" dirty="0" smtClean="0">
                <a:solidFill>
                  <a:srgbClr val="0070C0"/>
                </a:solidFill>
              </a:rPr>
              <a:t> de </a:t>
            </a:r>
            <a:r>
              <a:rPr lang="en-US" b="1" dirty="0" err="1" smtClean="0">
                <a:solidFill>
                  <a:srgbClr val="0070C0"/>
                </a:solidFill>
              </a:rPr>
              <a:t>equipos</a:t>
            </a:r>
            <a:r>
              <a:rPr lang="en-US" b="1" dirty="0" smtClean="0">
                <a:solidFill>
                  <a:srgbClr val="0070C0"/>
                </a:solidFill>
              </a:rPr>
              <a:t>, que </a:t>
            </a:r>
            <a:r>
              <a:rPr lang="en-US" b="1" dirty="0" err="1" smtClean="0">
                <a:solidFill>
                  <a:srgbClr val="0070C0"/>
                </a:solidFill>
              </a:rPr>
              <a:t>generalmente</a:t>
            </a:r>
            <a:r>
              <a:rPr lang="en-US" b="1" dirty="0" smtClean="0">
                <a:solidFill>
                  <a:srgbClr val="0070C0"/>
                </a:solidFill>
              </a:rPr>
              <a:t> lo </a:t>
            </a:r>
            <a:r>
              <a:rPr lang="en-US" b="1" dirty="0" err="1" smtClean="0">
                <a:solidFill>
                  <a:srgbClr val="0070C0"/>
                </a:solidFill>
              </a:rPr>
              <a:t>realiza</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una</a:t>
            </a:r>
            <a:r>
              <a:rPr lang="en-US" b="1" dirty="0" smtClean="0">
                <a:solidFill>
                  <a:srgbClr val="0070C0"/>
                </a:solidFill>
              </a:rPr>
              <a:t> </a:t>
            </a:r>
            <a:r>
              <a:rPr lang="en-US" b="1" dirty="0" err="1" smtClean="0">
                <a:solidFill>
                  <a:srgbClr val="0070C0"/>
                </a:solidFill>
              </a:rPr>
              <a:t>empresa</a:t>
            </a:r>
            <a:r>
              <a:rPr lang="en-US" b="1" dirty="0" smtClean="0">
                <a:solidFill>
                  <a:srgbClr val="0070C0"/>
                </a:solidFill>
              </a:rPr>
              <a:t> de </a:t>
            </a:r>
            <a:r>
              <a:rPr lang="en-US" b="1" dirty="0" err="1" smtClean="0">
                <a:solidFill>
                  <a:srgbClr val="0070C0"/>
                </a:solidFill>
              </a:rPr>
              <a:t>servicios</a:t>
            </a:r>
            <a:r>
              <a:rPr lang="en-US" b="1" dirty="0" smtClean="0">
                <a:solidFill>
                  <a:srgbClr val="0070C0"/>
                </a:solidFill>
              </a:rPr>
              <a:t> </a:t>
            </a:r>
            <a:r>
              <a:rPr lang="en-US" b="1" dirty="0" err="1" smtClean="0">
                <a:solidFill>
                  <a:srgbClr val="0070C0"/>
                </a:solidFill>
              </a:rPr>
              <a:t>públicos</a:t>
            </a:r>
            <a:r>
              <a:rPr lang="en-US" b="1" dirty="0" smtClean="0">
                <a:solidFill>
                  <a:srgbClr val="0070C0"/>
                </a:solidFill>
              </a:rPr>
              <a:t> un </a:t>
            </a:r>
            <a:r>
              <a:rPr lang="en-US" b="1" dirty="0" err="1" smtClean="0">
                <a:solidFill>
                  <a:srgbClr val="0070C0"/>
                </a:solidFill>
              </a:rPr>
              <a:t>grupo</a:t>
            </a:r>
            <a:r>
              <a:rPr lang="en-US" b="1" dirty="0" smtClean="0">
                <a:solidFill>
                  <a:srgbClr val="0070C0"/>
                </a:solidFill>
              </a:rPr>
              <a:t> </a:t>
            </a:r>
            <a:r>
              <a:rPr lang="en-US" b="1" dirty="0" err="1" smtClean="0">
                <a:solidFill>
                  <a:srgbClr val="0070C0"/>
                </a:solidFill>
              </a:rPr>
              <a:t>designado</a:t>
            </a:r>
            <a:r>
              <a:rPr lang="en-US" b="1" dirty="0" smtClean="0">
                <a:solidFill>
                  <a:srgbClr val="0070C0"/>
                </a:solidFill>
              </a:rPr>
              <a:t> de </a:t>
            </a:r>
            <a:r>
              <a:rPr lang="en-US" b="1" dirty="0" err="1" smtClean="0">
                <a:solidFill>
                  <a:srgbClr val="0070C0"/>
                </a:solidFill>
              </a:rPr>
              <a:t>expertos</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equipos</a:t>
            </a:r>
            <a:r>
              <a:rPr lang="en-US" b="1" dirty="0" smtClean="0">
                <a:solidFill>
                  <a:srgbClr val="0070C0"/>
                </a:solidFill>
              </a:rPr>
              <a:t> que </a:t>
            </a:r>
            <a:r>
              <a:rPr lang="en-US" b="1" dirty="0" err="1" smtClean="0">
                <a:solidFill>
                  <a:srgbClr val="0070C0"/>
                </a:solidFill>
              </a:rPr>
              <a:t>especifican</a:t>
            </a:r>
            <a:r>
              <a:rPr lang="en-US" b="1" dirty="0" smtClean="0">
                <a:solidFill>
                  <a:srgbClr val="0070C0"/>
                </a:solidFill>
              </a:rPr>
              <a:t> </a:t>
            </a:r>
            <a:r>
              <a:rPr lang="en-US" b="1" dirty="0" err="1" smtClean="0">
                <a:solidFill>
                  <a:srgbClr val="0070C0"/>
                </a:solidFill>
              </a:rPr>
              <a:t>transformadores</a:t>
            </a:r>
            <a:r>
              <a:rPr lang="en-US" b="1" dirty="0" smtClean="0">
                <a:solidFill>
                  <a:srgbClr val="0070C0"/>
                </a:solidFill>
              </a:rPr>
              <a:t>, </a:t>
            </a:r>
            <a:r>
              <a:rPr lang="en-US" b="1" dirty="0" err="1" smtClean="0">
                <a:solidFill>
                  <a:srgbClr val="0070C0"/>
                </a:solidFill>
              </a:rPr>
              <a:t>interruptores</a:t>
            </a:r>
            <a:r>
              <a:rPr lang="en-US" b="1" dirty="0" smtClean="0">
                <a:solidFill>
                  <a:srgbClr val="0070C0"/>
                </a:solidFill>
              </a:rPr>
              <a:t>, etc., </a:t>
            </a:r>
            <a:r>
              <a:rPr lang="en-US" b="1" dirty="0" err="1" smtClean="0">
                <a:solidFill>
                  <a:srgbClr val="0070C0"/>
                </a:solidFill>
              </a:rPr>
              <a:t>solicitan</a:t>
            </a:r>
            <a:r>
              <a:rPr lang="en-US" b="1" dirty="0" smtClean="0">
                <a:solidFill>
                  <a:srgbClr val="0070C0"/>
                </a:solidFill>
              </a:rPr>
              <a:t> </a:t>
            </a:r>
            <a:r>
              <a:rPr lang="en-US" b="1" dirty="0" err="1" smtClean="0">
                <a:solidFill>
                  <a:srgbClr val="0070C0"/>
                </a:solidFill>
              </a:rPr>
              <a:t>ofertas</a:t>
            </a:r>
            <a:r>
              <a:rPr lang="en-US" b="1" dirty="0" smtClean="0">
                <a:solidFill>
                  <a:srgbClr val="0070C0"/>
                </a:solidFill>
              </a:rPr>
              <a:t> de </a:t>
            </a:r>
            <a:r>
              <a:rPr lang="en-US" b="1" dirty="0" err="1" smtClean="0">
                <a:solidFill>
                  <a:srgbClr val="0070C0"/>
                </a:solidFill>
              </a:rPr>
              <a:t>proveedores</a:t>
            </a:r>
            <a:r>
              <a:rPr lang="en-US" b="1" dirty="0" smtClean="0">
                <a:solidFill>
                  <a:srgbClr val="0070C0"/>
                </a:solidFill>
              </a:rPr>
              <a:t> </a:t>
            </a:r>
            <a:r>
              <a:rPr lang="en-US" b="1" dirty="0" err="1" smtClean="0">
                <a:solidFill>
                  <a:srgbClr val="0070C0"/>
                </a:solidFill>
              </a:rPr>
              <a:t>aprobados</a:t>
            </a:r>
            <a:r>
              <a:rPr lang="en-US" b="1" dirty="0" smtClean="0">
                <a:solidFill>
                  <a:srgbClr val="0070C0"/>
                </a:solidFill>
              </a:rPr>
              <a:t>, </a:t>
            </a:r>
            <a:r>
              <a:rPr lang="en-US" b="1" dirty="0" err="1" smtClean="0">
                <a:solidFill>
                  <a:srgbClr val="0070C0"/>
                </a:solidFill>
              </a:rPr>
              <a:t>evalúan</a:t>
            </a:r>
            <a:r>
              <a:rPr lang="en-US" b="1" dirty="0" smtClean="0">
                <a:solidFill>
                  <a:srgbClr val="0070C0"/>
                </a:solidFill>
              </a:rPr>
              <a:t> las </a:t>
            </a:r>
            <a:r>
              <a:rPr lang="en-US" b="1" dirty="0" err="1" smtClean="0">
                <a:solidFill>
                  <a:srgbClr val="0070C0"/>
                </a:solidFill>
              </a:rPr>
              <a:t>ofertas</a:t>
            </a:r>
            <a:r>
              <a:rPr lang="en-US" b="1" dirty="0" smtClean="0">
                <a:solidFill>
                  <a:srgbClr val="0070C0"/>
                </a:solidFill>
              </a:rPr>
              <a:t>, </a:t>
            </a:r>
            <a:r>
              <a:rPr lang="en-US" b="1" dirty="0" err="1" smtClean="0">
                <a:solidFill>
                  <a:srgbClr val="0070C0"/>
                </a:solidFill>
              </a:rPr>
              <a:t>hacen</a:t>
            </a:r>
            <a:r>
              <a:rPr lang="en-US" b="1" dirty="0" smtClean="0">
                <a:solidFill>
                  <a:srgbClr val="0070C0"/>
                </a:solidFill>
              </a:rPr>
              <a:t> el </a:t>
            </a:r>
            <a:r>
              <a:rPr lang="en-US" b="1" dirty="0" err="1" smtClean="0">
                <a:solidFill>
                  <a:srgbClr val="0070C0"/>
                </a:solidFill>
              </a:rPr>
              <a:t>pedido</a:t>
            </a:r>
            <a:r>
              <a:rPr lang="en-US" b="1" dirty="0" smtClean="0">
                <a:solidFill>
                  <a:srgbClr val="0070C0"/>
                </a:solidFill>
              </a:rPr>
              <a:t> con un </a:t>
            </a:r>
            <a:r>
              <a:rPr lang="en-US" b="1" dirty="0" err="1" smtClean="0">
                <a:solidFill>
                  <a:srgbClr val="0070C0"/>
                </a:solidFill>
              </a:rPr>
              <a:t>licitador</a:t>
            </a:r>
            <a:r>
              <a:rPr lang="en-US" b="1" dirty="0" smtClean="0">
                <a:solidFill>
                  <a:srgbClr val="0070C0"/>
                </a:solidFill>
              </a:rPr>
              <a:t> </a:t>
            </a:r>
            <a:r>
              <a:rPr lang="en-US" b="1" dirty="0" err="1" smtClean="0">
                <a:solidFill>
                  <a:srgbClr val="0070C0"/>
                </a:solidFill>
              </a:rPr>
              <a:t>ganador</a:t>
            </a:r>
            <a:r>
              <a:rPr lang="en-US" b="1" dirty="0" smtClean="0">
                <a:solidFill>
                  <a:srgbClr val="0070C0"/>
                </a:solidFill>
              </a:rPr>
              <a:t> y </a:t>
            </a:r>
            <a:r>
              <a:rPr lang="en-US" b="1" dirty="0" err="1" smtClean="0">
                <a:solidFill>
                  <a:srgbClr val="0070C0"/>
                </a:solidFill>
              </a:rPr>
              <a:t>participan</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pruebas</a:t>
            </a:r>
            <a:r>
              <a:rPr lang="en-US" b="1" dirty="0" smtClean="0">
                <a:solidFill>
                  <a:srgbClr val="0070C0"/>
                </a:solidFill>
              </a:rPr>
              <a:t> y </a:t>
            </a:r>
            <a:r>
              <a:rPr lang="en-US" b="1" dirty="0" err="1" smtClean="0">
                <a:solidFill>
                  <a:srgbClr val="0070C0"/>
                </a:solidFill>
              </a:rPr>
              <a:t>puesta</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marcha</a:t>
            </a:r>
            <a:r>
              <a:rPr lang="en-US" b="1" dirty="0" smtClean="0">
                <a:solidFill>
                  <a:srgbClr val="0070C0"/>
                </a:solidFill>
              </a:rPr>
              <a:t> de </a:t>
            </a:r>
            <a:r>
              <a:rPr lang="en-US" b="1" dirty="0" err="1" smtClean="0">
                <a:solidFill>
                  <a:srgbClr val="0070C0"/>
                </a:solidFill>
              </a:rPr>
              <a:t>equipos</a:t>
            </a: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Soporte</a:t>
            </a:r>
            <a:r>
              <a:rPr lang="en-US" b="1" dirty="0" smtClean="0">
                <a:solidFill>
                  <a:srgbClr val="0070C0"/>
                </a:solidFill>
              </a:rPr>
              <a:t> de </a:t>
            </a:r>
            <a:r>
              <a:rPr lang="en-US" b="1" dirty="0" err="1" smtClean="0">
                <a:solidFill>
                  <a:srgbClr val="0070C0"/>
                </a:solidFill>
              </a:rPr>
              <a:t>ingeniería</a:t>
            </a:r>
            <a:r>
              <a:rPr lang="en-US" b="1" dirty="0" smtClean="0">
                <a:solidFill>
                  <a:srgbClr val="0070C0"/>
                </a:solidFill>
              </a:rPr>
              <a:t> para </a:t>
            </a:r>
            <a:r>
              <a:rPr lang="en-US" b="1" dirty="0" err="1" smtClean="0">
                <a:solidFill>
                  <a:srgbClr val="0070C0"/>
                </a:solidFill>
              </a:rPr>
              <a:t>licencias</a:t>
            </a:r>
            <a:r>
              <a:rPr lang="en-US" b="1" dirty="0" smtClean="0">
                <a:solidFill>
                  <a:srgbClr val="0070C0"/>
                </a:solidFill>
              </a:rPr>
              <a:t> y </a:t>
            </a:r>
            <a:r>
              <a:rPr lang="en-US" b="1" dirty="0" err="1" smtClean="0">
                <a:solidFill>
                  <a:srgbClr val="0070C0"/>
                </a:solidFill>
              </a:rPr>
              <a:t>permisos</a:t>
            </a:r>
            <a:r>
              <a:rPr lang="en-US" b="1" dirty="0" smtClean="0">
                <a:solidFill>
                  <a:srgbClr val="0070C0"/>
                </a:solidFill>
              </a:rPr>
              <a:t> que </a:t>
            </a:r>
            <a:r>
              <a:rPr lang="en-US" b="1" dirty="0" err="1" smtClean="0">
                <a:solidFill>
                  <a:srgbClr val="0070C0"/>
                </a:solidFill>
              </a:rPr>
              <a:t>incluye</a:t>
            </a:r>
            <a:r>
              <a:rPr lang="en-US" b="1" dirty="0" smtClean="0">
                <a:solidFill>
                  <a:srgbClr val="0070C0"/>
                </a:solidFill>
              </a:rPr>
              <a:t> la </a:t>
            </a:r>
            <a:r>
              <a:rPr lang="en-US" b="1" dirty="0" err="1" smtClean="0">
                <a:solidFill>
                  <a:srgbClr val="0070C0"/>
                </a:solidFill>
              </a:rPr>
              <a:t>preparación</a:t>
            </a:r>
            <a:r>
              <a:rPr lang="en-US" b="1" dirty="0" smtClean="0">
                <a:solidFill>
                  <a:srgbClr val="0070C0"/>
                </a:solidFill>
              </a:rPr>
              <a:t> de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planos</a:t>
            </a:r>
            <a:r>
              <a:rPr lang="en-US" b="1" dirty="0" smtClean="0">
                <a:solidFill>
                  <a:srgbClr val="0070C0"/>
                </a:solidFill>
              </a:rPr>
              <a:t> </a:t>
            </a:r>
            <a:r>
              <a:rPr lang="en-US" b="1" dirty="0" err="1" smtClean="0">
                <a:solidFill>
                  <a:srgbClr val="0070C0"/>
                </a:solidFill>
              </a:rPr>
              <a:t>necesarios</a:t>
            </a:r>
            <a:r>
              <a:rPr lang="en-US" b="1" dirty="0" smtClean="0">
                <a:solidFill>
                  <a:srgbClr val="0070C0"/>
                </a:solidFill>
              </a:rPr>
              <a:t> </a:t>
            </a:r>
            <a:r>
              <a:rPr lang="en-US" b="1" dirty="0" err="1" smtClean="0">
                <a:solidFill>
                  <a:srgbClr val="0070C0"/>
                </a:solidFill>
              </a:rPr>
              <a:t>sellados</a:t>
            </a:r>
            <a:r>
              <a:rPr lang="en-US" b="1" dirty="0" smtClean="0">
                <a:solidFill>
                  <a:srgbClr val="0070C0"/>
                </a:solidFill>
              </a:rPr>
              <a:t> </a:t>
            </a:r>
            <a:r>
              <a:rPr lang="en-US" b="1" dirty="0" err="1" smtClean="0">
                <a:solidFill>
                  <a:srgbClr val="0070C0"/>
                </a:solidFill>
              </a:rPr>
              <a:t>por</a:t>
            </a:r>
            <a:r>
              <a:rPr lang="en-US" b="1" dirty="0" smtClean="0">
                <a:solidFill>
                  <a:srgbClr val="0070C0"/>
                </a:solidFill>
              </a:rPr>
              <a:t> </a:t>
            </a:r>
            <a:r>
              <a:rPr lang="en-US" b="1" dirty="0" err="1" smtClean="0">
                <a:solidFill>
                  <a:srgbClr val="0070C0"/>
                </a:solidFill>
              </a:rPr>
              <a:t>ingenieros</a:t>
            </a:r>
            <a:r>
              <a:rPr lang="en-US" b="1" dirty="0" smtClean="0">
                <a:solidFill>
                  <a:srgbClr val="0070C0"/>
                </a:solidFill>
              </a:rPr>
              <a:t> </a:t>
            </a:r>
            <a:r>
              <a:rPr lang="en-US" b="1" dirty="0" err="1" smtClean="0">
                <a:solidFill>
                  <a:srgbClr val="0070C0"/>
                </a:solidFill>
              </a:rPr>
              <a:t>profesionales</a:t>
            </a:r>
            <a:r>
              <a:rPr lang="en-US" b="1" dirty="0" smtClean="0">
                <a:solidFill>
                  <a:srgbClr val="0070C0"/>
                </a:solidFill>
              </a:rPr>
              <a:t>, </a:t>
            </a:r>
            <a:r>
              <a:rPr lang="en-US" b="1" dirty="0" err="1" smtClean="0">
                <a:solidFill>
                  <a:srgbClr val="0070C0"/>
                </a:solidFill>
              </a:rPr>
              <a:t>testimonio</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audiencias</a:t>
            </a:r>
            <a:r>
              <a:rPr lang="en-US" b="1" dirty="0" smtClean="0">
                <a:solidFill>
                  <a:srgbClr val="0070C0"/>
                </a:solidFill>
              </a:rPr>
              <a:t> </a:t>
            </a:r>
            <a:r>
              <a:rPr lang="en-US" b="1" dirty="0" err="1" smtClean="0">
                <a:solidFill>
                  <a:srgbClr val="0070C0"/>
                </a:solidFill>
              </a:rPr>
              <a:t>públicas</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municipios</a:t>
            </a:r>
            <a:r>
              <a:rPr lang="en-US" b="1" dirty="0" smtClean="0">
                <a:solidFill>
                  <a:srgbClr val="0070C0"/>
                </a:solidFill>
              </a:rPr>
              <a:t> </a:t>
            </a:r>
            <a:r>
              <a:rPr lang="en-US" b="1" dirty="0" err="1" smtClean="0">
                <a:solidFill>
                  <a:srgbClr val="0070C0"/>
                </a:solidFill>
              </a:rPr>
              <a:t>donde</a:t>
            </a:r>
            <a:r>
              <a:rPr lang="en-US" b="1" dirty="0" smtClean="0">
                <a:solidFill>
                  <a:srgbClr val="0070C0"/>
                </a:solidFill>
              </a:rPr>
              <a:t> se </a:t>
            </a:r>
            <a:r>
              <a:rPr lang="en-US" b="1" dirty="0" err="1" smtClean="0">
                <a:solidFill>
                  <a:srgbClr val="0070C0"/>
                </a:solidFill>
              </a:rPr>
              <a:t>planea</a:t>
            </a:r>
            <a:r>
              <a:rPr lang="en-US" b="1" dirty="0" smtClean="0">
                <a:solidFill>
                  <a:srgbClr val="0070C0"/>
                </a:solidFill>
              </a:rPr>
              <a:t> </a:t>
            </a:r>
            <a:r>
              <a:rPr lang="en-US" b="1" dirty="0" err="1" smtClean="0">
                <a:solidFill>
                  <a:srgbClr val="0070C0"/>
                </a:solidFill>
              </a:rPr>
              <a:t>construir</a:t>
            </a:r>
            <a:r>
              <a:rPr lang="en-US" b="1" dirty="0" smtClean="0">
                <a:solidFill>
                  <a:srgbClr val="0070C0"/>
                </a:solidFill>
              </a:rPr>
              <a:t> </a:t>
            </a:r>
            <a:r>
              <a:rPr lang="en-US" b="1" dirty="0" err="1" smtClean="0">
                <a:solidFill>
                  <a:srgbClr val="0070C0"/>
                </a:solidFill>
              </a:rPr>
              <a:t>una</a:t>
            </a:r>
            <a:r>
              <a:rPr lang="en-US" b="1" dirty="0" smtClean="0">
                <a:solidFill>
                  <a:srgbClr val="0070C0"/>
                </a:solidFill>
              </a:rPr>
              <a:t> </a:t>
            </a:r>
            <a:r>
              <a:rPr lang="en-US" b="1" dirty="0" err="1" smtClean="0">
                <a:solidFill>
                  <a:srgbClr val="0070C0"/>
                </a:solidFill>
              </a:rPr>
              <a:t>nueva</a:t>
            </a:r>
            <a:r>
              <a:rPr lang="en-US" b="1" dirty="0" smtClean="0">
                <a:solidFill>
                  <a:srgbClr val="0070C0"/>
                </a:solidFill>
              </a:rPr>
              <a:t> </a:t>
            </a:r>
            <a:r>
              <a:rPr lang="en-US" b="1" dirty="0" err="1" smtClean="0">
                <a:solidFill>
                  <a:srgbClr val="0070C0"/>
                </a:solidFill>
              </a:rPr>
              <a:t>subestación</a:t>
            </a:r>
            <a:r>
              <a:rPr lang="en-US" b="1" dirty="0" smtClean="0">
                <a:solidFill>
                  <a:srgbClr val="0070C0"/>
                </a:solidFill>
              </a:rPr>
              <a:t>, </a:t>
            </a:r>
            <a:r>
              <a:rPr lang="en-US" b="1" dirty="0" err="1" smtClean="0">
                <a:solidFill>
                  <a:srgbClr val="0070C0"/>
                </a:solidFill>
              </a:rPr>
              <a:t>solicitud</a:t>
            </a:r>
            <a:r>
              <a:rPr lang="en-US" b="1" dirty="0" smtClean="0">
                <a:solidFill>
                  <a:srgbClr val="0070C0"/>
                </a:solidFill>
              </a:rPr>
              <a:t> de </a:t>
            </a:r>
            <a:r>
              <a:rPr lang="en-US" b="1" dirty="0" err="1" smtClean="0">
                <a:solidFill>
                  <a:srgbClr val="0070C0"/>
                </a:solidFill>
              </a:rPr>
              <a:t>estudios</a:t>
            </a:r>
            <a:r>
              <a:rPr lang="en-US" b="1" dirty="0" smtClean="0">
                <a:solidFill>
                  <a:srgbClr val="0070C0"/>
                </a:solidFill>
              </a:rPr>
              <a:t> de </a:t>
            </a:r>
            <a:r>
              <a:rPr lang="en-US" b="1" dirty="0" err="1" smtClean="0">
                <a:solidFill>
                  <a:srgbClr val="0070C0"/>
                </a:solidFill>
              </a:rPr>
              <a:t>ruido</a:t>
            </a:r>
            <a:r>
              <a:rPr lang="en-US" b="1" dirty="0" smtClean="0">
                <a:solidFill>
                  <a:srgbClr val="0070C0"/>
                </a:solidFill>
              </a:rPr>
              <a:t> y </a:t>
            </a:r>
            <a:r>
              <a:rPr lang="en-US" b="1" dirty="0" err="1" smtClean="0">
                <a:solidFill>
                  <a:srgbClr val="0070C0"/>
                </a:solidFill>
              </a:rPr>
              <a:t>selección</a:t>
            </a:r>
            <a:r>
              <a:rPr lang="en-US" b="1" dirty="0" smtClean="0">
                <a:solidFill>
                  <a:srgbClr val="0070C0"/>
                </a:solidFill>
              </a:rPr>
              <a:t> de </a:t>
            </a:r>
            <a:r>
              <a:rPr lang="en-US" b="1" dirty="0" err="1" smtClean="0">
                <a:solidFill>
                  <a:srgbClr val="0070C0"/>
                </a:solidFill>
              </a:rPr>
              <a:t>medios</a:t>
            </a:r>
            <a:r>
              <a:rPr lang="en-US" b="1" dirty="0" smtClean="0">
                <a:solidFill>
                  <a:srgbClr val="0070C0"/>
                </a:solidFill>
              </a:rPr>
              <a:t> de </a:t>
            </a:r>
            <a:r>
              <a:rPr lang="en-US" b="1" dirty="0" err="1" smtClean="0">
                <a:solidFill>
                  <a:srgbClr val="0070C0"/>
                </a:solidFill>
              </a:rPr>
              <a:t>mitigación</a:t>
            </a:r>
            <a:r>
              <a:rPr lang="en-US" b="1" dirty="0" smtClean="0">
                <a:solidFill>
                  <a:srgbClr val="0070C0"/>
                </a:solidFill>
              </a:rPr>
              <a:t> de </a:t>
            </a:r>
            <a:r>
              <a:rPr lang="en-US" b="1" dirty="0" err="1" smtClean="0">
                <a:solidFill>
                  <a:srgbClr val="0070C0"/>
                </a:solidFill>
              </a:rPr>
              <a:t>ruido</a:t>
            </a:r>
            <a:r>
              <a:rPr lang="en-US" b="1" dirty="0" smtClean="0">
                <a:solidFill>
                  <a:srgbClr val="0070C0"/>
                </a:solidFill>
              </a:rPr>
              <a:t> </a:t>
            </a:r>
            <a:r>
              <a:rPr lang="en-US" b="1" dirty="0" err="1" smtClean="0">
                <a:solidFill>
                  <a:srgbClr val="0070C0"/>
                </a:solidFill>
              </a:rPr>
              <a:t>si</a:t>
            </a:r>
            <a:r>
              <a:rPr lang="en-US" b="1" dirty="0" smtClean="0">
                <a:solidFill>
                  <a:srgbClr val="0070C0"/>
                </a:solidFill>
              </a:rPr>
              <a:t> </a:t>
            </a:r>
            <a:r>
              <a:rPr lang="en-US" b="1" dirty="0" err="1" smtClean="0">
                <a:solidFill>
                  <a:srgbClr val="0070C0"/>
                </a:solidFill>
              </a:rPr>
              <a:t>es</a:t>
            </a:r>
            <a:r>
              <a:rPr lang="en-US" b="1" dirty="0" smtClean="0">
                <a:solidFill>
                  <a:srgbClr val="0070C0"/>
                </a:solidFill>
              </a:rPr>
              <a:t> </a:t>
            </a:r>
            <a:r>
              <a:rPr lang="en-US" b="1" dirty="0" err="1" smtClean="0">
                <a:solidFill>
                  <a:srgbClr val="0070C0"/>
                </a:solidFill>
              </a:rPr>
              <a:t>necesario</a:t>
            </a:r>
            <a:r>
              <a:rPr lang="en-US" b="1" dirty="0" smtClean="0">
                <a:solidFill>
                  <a:srgbClr val="0070C0"/>
                </a:solidFill>
              </a:rPr>
              <a:t>.</a:t>
            </a:r>
          </a:p>
          <a:p>
            <a:pPr marL="285750" indent="-285750" algn="just">
              <a:buFont typeface="Arial" panose="020B0604020202020204" pitchFamily="34" charset="0"/>
              <a:buChar char="•"/>
            </a:pPr>
            <a:r>
              <a:rPr lang="en-US" b="1" dirty="0" err="1" smtClean="0">
                <a:solidFill>
                  <a:srgbClr val="0070C0"/>
                </a:solidFill>
              </a:rPr>
              <a:t>Diseño</a:t>
            </a:r>
            <a:r>
              <a:rPr lang="en-US" b="1" dirty="0" smtClean="0">
                <a:solidFill>
                  <a:srgbClr val="0070C0"/>
                </a:solidFill>
              </a:rPr>
              <a:t> Civil y </a:t>
            </a:r>
            <a:r>
              <a:rPr lang="en-US" b="1" dirty="0" err="1" smtClean="0">
                <a:solidFill>
                  <a:srgbClr val="0070C0"/>
                </a:solidFill>
              </a:rPr>
              <a:t>Estructural</a:t>
            </a:r>
            <a:r>
              <a:rPr lang="en-US" b="1" dirty="0" smtClean="0">
                <a:solidFill>
                  <a:srgbClr val="0070C0"/>
                </a:solidFill>
              </a:rPr>
              <a:t> que </a:t>
            </a:r>
            <a:r>
              <a:rPr lang="en-US" b="1" dirty="0" err="1" smtClean="0">
                <a:solidFill>
                  <a:srgbClr val="0070C0"/>
                </a:solidFill>
              </a:rPr>
              <a:t>incluye</a:t>
            </a:r>
            <a:r>
              <a:rPr lang="en-US" b="1" dirty="0" smtClean="0">
                <a:solidFill>
                  <a:srgbClr val="0070C0"/>
                </a:solidFill>
              </a:rPr>
              <a:t>:</a:t>
            </a:r>
          </a:p>
          <a:p>
            <a:pPr marL="742950" lvl="1" indent="-285750" algn="just">
              <a:buFont typeface="Wingdings" panose="05000000000000000000" pitchFamily="2" charset="2"/>
              <a:buChar char="ü"/>
            </a:pPr>
            <a:r>
              <a:rPr lang="en-US" b="1" dirty="0" smtClean="0">
                <a:solidFill>
                  <a:srgbClr val="C00000"/>
                </a:solidFill>
              </a:rPr>
              <a:t> </a:t>
            </a:r>
            <a:r>
              <a:rPr lang="en-US" b="1" dirty="0" err="1" smtClean="0">
                <a:solidFill>
                  <a:srgbClr val="C00000"/>
                </a:solidFill>
              </a:rPr>
              <a:t>diseño</a:t>
            </a:r>
            <a:r>
              <a:rPr lang="en-US" b="1" dirty="0" smtClean="0">
                <a:solidFill>
                  <a:srgbClr val="C00000"/>
                </a:solidFill>
              </a:rPr>
              <a:t> de pila</a:t>
            </a:r>
          </a:p>
          <a:p>
            <a:pPr marL="742950" lvl="1" indent="-285750" algn="just">
              <a:buFont typeface="Wingdings" panose="05000000000000000000" pitchFamily="2" charset="2"/>
              <a:buChar char="ü"/>
            </a:pPr>
            <a:r>
              <a:rPr lang="en-US" b="1" dirty="0" smtClean="0">
                <a:solidFill>
                  <a:srgbClr val="C00000"/>
                </a:solidFill>
              </a:rPr>
              <a:t> </a:t>
            </a:r>
            <a:r>
              <a:rPr lang="en-US" b="1" dirty="0" err="1" smtClean="0">
                <a:solidFill>
                  <a:srgbClr val="C00000"/>
                </a:solidFill>
              </a:rPr>
              <a:t>cimientos</a:t>
            </a:r>
            <a:endParaRPr lang="en-US" b="1" dirty="0" smtClean="0">
              <a:solidFill>
                <a:srgbClr val="C00000"/>
              </a:solidFill>
            </a:endParaRPr>
          </a:p>
          <a:p>
            <a:pPr marL="742950" lvl="1" indent="-285750" algn="just">
              <a:buFont typeface="Wingdings" panose="05000000000000000000" pitchFamily="2" charset="2"/>
              <a:buChar char="ü"/>
            </a:pPr>
            <a:r>
              <a:rPr lang="en-US" b="1" dirty="0" smtClean="0">
                <a:solidFill>
                  <a:srgbClr val="C00000"/>
                </a:solidFill>
              </a:rPr>
              <a:t> </a:t>
            </a:r>
            <a:r>
              <a:rPr lang="en-US" b="1" dirty="0" err="1" smtClean="0">
                <a:solidFill>
                  <a:srgbClr val="C00000"/>
                </a:solidFill>
              </a:rPr>
              <a:t>estructuras</a:t>
            </a:r>
            <a:r>
              <a:rPr lang="en-US" b="1" dirty="0" smtClean="0">
                <a:solidFill>
                  <a:srgbClr val="C00000"/>
                </a:solidFill>
              </a:rPr>
              <a:t> de </a:t>
            </a:r>
            <a:r>
              <a:rPr lang="en-US" b="1" dirty="0" err="1" smtClean="0">
                <a:solidFill>
                  <a:srgbClr val="C00000"/>
                </a:solidFill>
              </a:rPr>
              <a:t>acero</a:t>
            </a:r>
            <a:r>
              <a:rPr lang="en-US" b="1" dirty="0" smtClean="0">
                <a:solidFill>
                  <a:srgbClr val="C00000"/>
                </a:solidFill>
              </a:rPr>
              <a:t> </a:t>
            </a:r>
          </a:p>
          <a:p>
            <a:pPr marL="742950" lvl="1" indent="-285750" algn="just">
              <a:buFont typeface="Wingdings" panose="05000000000000000000" pitchFamily="2" charset="2"/>
              <a:buChar char="ü"/>
            </a:pPr>
            <a:r>
              <a:rPr lang="en-US" b="1" dirty="0" smtClean="0">
                <a:solidFill>
                  <a:srgbClr val="C00000"/>
                </a:solidFill>
              </a:rPr>
              <a:t> casa de control</a:t>
            </a:r>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20</a:t>
            </a:fld>
            <a:endParaRPr lang="en-US"/>
          </a:p>
        </p:txBody>
      </p:sp>
    </p:spTree>
    <p:extLst>
      <p:ext uri="{BB962C8B-B14F-4D97-AF65-F5344CB8AC3E}">
        <p14:creationId xmlns:p14="http://schemas.microsoft.com/office/powerpoint/2010/main" val="3940964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285750" indent="-285750" algn="just">
              <a:buFont typeface="Wingdings" panose="05000000000000000000" pitchFamily="2" charset="2"/>
              <a:buChar char="§"/>
            </a:pPr>
            <a:r>
              <a:rPr lang="en-US" b="1" dirty="0" err="1" smtClean="0">
                <a:solidFill>
                  <a:srgbClr val="0070C0"/>
                </a:solidFill>
              </a:rPr>
              <a:t>Diseño</a:t>
            </a:r>
            <a:r>
              <a:rPr lang="en-US" b="1" dirty="0" smtClean="0">
                <a:solidFill>
                  <a:srgbClr val="0070C0"/>
                </a:solidFill>
              </a:rPr>
              <a:t> de </a:t>
            </a:r>
            <a:r>
              <a:rPr lang="en-US" b="1" dirty="0" err="1" smtClean="0">
                <a:solidFill>
                  <a:srgbClr val="0070C0"/>
                </a:solidFill>
              </a:rPr>
              <a:t>distribución</a:t>
            </a:r>
            <a:r>
              <a:rPr lang="en-US" b="1" dirty="0" smtClean="0">
                <a:solidFill>
                  <a:srgbClr val="0070C0"/>
                </a:solidFill>
              </a:rPr>
              <a:t> </a:t>
            </a:r>
            <a:r>
              <a:rPr lang="en-US" b="1" dirty="0" err="1" smtClean="0">
                <a:solidFill>
                  <a:srgbClr val="0070C0"/>
                </a:solidFill>
              </a:rPr>
              <a:t>eléctrica</a:t>
            </a:r>
            <a:r>
              <a:rPr lang="en-US" b="1" dirty="0" smtClean="0">
                <a:solidFill>
                  <a:srgbClr val="0070C0"/>
                </a:solidFill>
              </a:rPr>
              <a:t> que </a:t>
            </a:r>
            <a:r>
              <a:rPr lang="en-US" b="1" dirty="0" err="1" smtClean="0">
                <a:solidFill>
                  <a:srgbClr val="0070C0"/>
                </a:solidFill>
              </a:rPr>
              <a:t>incluye</a:t>
            </a:r>
            <a:r>
              <a:rPr lang="en-US" b="1" dirty="0" smtClean="0">
                <a:solidFill>
                  <a:srgbClr val="0070C0"/>
                </a:solidFill>
              </a:rPr>
              <a:t>:</a:t>
            </a:r>
          </a:p>
          <a:p>
            <a:pPr marL="285750" indent="-285750" algn="just">
              <a:buFont typeface="Wingdings" panose="05000000000000000000" pitchFamily="2" charset="2"/>
              <a:buChar char="§"/>
            </a:pPr>
            <a:endParaRPr lang="en-US" b="1" dirty="0" smtClean="0">
              <a:solidFill>
                <a:srgbClr val="0070C0"/>
              </a:solidFill>
            </a:endParaRPr>
          </a:p>
          <a:p>
            <a:pPr marL="742950" lvl="1" indent="-285750" algn="just">
              <a:buFont typeface="Wingdings" panose="05000000000000000000" pitchFamily="2" charset="2"/>
              <a:buChar char="ü"/>
            </a:pPr>
            <a:r>
              <a:rPr lang="en-US" b="1" dirty="0" err="1" smtClean="0">
                <a:solidFill>
                  <a:srgbClr val="C00000"/>
                </a:solidFill>
              </a:rPr>
              <a:t>Posicionamiento</a:t>
            </a:r>
            <a:r>
              <a:rPr lang="en-US" b="1" dirty="0" smtClean="0">
                <a:solidFill>
                  <a:srgbClr val="C00000"/>
                </a:solidFill>
              </a:rPr>
              <a:t> de </a:t>
            </a:r>
            <a:r>
              <a:rPr lang="en-US" b="1" dirty="0" err="1" smtClean="0">
                <a:solidFill>
                  <a:srgbClr val="C00000"/>
                </a:solidFill>
              </a:rPr>
              <a:t>equipos</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Diseño</a:t>
            </a:r>
            <a:r>
              <a:rPr lang="en-US" b="1" dirty="0" smtClean="0">
                <a:solidFill>
                  <a:srgbClr val="C00000"/>
                </a:solidFill>
              </a:rPr>
              <a:t> de autobuses</a:t>
            </a:r>
          </a:p>
          <a:p>
            <a:pPr marL="742950" lvl="1" indent="-285750" algn="just">
              <a:buFont typeface="Wingdings" panose="05000000000000000000" pitchFamily="2" charset="2"/>
              <a:buChar char="ü"/>
            </a:pPr>
            <a:r>
              <a:rPr lang="en-US" b="1" dirty="0" err="1" smtClean="0">
                <a:solidFill>
                  <a:srgbClr val="C00000"/>
                </a:solidFill>
              </a:rPr>
              <a:t>Diseño</a:t>
            </a:r>
            <a:r>
              <a:rPr lang="en-US" b="1" dirty="0" smtClean="0">
                <a:solidFill>
                  <a:srgbClr val="C00000"/>
                </a:solidFill>
              </a:rPr>
              <a:t> de </a:t>
            </a:r>
            <a:r>
              <a:rPr lang="en-US" b="1" dirty="0" err="1" smtClean="0">
                <a:solidFill>
                  <a:srgbClr val="C00000"/>
                </a:solidFill>
              </a:rPr>
              <a:t>sistema</a:t>
            </a:r>
            <a:r>
              <a:rPr lang="en-US" b="1" dirty="0" smtClean="0">
                <a:solidFill>
                  <a:srgbClr val="C00000"/>
                </a:solidFill>
              </a:rPr>
              <a:t> de </a:t>
            </a:r>
            <a:r>
              <a:rPr lang="en-US" b="1" dirty="0" err="1" smtClean="0">
                <a:solidFill>
                  <a:srgbClr val="C00000"/>
                </a:solidFill>
              </a:rPr>
              <a:t>pozos</a:t>
            </a:r>
            <a:r>
              <a:rPr lang="en-US" b="1" dirty="0" smtClean="0">
                <a:solidFill>
                  <a:srgbClr val="C00000"/>
                </a:solidFill>
              </a:rPr>
              <a:t> y </a:t>
            </a:r>
            <a:r>
              <a:rPr lang="en-US" b="1" dirty="0" err="1" smtClean="0">
                <a:solidFill>
                  <a:srgbClr val="C00000"/>
                </a:solidFill>
              </a:rPr>
              <a:t>conductos</a:t>
            </a:r>
            <a:r>
              <a:rPr lang="en-US" b="1" dirty="0" smtClean="0">
                <a:solidFill>
                  <a:srgbClr val="C00000"/>
                </a:solidFill>
              </a:rPr>
              <a:t>.</a:t>
            </a:r>
          </a:p>
          <a:p>
            <a:pPr marL="742950" lvl="1" indent="-285750" algn="just">
              <a:buFont typeface="Wingdings" panose="05000000000000000000" pitchFamily="2" charset="2"/>
              <a:buChar char="ü"/>
            </a:pPr>
            <a:r>
              <a:rPr lang="en-US" b="1" dirty="0" err="1" smtClean="0">
                <a:solidFill>
                  <a:srgbClr val="C00000"/>
                </a:solidFill>
              </a:rPr>
              <a:t>Diseño</a:t>
            </a:r>
            <a:r>
              <a:rPr lang="en-US" b="1" dirty="0" smtClean="0">
                <a:solidFill>
                  <a:srgbClr val="C00000"/>
                </a:solidFill>
              </a:rPr>
              <a:t> del </a:t>
            </a:r>
            <a:r>
              <a:rPr lang="en-US" b="1" dirty="0" err="1" smtClean="0">
                <a:solidFill>
                  <a:srgbClr val="C00000"/>
                </a:solidFill>
              </a:rPr>
              <a:t>sistema</a:t>
            </a:r>
            <a:r>
              <a:rPr lang="en-US" b="1" dirty="0" smtClean="0">
                <a:solidFill>
                  <a:srgbClr val="C00000"/>
                </a:solidFill>
              </a:rPr>
              <a:t> </a:t>
            </a:r>
            <a:r>
              <a:rPr lang="en-US" b="1" dirty="0" err="1" smtClean="0">
                <a:solidFill>
                  <a:srgbClr val="C00000"/>
                </a:solidFill>
              </a:rPr>
              <a:t>auxiliar</a:t>
            </a:r>
            <a:r>
              <a:rPr lang="en-US" b="1" dirty="0" smtClean="0">
                <a:solidFill>
                  <a:srgbClr val="C00000"/>
                </a:solidFill>
              </a:rPr>
              <a:t> de </a:t>
            </a:r>
            <a:r>
              <a:rPr lang="en-US" b="1" dirty="0" err="1" smtClean="0">
                <a:solidFill>
                  <a:srgbClr val="C00000"/>
                </a:solidFill>
              </a:rPr>
              <a:t>alimentación</a:t>
            </a:r>
            <a:r>
              <a:rPr lang="en-US" b="1" dirty="0" smtClean="0">
                <a:solidFill>
                  <a:srgbClr val="C00000"/>
                </a:solidFill>
              </a:rPr>
              <a:t> de CA</a:t>
            </a:r>
          </a:p>
          <a:p>
            <a:pPr marL="742950" lvl="1" indent="-285750" algn="just">
              <a:buFont typeface="Wingdings" panose="05000000000000000000" pitchFamily="2" charset="2"/>
              <a:buChar char="ü"/>
            </a:pPr>
            <a:r>
              <a:rPr lang="en-US" b="1" dirty="0" err="1" smtClean="0">
                <a:solidFill>
                  <a:srgbClr val="C00000"/>
                </a:solidFill>
              </a:rPr>
              <a:t>Selección</a:t>
            </a:r>
            <a:r>
              <a:rPr lang="en-US" b="1" dirty="0" smtClean="0">
                <a:solidFill>
                  <a:srgbClr val="C00000"/>
                </a:solidFill>
              </a:rPr>
              <a:t> de </a:t>
            </a:r>
            <a:r>
              <a:rPr lang="en-US" b="1" dirty="0" err="1" smtClean="0">
                <a:solidFill>
                  <a:srgbClr val="C00000"/>
                </a:solidFill>
              </a:rPr>
              <a:t>baterías</a:t>
            </a:r>
            <a:r>
              <a:rPr lang="en-US" b="1" dirty="0" smtClean="0">
                <a:solidFill>
                  <a:srgbClr val="C00000"/>
                </a:solidFill>
              </a:rPr>
              <a:t> de CC y </a:t>
            </a:r>
            <a:r>
              <a:rPr lang="en-US" b="1" dirty="0" err="1" smtClean="0">
                <a:solidFill>
                  <a:srgbClr val="C00000"/>
                </a:solidFill>
              </a:rPr>
              <a:t>cargadores</a:t>
            </a:r>
            <a:r>
              <a:rPr lang="en-US" b="1" dirty="0" smtClean="0">
                <a:solidFill>
                  <a:srgbClr val="C00000"/>
                </a:solidFill>
              </a:rPr>
              <a:t> de </a:t>
            </a:r>
            <a:r>
              <a:rPr lang="en-US" b="1" dirty="0" err="1" smtClean="0">
                <a:solidFill>
                  <a:srgbClr val="C00000"/>
                </a:solidFill>
              </a:rPr>
              <a:t>baterías</a:t>
            </a:r>
            <a:r>
              <a:rPr lang="en-US" b="1" dirty="0" smtClean="0">
                <a:solidFill>
                  <a:srgbClr val="C00000"/>
                </a:solidFill>
              </a:rPr>
              <a:t> </a:t>
            </a:r>
          </a:p>
          <a:p>
            <a:pPr marL="742950" lvl="1" indent="-285750" algn="just">
              <a:buFont typeface="Wingdings" panose="05000000000000000000" pitchFamily="2" charset="2"/>
              <a:buChar char="ü"/>
            </a:pPr>
            <a:r>
              <a:rPr lang="en-US" b="1" dirty="0" err="1" smtClean="0">
                <a:solidFill>
                  <a:srgbClr val="C00000"/>
                </a:solidFill>
              </a:rPr>
              <a:t>Disposición</a:t>
            </a:r>
            <a:r>
              <a:rPr lang="en-US" b="1" dirty="0" smtClean="0">
                <a:solidFill>
                  <a:srgbClr val="C00000"/>
                </a:solidFill>
              </a:rPr>
              <a:t> de la casa de control</a:t>
            </a:r>
          </a:p>
          <a:p>
            <a:pPr marL="742950" lvl="1" indent="-285750" algn="just">
              <a:buFont typeface="Wingdings" panose="05000000000000000000" pitchFamily="2" charset="2"/>
              <a:buChar char="ü"/>
            </a:pPr>
            <a:r>
              <a:rPr lang="en-US" b="1" dirty="0" err="1" smtClean="0">
                <a:solidFill>
                  <a:srgbClr val="C00000"/>
                </a:solidFill>
              </a:rPr>
              <a:t>Diseño</a:t>
            </a:r>
            <a:r>
              <a:rPr lang="en-US" b="1" dirty="0" smtClean="0">
                <a:solidFill>
                  <a:srgbClr val="C00000"/>
                </a:solidFill>
              </a:rPr>
              <a:t> de </a:t>
            </a:r>
            <a:r>
              <a:rPr lang="en-US" b="1" dirty="0" err="1" smtClean="0">
                <a:solidFill>
                  <a:srgbClr val="C00000"/>
                </a:solidFill>
              </a:rPr>
              <a:t>puesta</a:t>
            </a:r>
            <a:r>
              <a:rPr lang="en-US" b="1" dirty="0" smtClean="0">
                <a:solidFill>
                  <a:srgbClr val="C00000"/>
                </a:solidFill>
              </a:rPr>
              <a:t> a </a:t>
            </a:r>
            <a:r>
              <a:rPr lang="en-US" b="1" dirty="0" err="1" smtClean="0">
                <a:solidFill>
                  <a:srgbClr val="C00000"/>
                </a:solidFill>
              </a:rPr>
              <a:t>tierra</a:t>
            </a:r>
            <a:r>
              <a:rPr lang="en-US" b="1" dirty="0" smtClean="0">
                <a:solidFill>
                  <a:srgbClr val="C00000"/>
                </a:solidFill>
              </a:rPr>
              <a:t> y </a:t>
            </a:r>
            <a:r>
              <a:rPr lang="en-US" b="1" dirty="0" err="1" smtClean="0">
                <a:solidFill>
                  <a:srgbClr val="C00000"/>
                </a:solidFill>
              </a:rPr>
              <a:t>protección</a:t>
            </a:r>
            <a:r>
              <a:rPr lang="en-US" b="1" dirty="0" smtClean="0">
                <a:solidFill>
                  <a:srgbClr val="C00000"/>
                </a:solidFill>
              </a:rPr>
              <a:t> contra </a:t>
            </a:r>
            <a:r>
              <a:rPr lang="en-US" b="1" dirty="0" err="1" smtClean="0">
                <a:solidFill>
                  <a:srgbClr val="C00000"/>
                </a:solidFill>
              </a:rPr>
              <a:t>rayos</a:t>
            </a:r>
            <a:r>
              <a:rPr lang="en-US" b="1" dirty="0" smtClean="0">
                <a:solidFill>
                  <a:srgbClr val="C00000"/>
                </a:solidFill>
              </a:rPr>
              <a:t>.</a:t>
            </a:r>
          </a:p>
          <a:p>
            <a:pPr algn="just"/>
            <a:endParaRPr lang="en-US" dirty="0" smtClean="0"/>
          </a:p>
          <a:p>
            <a:pPr marL="285750" indent="-285750" algn="just">
              <a:buFont typeface="Wingdings" panose="05000000000000000000" pitchFamily="2" charset="2"/>
              <a:buChar char="§"/>
            </a:pPr>
            <a:r>
              <a:rPr lang="en-US" b="1" dirty="0" err="1" smtClean="0">
                <a:solidFill>
                  <a:srgbClr val="0070C0"/>
                </a:solidFill>
              </a:rPr>
              <a:t>Diseño</a:t>
            </a:r>
            <a:r>
              <a:rPr lang="en-US" b="1" dirty="0" smtClean="0">
                <a:solidFill>
                  <a:srgbClr val="0070C0"/>
                </a:solidFill>
              </a:rPr>
              <a:t> de control que </a:t>
            </a:r>
            <a:r>
              <a:rPr lang="en-US" b="1" dirty="0" err="1" smtClean="0">
                <a:solidFill>
                  <a:srgbClr val="0070C0"/>
                </a:solidFill>
              </a:rPr>
              <a:t>incluye</a:t>
            </a:r>
            <a:r>
              <a:rPr lang="en-US" b="1" dirty="0" smtClean="0">
                <a:solidFill>
                  <a:srgbClr val="0070C0"/>
                </a:solidFill>
              </a:rPr>
              <a:t>:</a:t>
            </a:r>
          </a:p>
          <a:p>
            <a:pPr marL="285750" indent="-285750" algn="just">
              <a:buFont typeface="Wingdings" panose="05000000000000000000" pitchFamily="2" charset="2"/>
              <a:buChar char="§"/>
            </a:pPr>
            <a:endParaRPr lang="en-US" b="1" dirty="0" smtClean="0">
              <a:solidFill>
                <a:srgbClr val="0070C0"/>
              </a:solidFill>
            </a:endParaRPr>
          </a:p>
          <a:p>
            <a:pPr marL="742950" lvl="1" indent="-285750" algn="just">
              <a:buFont typeface="Wingdings" panose="05000000000000000000" pitchFamily="2" charset="2"/>
              <a:buChar char="ü"/>
            </a:pPr>
            <a:r>
              <a:rPr lang="en-US" b="1" dirty="0" err="1" smtClean="0">
                <a:solidFill>
                  <a:srgbClr val="C00000"/>
                </a:solidFill>
              </a:rPr>
              <a:t>Esquemas</a:t>
            </a:r>
            <a:r>
              <a:rPr lang="en-US" b="1" dirty="0" smtClean="0">
                <a:solidFill>
                  <a:srgbClr val="C00000"/>
                </a:solidFill>
              </a:rPr>
              <a:t> del </a:t>
            </a:r>
            <a:r>
              <a:rPr lang="en-US" b="1" dirty="0" err="1" smtClean="0">
                <a:solidFill>
                  <a:srgbClr val="C00000"/>
                </a:solidFill>
              </a:rPr>
              <a:t>sistema</a:t>
            </a:r>
            <a:r>
              <a:rPr lang="en-US" b="1" dirty="0" smtClean="0">
                <a:solidFill>
                  <a:srgbClr val="C00000"/>
                </a:solidFill>
              </a:rPr>
              <a:t> de </a:t>
            </a:r>
            <a:r>
              <a:rPr lang="en-US" b="1" dirty="0" err="1" smtClean="0">
                <a:solidFill>
                  <a:srgbClr val="C00000"/>
                </a:solidFill>
              </a:rPr>
              <a:t>instrumentación</a:t>
            </a:r>
            <a:r>
              <a:rPr lang="en-US" b="1" dirty="0" smtClean="0">
                <a:solidFill>
                  <a:srgbClr val="C00000"/>
                </a:solidFill>
              </a:rPr>
              <a:t> y </a:t>
            </a:r>
            <a:r>
              <a:rPr lang="en-US" b="1" dirty="0" err="1" smtClean="0">
                <a:solidFill>
                  <a:srgbClr val="C00000"/>
                </a:solidFill>
              </a:rPr>
              <a:t>protección</a:t>
            </a:r>
            <a:r>
              <a:rPr lang="en-US" b="1" dirty="0" smtClean="0">
                <a:solidFill>
                  <a:srgbClr val="C00000"/>
                </a:solidFill>
              </a:rPr>
              <a:t> de </a:t>
            </a:r>
            <a:r>
              <a:rPr lang="en-US" b="1" dirty="0" err="1" smtClean="0">
                <a:solidFill>
                  <a:srgbClr val="C00000"/>
                </a:solidFill>
              </a:rPr>
              <a:t>relés</a:t>
            </a:r>
            <a:r>
              <a:rPr lang="en-US" b="1" dirty="0" smtClean="0">
                <a:solidFill>
                  <a:srgbClr val="C00000"/>
                </a:solidFill>
              </a:rPr>
              <a:t> y </a:t>
            </a:r>
            <a:r>
              <a:rPr lang="en-US" b="1" dirty="0" err="1" smtClean="0">
                <a:solidFill>
                  <a:srgbClr val="C00000"/>
                </a:solidFill>
              </a:rPr>
              <a:t>diagramas</a:t>
            </a:r>
            <a:r>
              <a:rPr lang="en-US" b="1" dirty="0" smtClean="0">
                <a:solidFill>
                  <a:srgbClr val="C00000"/>
                </a:solidFill>
              </a:rPr>
              <a:t> de </a:t>
            </a:r>
            <a:r>
              <a:rPr lang="en-US" b="1" dirty="0" err="1" smtClean="0">
                <a:solidFill>
                  <a:srgbClr val="C00000"/>
                </a:solidFill>
              </a:rPr>
              <a:t>cableado</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Bastidores</a:t>
            </a:r>
            <a:r>
              <a:rPr lang="en-US" b="1" dirty="0" smtClean="0">
                <a:solidFill>
                  <a:srgbClr val="C00000"/>
                </a:solidFill>
              </a:rPr>
              <a:t> o </a:t>
            </a:r>
            <a:r>
              <a:rPr lang="en-US" b="1" dirty="0" err="1" smtClean="0">
                <a:solidFill>
                  <a:srgbClr val="C00000"/>
                </a:solidFill>
              </a:rPr>
              <a:t>paneles</a:t>
            </a:r>
            <a:r>
              <a:rPr lang="en-US" b="1" dirty="0" smtClean="0">
                <a:solidFill>
                  <a:srgbClr val="C00000"/>
                </a:solidFill>
              </a:rPr>
              <a:t> de </a:t>
            </a:r>
            <a:r>
              <a:rPr lang="en-US" b="1" dirty="0" err="1" smtClean="0">
                <a:solidFill>
                  <a:srgbClr val="C00000"/>
                </a:solidFill>
              </a:rPr>
              <a:t>relés</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Telecontrol</a:t>
            </a:r>
            <a:r>
              <a:rPr lang="en-US" b="1" dirty="0" smtClean="0">
                <a:solidFill>
                  <a:srgbClr val="C00000"/>
                </a:solidFill>
              </a:rPr>
              <a:t> y </a:t>
            </a:r>
            <a:r>
              <a:rPr lang="en-US" b="1" dirty="0" err="1" smtClean="0">
                <a:solidFill>
                  <a:srgbClr val="C00000"/>
                </a:solidFill>
              </a:rPr>
              <a:t>medición</a:t>
            </a:r>
            <a:r>
              <a:rPr lang="en-US" b="1" dirty="0" smtClean="0">
                <a:solidFill>
                  <a:srgbClr val="C00000"/>
                </a:solidFill>
              </a:rPr>
              <a:t> (SCADA – </a:t>
            </a:r>
            <a:r>
              <a:rPr lang="en-US" b="1" dirty="0" err="1" smtClean="0">
                <a:solidFill>
                  <a:srgbClr val="C00000"/>
                </a:solidFill>
              </a:rPr>
              <a:t>sistema</a:t>
            </a:r>
            <a:r>
              <a:rPr lang="en-US" b="1" dirty="0" smtClean="0">
                <a:solidFill>
                  <a:srgbClr val="C00000"/>
                </a:solidFill>
              </a:rPr>
              <a:t> de control y </a:t>
            </a:r>
            <a:r>
              <a:rPr lang="en-US" b="1" dirty="0" err="1" smtClean="0">
                <a:solidFill>
                  <a:srgbClr val="C00000"/>
                </a:solidFill>
              </a:rPr>
              <a:t>adquisición</a:t>
            </a:r>
            <a:r>
              <a:rPr lang="en-US" b="1" dirty="0" smtClean="0">
                <a:solidFill>
                  <a:srgbClr val="C00000"/>
                </a:solidFill>
              </a:rPr>
              <a:t> de </a:t>
            </a:r>
            <a:r>
              <a:rPr lang="en-US" b="1" dirty="0" err="1" smtClean="0">
                <a:solidFill>
                  <a:srgbClr val="C00000"/>
                </a:solidFill>
              </a:rPr>
              <a:t>datos</a:t>
            </a:r>
            <a:r>
              <a:rPr lang="en-US" b="1" dirty="0" smtClean="0">
                <a:solidFill>
                  <a:srgbClr val="C00000"/>
                </a:solidFill>
              </a:rPr>
              <a:t>)</a:t>
            </a:r>
          </a:p>
          <a:p>
            <a:pPr algn="just"/>
            <a:endParaRPr lang="en-US" dirty="0" smtClean="0"/>
          </a:p>
          <a:p>
            <a:pPr marL="285750" indent="-285750" algn="just">
              <a:buFont typeface="Wingdings" panose="05000000000000000000" pitchFamily="2" charset="2"/>
              <a:buChar char="§"/>
            </a:pPr>
            <a:r>
              <a:rPr lang="en-US" b="1" dirty="0" err="1" smtClean="0">
                <a:solidFill>
                  <a:srgbClr val="0070C0"/>
                </a:solidFill>
              </a:rPr>
              <a:t>Apoyo</a:t>
            </a:r>
            <a:r>
              <a:rPr lang="en-US" b="1" dirty="0" smtClean="0">
                <a:solidFill>
                  <a:srgbClr val="0070C0"/>
                </a:solidFill>
              </a:rPr>
              <a:t> a la </a:t>
            </a:r>
            <a:r>
              <a:rPr lang="en-US" b="1" dirty="0" err="1" smtClean="0">
                <a:solidFill>
                  <a:srgbClr val="0070C0"/>
                </a:solidFill>
              </a:rPr>
              <a:t>construcción</a:t>
            </a:r>
            <a:r>
              <a:rPr lang="en-US" b="1" dirty="0" smtClean="0">
                <a:solidFill>
                  <a:srgbClr val="0070C0"/>
                </a:solidFill>
              </a:rPr>
              <a:t> que </a:t>
            </a:r>
            <a:r>
              <a:rPr lang="en-US" b="1" dirty="0" err="1" smtClean="0">
                <a:solidFill>
                  <a:srgbClr val="0070C0"/>
                </a:solidFill>
              </a:rPr>
              <a:t>incluye</a:t>
            </a:r>
            <a:r>
              <a:rPr lang="en-US" b="1" dirty="0" smtClean="0">
                <a:solidFill>
                  <a:srgbClr val="0070C0"/>
                </a:solidFill>
              </a:rPr>
              <a:t> </a:t>
            </a:r>
            <a:r>
              <a:rPr lang="en-US" b="1" dirty="0" err="1" smtClean="0">
                <a:solidFill>
                  <a:srgbClr val="0070C0"/>
                </a:solidFill>
              </a:rPr>
              <a:t>resolución</a:t>
            </a:r>
            <a:r>
              <a:rPr lang="en-US" b="1" dirty="0" smtClean="0">
                <a:solidFill>
                  <a:srgbClr val="0070C0"/>
                </a:solidFill>
              </a:rPr>
              <a:t> de </a:t>
            </a:r>
            <a:r>
              <a:rPr lang="en-US" b="1" dirty="0" err="1" smtClean="0">
                <a:solidFill>
                  <a:srgbClr val="0070C0"/>
                </a:solidFill>
              </a:rPr>
              <a:t>problemas</a:t>
            </a:r>
            <a:r>
              <a:rPr lang="en-US" b="1" dirty="0" smtClean="0">
                <a:solidFill>
                  <a:srgbClr val="0070C0"/>
                </a:solidFill>
              </a:rPr>
              <a:t> </a:t>
            </a:r>
            <a:r>
              <a:rPr lang="en-US" b="1" dirty="0" err="1" smtClean="0">
                <a:solidFill>
                  <a:srgbClr val="0070C0"/>
                </a:solidFill>
              </a:rPr>
              <a:t>técnicos</a:t>
            </a:r>
            <a:r>
              <a:rPr lang="en-US" b="1" dirty="0" smtClean="0">
                <a:solidFill>
                  <a:srgbClr val="0070C0"/>
                </a:solidFill>
              </a:rPr>
              <a:t> </a:t>
            </a:r>
            <a:r>
              <a:rPr lang="en-US" b="1" dirty="0" err="1" smtClean="0">
                <a:solidFill>
                  <a:srgbClr val="0070C0"/>
                </a:solidFill>
              </a:rPr>
              <a:t>descubiertos</a:t>
            </a:r>
            <a:r>
              <a:rPr lang="en-US" b="1" dirty="0" smtClean="0">
                <a:solidFill>
                  <a:srgbClr val="0070C0"/>
                </a:solidFill>
              </a:rPr>
              <a:t> </a:t>
            </a:r>
            <a:r>
              <a:rPr lang="en-US" b="1" dirty="0" err="1" smtClean="0">
                <a:solidFill>
                  <a:srgbClr val="0070C0"/>
                </a:solidFill>
              </a:rPr>
              <a:t>durante</a:t>
            </a:r>
            <a:r>
              <a:rPr lang="en-US" b="1" dirty="0" smtClean="0">
                <a:solidFill>
                  <a:srgbClr val="0070C0"/>
                </a:solidFill>
              </a:rPr>
              <a:t> la </a:t>
            </a:r>
            <a:r>
              <a:rPr lang="en-US" b="1" dirty="0" err="1" smtClean="0">
                <a:solidFill>
                  <a:srgbClr val="0070C0"/>
                </a:solidFill>
              </a:rPr>
              <a:t>construcción</a:t>
            </a:r>
            <a:r>
              <a:rPr lang="en-US" b="1" dirty="0" smtClean="0">
                <a:solidFill>
                  <a:srgbClr val="0070C0"/>
                </a:solidFill>
              </a:rPr>
              <a:t>, </a:t>
            </a:r>
            <a:r>
              <a:rPr lang="en-US" b="1" dirty="0" err="1" smtClean="0">
                <a:solidFill>
                  <a:srgbClr val="0070C0"/>
                </a:solidFill>
              </a:rPr>
              <a:t>pedido</a:t>
            </a:r>
            <a:r>
              <a:rPr lang="en-US" b="1" dirty="0" smtClean="0">
                <a:solidFill>
                  <a:srgbClr val="0070C0"/>
                </a:solidFill>
              </a:rPr>
              <a:t> de </a:t>
            </a:r>
            <a:r>
              <a:rPr lang="en-US" b="1" dirty="0" err="1" smtClean="0">
                <a:solidFill>
                  <a:srgbClr val="0070C0"/>
                </a:solidFill>
              </a:rPr>
              <a:t>materiales</a:t>
            </a:r>
            <a:r>
              <a:rPr lang="en-US" b="1" dirty="0" smtClean="0">
                <a:solidFill>
                  <a:srgbClr val="0070C0"/>
                </a:solidFill>
              </a:rPr>
              <a:t> </a:t>
            </a:r>
            <a:r>
              <a:rPr lang="en-US" b="1" dirty="0" err="1" smtClean="0">
                <a:solidFill>
                  <a:srgbClr val="0070C0"/>
                </a:solidFill>
              </a:rPr>
              <a:t>adicionales</a:t>
            </a:r>
            <a:r>
              <a:rPr lang="en-US" b="1" dirty="0" smtClean="0">
                <a:solidFill>
                  <a:srgbClr val="0070C0"/>
                </a:solidFill>
              </a:rPr>
              <a:t>, etc.</a:t>
            </a:r>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21</a:t>
            </a:fld>
            <a:endParaRPr lang="en-US"/>
          </a:p>
        </p:txBody>
      </p:sp>
    </p:spTree>
    <p:extLst>
      <p:ext uri="{BB962C8B-B14F-4D97-AF65-F5344CB8AC3E}">
        <p14:creationId xmlns:p14="http://schemas.microsoft.com/office/powerpoint/2010/main" val="3757895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err="1" smtClean="0"/>
              <a:t>Debido</a:t>
            </a:r>
            <a:r>
              <a:rPr lang="en-US" dirty="0" smtClean="0"/>
              <a:t> a que la </a:t>
            </a:r>
            <a:r>
              <a:rPr lang="en-US" dirty="0" err="1" smtClean="0"/>
              <a:t>selección</a:t>
            </a:r>
            <a:r>
              <a:rPr lang="en-US" dirty="0" smtClean="0"/>
              <a:t> de </a:t>
            </a:r>
            <a:r>
              <a:rPr lang="en-US" dirty="0" err="1" smtClean="0"/>
              <a:t>equipos</a:t>
            </a:r>
            <a:r>
              <a:rPr lang="en-US" dirty="0" smtClean="0"/>
              <a:t> </a:t>
            </a:r>
            <a:r>
              <a:rPr lang="en-US" dirty="0" err="1" smtClean="0"/>
              <a:t>es</a:t>
            </a:r>
            <a:r>
              <a:rPr lang="en-US" dirty="0" smtClean="0"/>
              <a:t> </a:t>
            </a:r>
            <a:r>
              <a:rPr lang="en-US" dirty="0" err="1" smtClean="0"/>
              <a:t>una</a:t>
            </a:r>
            <a:r>
              <a:rPr lang="en-US" dirty="0" smtClean="0"/>
              <a:t> de las </a:t>
            </a:r>
            <a:r>
              <a:rPr lang="en-US" dirty="0" err="1" smtClean="0"/>
              <a:t>tareas</a:t>
            </a:r>
            <a:r>
              <a:rPr lang="en-US" dirty="0" smtClean="0"/>
              <a:t> </a:t>
            </a:r>
            <a:r>
              <a:rPr lang="en-US" dirty="0" err="1" smtClean="0"/>
              <a:t>más</a:t>
            </a:r>
            <a:r>
              <a:rPr lang="en-US" dirty="0" smtClean="0"/>
              <a:t> </a:t>
            </a:r>
            <a:r>
              <a:rPr lang="en-US" dirty="0" err="1" smtClean="0"/>
              <a:t>críticas</a:t>
            </a:r>
            <a:r>
              <a:rPr lang="en-US" dirty="0" smtClean="0"/>
              <a:t> </a:t>
            </a:r>
            <a:r>
              <a:rPr lang="en-US" dirty="0" err="1" smtClean="0"/>
              <a:t>en</a:t>
            </a:r>
            <a:r>
              <a:rPr lang="en-US" dirty="0" smtClean="0"/>
              <a:t> la </a:t>
            </a:r>
            <a:r>
              <a:rPr lang="en-US" dirty="0" err="1" smtClean="0"/>
              <a:t>ingeniería</a:t>
            </a:r>
            <a:r>
              <a:rPr lang="en-US" dirty="0" smtClean="0"/>
              <a:t> de </a:t>
            </a:r>
            <a:r>
              <a:rPr lang="en-US" dirty="0" err="1" smtClean="0"/>
              <a:t>subestaciones</a:t>
            </a:r>
            <a:r>
              <a:rPr lang="en-US" dirty="0" smtClean="0"/>
              <a:t>, </a:t>
            </a:r>
            <a:r>
              <a:rPr lang="en-US" dirty="0" err="1" smtClean="0"/>
              <a:t>analicemos</a:t>
            </a:r>
            <a:r>
              <a:rPr lang="en-US" dirty="0" smtClean="0"/>
              <a:t> </a:t>
            </a:r>
            <a:r>
              <a:rPr lang="en-US" dirty="0" err="1" smtClean="0"/>
              <a:t>este</a:t>
            </a:r>
            <a:r>
              <a:rPr lang="en-US" dirty="0" smtClean="0"/>
              <a:t> </a:t>
            </a:r>
            <a:r>
              <a:rPr lang="en-US" dirty="0" err="1" smtClean="0"/>
              <a:t>proceso</a:t>
            </a:r>
            <a:r>
              <a:rPr lang="en-US" dirty="0" smtClean="0"/>
              <a:t> con mayor </a:t>
            </a:r>
            <a:r>
              <a:rPr lang="en-US" dirty="0" err="1" smtClean="0"/>
              <a:t>detalle</a:t>
            </a:r>
            <a:r>
              <a:rPr lang="en-US" dirty="0" smtClean="0"/>
              <a:t>, </a:t>
            </a:r>
            <a:r>
              <a:rPr lang="en-US" dirty="0" err="1" smtClean="0"/>
              <a:t>comenzando</a:t>
            </a:r>
            <a:r>
              <a:rPr lang="en-US" dirty="0" smtClean="0"/>
              <a:t> con </a:t>
            </a:r>
            <a:r>
              <a:rPr lang="en-US" dirty="0" err="1" smtClean="0"/>
              <a:t>los</a:t>
            </a:r>
            <a:r>
              <a:rPr lang="en-US" dirty="0" smtClean="0"/>
              <a:t> </a:t>
            </a:r>
            <a:r>
              <a:rPr lang="en-US" dirty="0" err="1" smtClean="0"/>
              <a:t>siguientes</a:t>
            </a:r>
            <a:r>
              <a:rPr lang="en-US" dirty="0" smtClean="0"/>
              <a:t> </a:t>
            </a:r>
            <a:r>
              <a:rPr lang="en-US" dirty="0" err="1" smtClean="0"/>
              <a:t>ejemplos</a:t>
            </a:r>
            <a:r>
              <a:rPr lang="en-US" dirty="0" smtClean="0"/>
              <a:t> de </a:t>
            </a:r>
            <a:r>
              <a:rPr lang="en-US" dirty="0" err="1" smtClean="0"/>
              <a:t>clasificaciones</a:t>
            </a:r>
            <a:r>
              <a:rPr lang="en-US" dirty="0" smtClean="0"/>
              <a:t> de </a:t>
            </a:r>
            <a:r>
              <a:rPr lang="en-US" dirty="0" err="1" smtClean="0"/>
              <a:t>equipos</a:t>
            </a:r>
            <a:r>
              <a:rPr lang="en-US" dirty="0" smtClean="0"/>
              <a:t> </a:t>
            </a:r>
            <a:r>
              <a:rPr lang="en-US" dirty="0" err="1" smtClean="0"/>
              <a:t>principales</a:t>
            </a:r>
            <a:r>
              <a:rPr lang="en-US" dirty="0" smtClean="0"/>
              <a:t>:</a:t>
            </a:r>
          </a:p>
          <a:p>
            <a:pPr algn="just"/>
            <a:endParaRPr lang="en-US" dirty="0" smtClean="0"/>
          </a:p>
          <a:p>
            <a:pPr algn="just"/>
            <a:r>
              <a:rPr lang="en-US" b="1" dirty="0" smtClean="0">
                <a:solidFill>
                  <a:srgbClr val="0070C0"/>
                </a:solidFill>
              </a:rPr>
              <a:t>•    </a:t>
            </a:r>
            <a:r>
              <a:rPr lang="en-US" b="1" dirty="0" err="1" smtClean="0">
                <a:solidFill>
                  <a:srgbClr val="0070C0"/>
                </a:solidFill>
              </a:rPr>
              <a:t>Clasificaciones</a:t>
            </a:r>
            <a:r>
              <a:rPr lang="en-US" b="1" dirty="0" smtClean="0">
                <a:solidFill>
                  <a:srgbClr val="0070C0"/>
                </a:solidFill>
              </a:rPr>
              <a:t> del </a:t>
            </a:r>
            <a:r>
              <a:rPr lang="en-US" b="1" dirty="0" err="1" smtClean="0">
                <a:solidFill>
                  <a:srgbClr val="0070C0"/>
                </a:solidFill>
              </a:rPr>
              <a:t>transformador</a:t>
            </a:r>
            <a:r>
              <a:rPr lang="en-US" b="1" dirty="0" smtClean="0">
                <a:solidFill>
                  <a:srgbClr val="0070C0"/>
                </a:solidFill>
              </a:rPr>
              <a:t> de </a:t>
            </a:r>
            <a:r>
              <a:rPr lang="en-US" b="1" dirty="0" err="1" smtClean="0">
                <a:solidFill>
                  <a:srgbClr val="0070C0"/>
                </a:solidFill>
              </a:rPr>
              <a:t>potencia</a:t>
            </a:r>
            <a:r>
              <a:rPr lang="en-US" b="1" dirty="0" smtClean="0">
                <a:solidFill>
                  <a:srgbClr val="0070C0"/>
                </a:solidFill>
              </a:rPr>
              <a:t>:</a:t>
            </a:r>
          </a:p>
          <a:p>
            <a:pPr algn="just"/>
            <a:endParaRPr lang="en-US" dirty="0" smtClean="0"/>
          </a:p>
          <a:p>
            <a:pPr marL="742950" lvl="1" indent="-285750" algn="just">
              <a:buFont typeface="Wingdings" panose="05000000000000000000" pitchFamily="2" charset="2"/>
              <a:buChar char="ü"/>
            </a:pPr>
            <a:r>
              <a:rPr lang="en-US" b="1" dirty="0" err="1" smtClean="0">
                <a:solidFill>
                  <a:srgbClr val="C00000"/>
                </a:solidFill>
              </a:rPr>
              <a:t>Capacidad</a:t>
            </a:r>
            <a:r>
              <a:rPr lang="en-US" b="1" dirty="0" smtClean="0">
                <a:solidFill>
                  <a:srgbClr val="C00000"/>
                </a:solidFill>
              </a:rPr>
              <a:t> </a:t>
            </a:r>
            <a:r>
              <a:rPr lang="en-US" b="1" dirty="0" err="1" smtClean="0">
                <a:solidFill>
                  <a:srgbClr val="C00000"/>
                </a:solidFill>
              </a:rPr>
              <a:t>incluida</a:t>
            </a:r>
            <a:r>
              <a:rPr lang="en-US" b="1" dirty="0" smtClean="0">
                <a:solidFill>
                  <a:srgbClr val="C00000"/>
                </a:solidFill>
              </a:rPr>
              <a:t> la </a:t>
            </a:r>
            <a:r>
              <a:rPr lang="en-US" b="1" dirty="0" err="1" smtClean="0">
                <a:solidFill>
                  <a:srgbClr val="C00000"/>
                </a:solidFill>
              </a:rPr>
              <a:t>capacidad</a:t>
            </a:r>
            <a:r>
              <a:rPr lang="en-US" b="1" dirty="0" smtClean="0">
                <a:solidFill>
                  <a:srgbClr val="C00000"/>
                </a:solidFill>
              </a:rPr>
              <a:t> de </a:t>
            </a:r>
            <a:r>
              <a:rPr lang="en-US" b="1" dirty="0" err="1" smtClean="0">
                <a:solidFill>
                  <a:srgbClr val="C00000"/>
                </a:solidFill>
              </a:rPr>
              <a:t>sobrecarga</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Clase</a:t>
            </a:r>
            <a:r>
              <a:rPr lang="en-US" b="1" dirty="0" smtClean="0">
                <a:solidFill>
                  <a:srgbClr val="C00000"/>
                </a:solidFill>
              </a:rPr>
              <a:t> de </a:t>
            </a:r>
            <a:r>
              <a:rPr lang="en-US" b="1" dirty="0" err="1" smtClean="0">
                <a:solidFill>
                  <a:srgbClr val="C00000"/>
                </a:solidFill>
              </a:rPr>
              <a:t>enfriamiento</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Frecuencia</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Voltaje</a:t>
            </a:r>
            <a:r>
              <a:rPr lang="en-US" b="1" dirty="0" smtClean="0">
                <a:solidFill>
                  <a:srgbClr val="C00000"/>
                </a:solidFill>
              </a:rPr>
              <a:t> </a:t>
            </a:r>
            <a:r>
              <a:rPr lang="en-US" b="1" dirty="0" err="1" smtClean="0">
                <a:solidFill>
                  <a:srgbClr val="C00000"/>
                </a:solidFill>
              </a:rPr>
              <a:t>primario</a:t>
            </a:r>
            <a:r>
              <a:rPr lang="en-US" b="1" dirty="0" smtClean="0">
                <a:solidFill>
                  <a:srgbClr val="C00000"/>
                </a:solidFill>
              </a:rPr>
              <a:t> y </a:t>
            </a:r>
            <a:r>
              <a:rPr lang="en-US" b="1" dirty="0" err="1" smtClean="0">
                <a:solidFill>
                  <a:srgbClr val="C00000"/>
                </a:solidFill>
              </a:rPr>
              <a:t>secundario</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Relación</a:t>
            </a:r>
            <a:r>
              <a:rPr lang="en-US" b="1" dirty="0" smtClean="0">
                <a:solidFill>
                  <a:srgbClr val="C00000"/>
                </a:solidFill>
              </a:rPr>
              <a:t> de </a:t>
            </a:r>
            <a:r>
              <a:rPr lang="en-US" b="1" dirty="0" err="1" smtClean="0">
                <a:solidFill>
                  <a:srgbClr val="C00000"/>
                </a:solidFill>
              </a:rPr>
              <a:t>fase</a:t>
            </a:r>
            <a:r>
              <a:rPr lang="en-US" b="1" dirty="0" smtClean="0">
                <a:solidFill>
                  <a:srgbClr val="C00000"/>
                </a:solidFill>
              </a:rPr>
              <a:t> entre </a:t>
            </a:r>
            <a:r>
              <a:rPr lang="en-US" b="1" dirty="0" err="1" smtClean="0">
                <a:solidFill>
                  <a:srgbClr val="C00000"/>
                </a:solidFill>
              </a:rPr>
              <a:t>voltajes</a:t>
            </a:r>
            <a:r>
              <a:rPr lang="en-US" b="1" dirty="0" smtClean="0">
                <a:solidFill>
                  <a:srgbClr val="C00000"/>
                </a:solidFill>
              </a:rPr>
              <a:t> </a:t>
            </a:r>
            <a:r>
              <a:rPr lang="en-US" b="1" dirty="0" err="1" smtClean="0">
                <a:solidFill>
                  <a:srgbClr val="C00000"/>
                </a:solidFill>
              </a:rPr>
              <a:t>primario</a:t>
            </a:r>
            <a:r>
              <a:rPr lang="en-US" b="1" dirty="0" smtClean="0">
                <a:solidFill>
                  <a:srgbClr val="C00000"/>
                </a:solidFill>
              </a:rPr>
              <a:t> y </a:t>
            </a:r>
            <a:r>
              <a:rPr lang="en-US" b="1" dirty="0" err="1" smtClean="0">
                <a:solidFill>
                  <a:srgbClr val="C00000"/>
                </a:solidFill>
              </a:rPr>
              <a:t>secundario</a:t>
            </a:r>
            <a:endParaRPr lang="en-US" b="1" dirty="0" smtClean="0">
              <a:solidFill>
                <a:srgbClr val="C00000"/>
              </a:solidFill>
            </a:endParaRPr>
          </a:p>
          <a:p>
            <a:pPr marL="742950" lvl="1" indent="-285750" algn="just">
              <a:buFont typeface="Wingdings" panose="05000000000000000000" pitchFamily="2" charset="2"/>
              <a:buChar char="ü"/>
            </a:pPr>
            <a:r>
              <a:rPr lang="en-US" b="1" dirty="0" smtClean="0">
                <a:solidFill>
                  <a:srgbClr val="C00000"/>
                </a:solidFill>
              </a:rPr>
              <a:t>BIL para ambos </a:t>
            </a:r>
            <a:r>
              <a:rPr lang="en-US" b="1" dirty="0" err="1" smtClean="0">
                <a:solidFill>
                  <a:srgbClr val="C00000"/>
                </a:solidFill>
              </a:rPr>
              <a:t>lados</a:t>
            </a:r>
            <a:r>
              <a:rPr lang="en-US" b="1" dirty="0" smtClean="0">
                <a:solidFill>
                  <a:srgbClr val="C00000"/>
                </a:solidFill>
              </a:rPr>
              <a:t> de </a:t>
            </a:r>
            <a:r>
              <a:rPr lang="en-US" b="1" dirty="0" err="1" smtClean="0">
                <a:solidFill>
                  <a:srgbClr val="C00000"/>
                </a:solidFill>
              </a:rPr>
              <a:t>alta</a:t>
            </a:r>
            <a:r>
              <a:rPr lang="en-US" b="1" dirty="0" smtClean="0">
                <a:solidFill>
                  <a:srgbClr val="C00000"/>
                </a:solidFill>
              </a:rPr>
              <a:t> y </a:t>
            </a:r>
            <a:r>
              <a:rPr lang="en-US" b="1" dirty="0" err="1" smtClean="0">
                <a:solidFill>
                  <a:srgbClr val="C00000"/>
                </a:solidFill>
              </a:rPr>
              <a:t>baja</a:t>
            </a:r>
            <a:r>
              <a:rPr lang="en-US" b="1" dirty="0" smtClean="0">
                <a:solidFill>
                  <a:srgbClr val="C00000"/>
                </a:solidFill>
              </a:rPr>
              <a:t> </a:t>
            </a:r>
            <a:r>
              <a:rPr lang="en-US" b="1" dirty="0" err="1" smtClean="0">
                <a:solidFill>
                  <a:srgbClr val="C00000"/>
                </a:solidFill>
              </a:rPr>
              <a:t>tensión</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Requisitos</a:t>
            </a:r>
            <a:r>
              <a:rPr lang="en-US" b="1" dirty="0" smtClean="0">
                <a:solidFill>
                  <a:srgbClr val="C00000"/>
                </a:solidFill>
              </a:rPr>
              <a:t> de </a:t>
            </a:r>
            <a:r>
              <a:rPr lang="en-US" b="1" dirty="0" err="1" smtClean="0">
                <a:solidFill>
                  <a:srgbClr val="C00000"/>
                </a:solidFill>
              </a:rPr>
              <a:t>regulación</a:t>
            </a:r>
            <a:r>
              <a:rPr lang="en-US" b="1" dirty="0" smtClean="0">
                <a:solidFill>
                  <a:srgbClr val="C00000"/>
                </a:solidFill>
              </a:rPr>
              <a:t> de </a:t>
            </a:r>
            <a:r>
              <a:rPr lang="en-US" b="1" dirty="0" err="1" smtClean="0">
                <a:solidFill>
                  <a:srgbClr val="C00000"/>
                </a:solidFill>
              </a:rPr>
              <a:t>tensión</a:t>
            </a:r>
            <a:r>
              <a:rPr lang="en-US" b="1" dirty="0" smtClean="0">
                <a:solidFill>
                  <a:srgbClr val="C00000"/>
                </a:solidFill>
              </a:rPr>
              <a:t>: </a:t>
            </a:r>
            <a:r>
              <a:rPr lang="en-US" b="1" dirty="0" err="1" smtClean="0">
                <a:solidFill>
                  <a:srgbClr val="C00000"/>
                </a:solidFill>
              </a:rPr>
              <a:t>derivaciones</a:t>
            </a:r>
            <a:r>
              <a:rPr lang="en-US" b="1" dirty="0" smtClean="0">
                <a:solidFill>
                  <a:srgbClr val="C00000"/>
                </a:solidFill>
              </a:rPr>
              <a:t> con </a:t>
            </a:r>
            <a:r>
              <a:rPr lang="en-US" b="1" dirty="0" err="1" smtClean="0">
                <a:solidFill>
                  <a:srgbClr val="C00000"/>
                </a:solidFill>
              </a:rPr>
              <a:t>carga</a:t>
            </a:r>
            <a:r>
              <a:rPr lang="en-US" b="1" dirty="0" smtClean="0">
                <a:solidFill>
                  <a:srgbClr val="C00000"/>
                </a:solidFill>
              </a:rPr>
              <a:t> y sin </a:t>
            </a:r>
            <a:r>
              <a:rPr lang="en-US" b="1" dirty="0" err="1" smtClean="0">
                <a:solidFill>
                  <a:srgbClr val="C00000"/>
                </a:solidFill>
              </a:rPr>
              <a:t>carga</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Impedancia</a:t>
            </a:r>
            <a:r>
              <a:rPr lang="en-US" b="1" dirty="0" smtClean="0">
                <a:solidFill>
                  <a:srgbClr val="C00000"/>
                </a:solidFill>
              </a:rPr>
              <a:t> del </a:t>
            </a:r>
            <a:r>
              <a:rPr lang="en-US" b="1" dirty="0" err="1" smtClean="0">
                <a:solidFill>
                  <a:srgbClr val="C00000"/>
                </a:solidFill>
              </a:rPr>
              <a:t>transformador</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Nivel</a:t>
            </a:r>
            <a:r>
              <a:rPr lang="en-US" b="1" dirty="0" smtClean="0">
                <a:solidFill>
                  <a:srgbClr val="C00000"/>
                </a:solidFill>
              </a:rPr>
              <a:t> de </a:t>
            </a:r>
            <a:r>
              <a:rPr lang="en-US" b="1" dirty="0" err="1" smtClean="0">
                <a:solidFill>
                  <a:srgbClr val="C00000"/>
                </a:solidFill>
              </a:rPr>
              <a:t>sonido</a:t>
            </a:r>
            <a:endParaRPr lang="en-US" b="1" dirty="0" smtClean="0">
              <a:solidFill>
                <a:srgbClr val="C00000"/>
              </a:solidFill>
            </a:endParaRPr>
          </a:p>
          <a:p>
            <a:pPr algn="just"/>
            <a:endParaRPr lang="en-US" dirty="0" smtClean="0"/>
          </a:p>
          <a:p>
            <a:pPr algn="just"/>
            <a:r>
              <a:rPr lang="en-US" b="1" dirty="0" smtClean="0">
                <a:solidFill>
                  <a:srgbClr val="0070C0"/>
                </a:solidFill>
              </a:rPr>
              <a:t>•    </a:t>
            </a:r>
            <a:r>
              <a:rPr lang="en-US" b="1" dirty="0" err="1" smtClean="0">
                <a:solidFill>
                  <a:srgbClr val="0070C0"/>
                </a:solidFill>
              </a:rPr>
              <a:t>Clasificaciones</a:t>
            </a:r>
            <a:r>
              <a:rPr lang="en-US" b="1" dirty="0" smtClean="0">
                <a:solidFill>
                  <a:srgbClr val="0070C0"/>
                </a:solidFill>
              </a:rPr>
              <a:t> de </a:t>
            </a:r>
            <a:r>
              <a:rPr lang="en-US" b="1" dirty="0" err="1" smtClean="0">
                <a:solidFill>
                  <a:srgbClr val="0070C0"/>
                </a:solidFill>
              </a:rPr>
              <a:t>disyuntores</a:t>
            </a:r>
            <a:r>
              <a:rPr lang="en-US" b="1" dirty="0" smtClean="0">
                <a:solidFill>
                  <a:srgbClr val="0070C0"/>
                </a:solidFill>
              </a:rPr>
              <a:t>:</a:t>
            </a:r>
          </a:p>
          <a:p>
            <a:pPr algn="just"/>
            <a:endParaRPr lang="en-US" dirty="0" smtClean="0"/>
          </a:p>
          <a:p>
            <a:pPr marL="742950" lvl="1" indent="-285750" algn="just">
              <a:buFont typeface="Wingdings" panose="05000000000000000000" pitchFamily="2" charset="2"/>
              <a:buChar char="ü"/>
            </a:pPr>
            <a:r>
              <a:rPr lang="en-US" b="1" dirty="0" err="1" smtClean="0">
                <a:solidFill>
                  <a:srgbClr val="C00000"/>
                </a:solidFill>
              </a:rPr>
              <a:t>Voltaje</a:t>
            </a:r>
            <a:r>
              <a:rPr lang="en-US" b="1" dirty="0" smtClean="0">
                <a:solidFill>
                  <a:srgbClr val="C00000"/>
                </a:solidFill>
              </a:rPr>
              <a:t> </a:t>
            </a:r>
            <a:r>
              <a:rPr lang="en-US" b="1" dirty="0" err="1" smtClean="0">
                <a:solidFill>
                  <a:srgbClr val="C00000"/>
                </a:solidFill>
              </a:rPr>
              <a:t>máximo</a:t>
            </a:r>
            <a:r>
              <a:rPr lang="en-US" b="1" dirty="0" smtClean="0">
                <a:solidFill>
                  <a:srgbClr val="C00000"/>
                </a:solidFill>
              </a:rPr>
              <a:t> nominal </a:t>
            </a:r>
          </a:p>
          <a:p>
            <a:pPr marL="742950" lvl="1" indent="-285750" algn="just">
              <a:buFont typeface="Wingdings" panose="05000000000000000000" pitchFamily="2" charset="2"/>
              <a:buChar char="ü"/>
            </a:pPr>
            <a:r>
              <a:rPr lang="en-US" b="1" dirty="0" err="1" smtClean="0">
                <a:solidFill>
                  <a:srgbClr val="C00000"/>
                </a:solidFill>
              </a:rPr>
              <a:t>Corriente</a:t>
            </a:r>
            <a:r>
              <a:rPr lang="en-US" b="1" dirty="0" smtClean="0">
                <a:solidFill>
                  <a:srgbClr val="C00000"/>
                </a:solidFill>
              </a:rPr>
              <a:t> continua nominal</a:t>
            </a:r>
          </a:p>
          <a:p>
            <a:pPr marL="742950" lvl="1" indent="-285750" algn="just">
              <a:buFont typeface="Wingdings" panose="05000000000000000000" pitchFamily="2" charset="2"/>
              <a:buChar char="ü"/>
            </a:pPr>
            <a:r>
              <a:rPr lang="en-US" b="1" dirty="0" smtClean="0">
                <a:solidFill>
                  <a:srgbClr val="C00000"/>
                </a:solidFill>
              </a:rPr>
              <a:t>BIL</a:t>
            </a:r>
          </a:p>
          <a:p>
            <a:pPr marL="742950" lvl="1" indent="-285750" algn="just">
              <a:buFont typeface="Wingdings" panose="05000000000000000000" pitchFamily="2" charset="2"/>
              <a:buChar char="ü"/>
            </a:pPr>
            <a:r>
              <a:rPr lang="en-US" b="1" dirty="0" err="1" smtClean="0">
                <a:solidFill>
                  <a:srgbClr val="C00000"/>
                </a:solidFill>
              </a:rPr>
              <a:t>Corriente</a:t>
            </a:r>
            <a:r>
              <a:rPr lang="en-US" b="1" dirty="0" smtClean="0">
                <a:solidFill>
                  <a:srgbClr val="C00000"/>
                </a:solidFill>
              </a:rPr>
              <a:t> nominal de </a:t>
            </a:r>
            <a:r>
              <a:rPr lang="en-US" b="1" dirty="0" err="1" smtClean="0">
                <a:solidFill>
                  <a:srgbClr val="C00000"/>
                </a:solidFill>
              </a:rPr>
              <a:t>cortocircuito</a:t>
            </a:r>
            <a:r>
              <a:rPr lang="en-US" b="1" dirty="0" smtClean="0">
                <a:solidFill>
                  <a:srgbClr val="C00000"/>
                </a:solidFill>
              </a:rPr>
              <a:t> </a:t>
            </a:r>
          </a:p>
          <a:p>
            <a:pPr marL="742950" lvl="1" indent="-285750" algn="just">
              <a:buFont typeface="Wingdings" panose="05000000000000000000" pitchFamily="2" charset="2"/>
              <a:buChar char="ü"/>
            </a:pPr>
            <a:r>
              <a:rPr lang="en-US" b="1" dirty="0" err="1" smtClean="0">
                <a:solidFill>
                  <a:srgbClr val="C00000"/>
                </a:solidFill>
              </a:rPr>
              <a:t>Tiempo</a:t>
            </a:r>
            <a:r>
              <a:rPr lang="en-US" b="1" dirty="0" smtClean="0">
                <a:solidFill>
                  <a:srgbClr val="C00000"/>
                </a:solidFill>
              </a:rPr>
              <a:t> de </a:t>
            </a:r>
            <a:r>
              <a:rPr lang="en-US" b="1" dirty="0" err="1" smtClean="0">
                <a:solidFill>
                  <a:srgbClr val="C00000"/>
                </a:solidFill>
              </a:rPr>
              <a:t>interrupción</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Frecuencia</a:t>
            </a:r>
            <a:r>
              <a:rPr lang="en-US" b="1" dirty="0" smtClean="0">
                <a:solidFill>
                  <a:srgbClr val="C00000"/>
                </a:solidFill>
              </a:rPr>
              <a:t> nominal</a:t>
            </a:r>
          </a:p>
          <a:p>
            <a:pPr algn="just"/>
            <a:endParaRPr lang="en-US" dirty="0" smtClean="0"/>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22</a:t>
            </a:fld>
            <a:endParaRPr lang="en-US"/>
          </a:p>
        </p:txBody>
      </p:sp>
    </p:spTree>
    <p:extLst>
      <p:ext uri="{BB962C8B-B14F-4D97-AF65-F5344CB8AC3E}">
        <p14:creationId xmlns:p14="http://schemas.microsoft.com/office/powerpoint/2010/main" val="16465192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285750" indent="-285750" algn="just">
              <a:buFont typeface="Wingdings" panose="05000000000000000000" pitchFamily="2" charset="2"/>
              <a:buChar char="§"/>
            </a:pPr>
            <a:r>
              <a:rPr lang="en-US" b="1" dirty="0" err="1" smtClean="0">
                <a:solidFill>
                  <a:srgbClr val="0070C0"/>
                </a:solidFill>
              </a:rPr>
              <a:t>Valores</a:t>
            </a:r>
            <a:r>
              <a:rPr lang="en-US" b="1" dirty="0" smtClean="0">
                <a:solidFill>
                  <a:srgbClr val="0070C0"/>
                </a:solidFill>
              </a:rPr>
              <a:t> </a:t>
            </a:r>
            <a:r>
              <a:rPr lang="en-US" b="1" dirty="0" err="1" smtClean="0">
                <a:solidFill>
                  <a:srgbClr val="0070C0"/>
                </a:solidFill>
              </a:rPr>
              <a:t>nominales</a:t>
            </a:r>
            <a:r>
              <a:rPr lang="en-US" b="1" dirty="0" smtClean="0">
                <a:solidFill>
                  <a:srgbClr val="0070C0"/>
                </a:solidFill>
              </a:rPr>
              <a:t> del </a:t>
            </a:r>
            <a:r>
              <a:rPr lang="en-US" b="1" dirty="0" err="1" smtClean="0">
                <a:solidFill>
                  <a:srgbClr val="0070C0"/>
                </a:solidFill>
              </a:rPr>
              <a:t>transformador</a:t>
            </a:r>
            <a:r>
              <a:rPr lang="en-US" b="1" dirty="0" smtClean="0">
                <a:solidFill>
                  <a:srgbClr val="0070C0"/>
                </a:solidFill>
              </a:rPr>
              <a:t> de </a:t>
            </a:r>
            <a:r>
              <a:rPr lang="en-US" b="1" dirty="0" err="1" smtClean="0">
                <a:solidFill>
                  <a:srgbClr val="0070C0"/>
                </a:solidFill>
              </a:rPr>
              <a:t>corriente</a:t>
            </a:r>
            <a:r>
              <a:rPr lang="en-US" b="1" dirty="0" smtClean="0">
                <a:solidFill>
                  <a:srgbClr val="0070C0"/>
                </a:solidFill>
              </a:rPr>
              <a:t> (CT):</a:t>
            </a:r>
          </a:p>
          <a:p>
            <a:pPr marL="742950" lvl="1" indent="-285750" algn="just">
              <a:buFont typeface="Wingdings" panose="05000000000000000000" pitchFamily="2" charset="2"/>
              <a:buChar char="ü"/>
            </a:pPr>
            <a:r>
              <a:rPr lang="en-US" b="1" dirty="0" smtClean="0">
                <a:solidFill>
                  <a:srgbClr val="C00000"/>
                </a:solidFill>
              </a:rPr>
              <a:t>BIL</a:t>
            </a:r>
          </a:p>
          <a:p>
            <a:pPr marL="742950" lvl="1" indent="-285750" algn="just">
              <a:buFont typeface="Wingdings" panose="05000000000000000000" pitchFamily="2" charset="2"/>
              <a:buChar char="ü"/>
            </a:pPr>
            <a:r>
              <a:rPr lang="en-US" b="1" dirty="0" err="1" smtClean="0">
                <a:solidFill>
                  <a:srgbClr val="C00000"/>
                </a:solidFill>
              </a:rPr>
              <a:t>Corriente</a:t>
            </a:r>
            <a:r>
              <a:rPr lang="en-US" b="1" dirty="0" smtClean="0">
                <a:solidFill>
                  <a:srgbClr val="C00000"/>
                </a:solidFill>
              </a:rPr>
              <a:t> nominal </a:t>
            </a:r>
          </a:p>
          <a:p>
            <a:pPr marL="742950" lvl="1" indent="-285750" algn="just">
              <a:buFont typeface="Wingdings" panose="05000000000000000000" pitchFamily="2" charset="2"/>
              <a:buChar char="ü"/>
            </a:pPr>
            <a:r>
              <a:rPr lang="en-US" b="1" dirty="0" err="1" smtClean="0">
                <a:solidFill>
                  <a:srgbClr val="C00000"/>
                </a:solidFill>
              </a:rPr>
              <a:t>Frecuencia</a:t>
            </a:r>
            <a:r>
              <a:rPr lang="en-US" b="1" dirty="0" smtClean="0">
                <a:solidFill>
                  <a:srgbClr val="C00000"/>
                </a:solidFill>
              </a:rPr>
              <a:t> nominal</a:t>
            </a:r>
          </a:p>
          <a:p>
            <a:pPr marL="742950" lvl="1" indent="-285750" algn="just">
              <a:buFont typeface="Wingdings" panose="05000000000000000000" pitchFamily="2" charset="2"/>
              <a:buChar char="ü"/>
            </a:pPr>
            <a:r>
              <a:rPr lang="en-US" b="1" dirty="0" err="1" smtClean="0">
                <a:solidFill>
                  <a:srgbClr val="C00000"/>
                </a:solidFill>
              </a:rPr>
              <a:t>Número</a:t>
            </a:r>
            <a:r>
              <a:rPr lang="en-US" b="1" dirty="0" smtClean="0">
                <a:solidFill>
                  <a:srgbClr val="C00000"/>
                </a:solidFill>
              </a:rPr>
              <a:t> de </a:t>
            </a:r>
            <a:r>
              <a:rPr lang="en-US" b="1" dirty="0" err="1" smtClean="0">
                <a:solidFill>
                  <a:srgbClr val="C00000"/>
                </a:solidFill>
              </a:rPr>
              <a:t>grifos</a:t>
            </a:r>
            <a:r>
              <a:rPr lang="en-US" b="1" dirty="0" smtClean="0">
                <a:solidFill>
                  <a:srgbClr val="C00000"/>
                </a:solidFill>
              </a:rPr>
              <a:t> y </a:t>
            </a:r>
            <a:r>
              <a:rPr lang="en-US" b="1" dirty="0" err="1" smtClean="0">
                <a:solidFill>
                  <a:srgbClr val="C00000"/>
                </a:solidFill>
              </a:rPr>
              <a:t>proporción</a:t>
            </a:r>
            <a:r>
              <a:rPr lang="en-US" b="1" dirty="0" smtClean="0">
                <a:solidFill>
                  <a:srgbClr val="C00000"/>
                </a:solidFill>
              </a:rPr>
              <a:t> para </a:t>
            </a:r>
            <a:r>
              <a:rPr lang="en-US" b="1" dirty="0" err="1" smtClean="0">
                <a:solidFill>
                  <a:srgbClr val="C00000"/>
                </a:solidFill>
              </a:rPr>
              <a:t>cada</a:t>
            </a:r>
            <a:r>
              <a:rPr lang="en-US" b="1" dirty="0" smtClean="0">
                <a:solidFill>
                  <a:srgbClr val="C00000"/>
                </a:solidFill>
              </a:rPr>
              <a:t> </a:t>
            </a:r>
            <a:r>
              <a:rPr lang="en-US" b="1" dirty="0" err="1" smtClean="0">
                <a:solidFill>
                  <a:srgbClr val="C00000"/>
                </a:solidFill>
              </a:rPr>
              <a:t>grifo</a:t>
            </a:r>
            <a:r>
              <a:rPr lang="en-US" b="1" dirty="0" smtClean="0">
                <a:solidFill>
                  <a:srgbClr val="C00000"/>
                </a:solidFill>
              </a:rPr>
              <a:t> </a:t>
            </a:r>
          </a:p>
          <a:p>
            <a:pPr marL="742950" lvl="1" indent="-285750" algn="just">
              <a:buFont typeface="Wingdings" panose="05000000000000000000" pitchFamily="2" charset="2"/>
              <a:buChar char="ü"/>
            </a:pPr>
            <a:r>
              <a:rPr lang="en-US" b="1" dirty="0" err="1" smtClean="0">
                <a:solidFill>
                  <a:srgbClr val="C00000"/>
                </a:solidFill>
              </a:rPr>
              <a:t>Clase</a:t>
            </a:r>
            <a:r>
              <a:rPr lang="en-US" b="1" dirty="0" smtClean="0">
                <a:solidFill>
                  <a:srgbClr val="C00000"/>
                </a:solidFill>
              </a:rPr>
              <a:t> de </a:t>
            </a:r>
            <a:r>
              <a:rPr lang="en-US" b="1" dirty="0" err="1" smtClean="0">
                <a:solidFill>
                  <a:srgbClr val="C00000"/>
                </a:solidFill>
              </a:rPr>
              <a:t>precisión</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Tipo</a:t>
            </a:r>
            <a:r>
              <a:rPr lang="en-US" b="1" dirty="0" smtClean="0">
                <a:solidFill>
                  <a:srgbClr val="C00000"/>
                </a:solidFill>
              </a:rPr>
              <a:t> (CT de </a:t>
            </a:r>
            <a:r>
              <a:rPr lang="en-US" b="1" dirty="0" err="1" smtClean="0">
                <a:solidFill>
                  <a:srgbClr val="C00000"/>
                </a:solidFill>
              </a:rPr>
              <a:t>buje</a:t>
            </a:r>
            <a:r>
              <a:rPr lang="en-US" b="1" dirty="0" smtClean="0">
                <a:solidFill>
                  <a:srgbClr val="C00000"/>
                </a:solidFill>
              </a:rPr>
              <a:t>, </a:t>
            </a:r>
            <a:r>
              <a:rPr lang="en-US" b="1" dirty="0" err="1" smtClean="0">
                <a:solidFill>
                  <a:srgbClr val="C00000"/>
                </a:solidFill>
              </a:rPr>
              <a:t>independiente</a:t>
            </a:r>
            <a:r>
              <a:rPr lang="en-US" b="1" dirty="0" smtClean="0">
                <a:solidFill>
                  <a:srgbClr val="C00000"/>
                </a:solidFill>
              </a:rPr>
              <a:t>, etc.)</a:t>
            </a:r>
          </a:p>
          <a:p>
            <a:pPr algn="just"/>
            <a:endParaRPr lang="en-US" dirty="0" smtClean="0"/>
          </a:p>
          <a:p>
            <a:pPr algn="just"/>
            <a:r>
              <a:rPr lang="en-US" dirty="0" smtClean="0"/>
              <a:t>Para </a:t>
            </a:r>
            <a:r>
              <a:rPr lang="en-US" dirty="0" err="1" smtClean="0"/>
              <a:t>comprender</a:t>
            </a:r>
            <a:r>
              <a:rPr lang="en-US" dirty="0" smtClean="0"/>
              <a:t> </a:t>
            </a:r>
            <a:r>
              <a:rPr lang="en-US" dirty="0" err="1" smtClean="0"/>
              <a:t>mejor</a:t>
            </a:r>
            <a:r>
              <a:rPr lang="en-US" dirty="0" smtClean="0"/>
              <a:t> un </a:t>
            </a:r>
            <a:r>
              <a:rPr lang="en-US" dirty="0" err="1" smtClean="0"/>
              <a:t>proceso</a:t>
            </a:r>
            <a:r>
              <a:rPr lang="en-US" dirty="0" smtClean="0"/>
              <a:t> de </a:t>
            </a:r>
            <a:r>
              <a:rPr lang="en-US" dirty="0" err="1" smtClean="0"/>
              <a:t>selección</a:t>
            </a:r>
            <a:r>
              <a:rPr lang="en-US" dirty="0" smtClean="0"/>
              <a:t> de </a:t>
            </a:r>
            <a:r>
              <a:rPr lang="en-US" dirty="0" err="1" smtClean="0"/>
              <a:t>equipos</a:t>
            </a:r>
            <a:r>
              <a:rPr lang="en-US" dirty="0" smtClean="0"/>
              <a:t>, </a:t>
            </a:r>
            <a:r>
              <a:rPr lang="en-US" dirty="0" err="1" smtClean="0"/>
              <a:t>analicemos</a:t>
            </a:r>
            <a:r>
              <a:rPr lang="en-US" dirty="0" smtClean="0"/>
              <a:t> un </a:t>
            </a:r>
            <a:r>
              <a:rPr lang="en-US" dirty="0" err="1" smtClean="0"/>
              <a:t>ejemplo</a:t>
            </a:r>
            <a:r>
              <a:rPr lang="en-US" dirty="0" smtClean="0"/>
              <a:t> de </a:t>
            </a:r>
            <a:r>
              <a:rPr lang="en-US" dirty="0" err="1" smtClean="0"/>
              <a:t>selección</a:t>
            </a:r>
            <a:r>
              <a:rPr lang="en-US" dirty="0" smtClean="0"/>
              <a:t> de un </a:t>
            </a:r>
            <a:r>
              <a:rPr lang="en-US" dirty="0" err="1" smtClean="0"/>
              <a:t>disyuntor</a:t>
            </a:r>
            <a:r>
              <a:rPr lang="en-US" dirty="0" smtClean="0"/>
              <a:t> de </a:t>
            </a:r>
            <a:r>
              <a:rPr lang="en-US" dirty="0" err="1" smtClean="0"/>
              <a:t>línea</a:t>
            </a:r>
            <a:r>
              <a:rPr lang="en-US" dirty="0" smtClean="0"/>
              <a:t> n.º 3 de 138 kV, que se </a:t>
            </a:r>
            <a:r>
              <a:rPr lang="en-US" dirty="0" err="1" smtClean="0"/>
              <a:t>muestra</a:t>
            </a:r>
            <a:r>
              <a:rPr lang="en-US" dirty="0" smtClean="0"/>
              <a:t> </a:t>
            </a:r>
            <a:r>
              <a:rPr lang="en-US" dirty="0" err="1" smtClean="0"/>
              <a:t>en</a:t>
            </a:r>
            <a:r>
              <a:rPr lang="en-US" dirty="0" smtClean="0"/>
              <a:t> la Fig. 14, </a:t>
            </a:r>
            <a:r>
              <a:rPr lang="en-US" dirty="0" err="1" smtClean="0"/>
              <a:t>suponiendo</a:t>
            </a:r>
            <a:r>
              <a:rPr lang="en-US" dirty="0" smtClean="0"/>
              <a:t> que se dispone de la </a:t>
            </a:r>
            <a:r>
              <a:rPr lang="en-US" dirty="0" err="1" smtClean="0"/>
              <a:t>siguiente</a:t>
            </a:r>
            <a:r>
              <a:rPr lang="en-US" dirty="0" smtClean="0"/>
              <a:t> </a:t>
            </a:r>
            <a:r>
              <a:rPr lang="en-US" dirty="0" err="1" smtClean="0"/>
              <a:t>información</a:t>
            </a:r>
            <a:r>
              <a:rPr lang="en-US" dirty="0" smtClean="0"/>
              <a:t> </a:t>
            </a:r>
            <a:r>
              <a:rPr lang="en-US" dirty="0" err="1" smtClean="0"/>
              <a:t>sobre</a:t>
            </a:r>
            <a:r>
              <a:rPr lang="en-US" dirty="0" smtClean="0"/>
              <a:t> el </a:t>
            </a:r>
            <a:r>
              <a:rPr lang="en-US" dirty="0" err="1" smtClean="0"/>
              <a:t>sistema</a:t>
            </a:r>
            <a:r>
              <a:rPr lang="en-US" dirty="0" smtClean="0"/>
              <a:t>:</a:t>
            </a:r>
          </a:p>
          <a:p>
            <a:pPr algn="just"/>
            <a:endParaRPr lang="en-US" dirty="0" smtClean="0"/>
          </a:p>
          <a:p>
            <a:pPr marL="285750" indent="-285750" algn="just">
              <a:buFont typeface="Arial" panose="020B0604020202020204" pitchFamily="34" charset="0"/>
              <a:buChar char="•"/>
            </a:pPr>
            <a:r>
              <a:rPr lang="en-US" b="1" dirty="0" err="1" smtClean="0">
                <a:solidFill>
                  <a:srgbClr val="0070C0"/>
                </a:solidFill>
              </a:rPr>
              <a:t>Corriente</a:t>
            </a:r>
            <a:r>
              <a:rPr lang="en-US" b="1" dirty="0" smtClean="0">
                <a:solidFill>
                  <a:srgbClr val="0070C0"/>
                </a:solidFill>
              </a:rPr>
              <a:t> continua para </a:t>
            </a:r>
            <a:r>
              <a:rPr lang="en-US" b="1" dirty="0" err="1" smtClean="0">
                <a:solidFill>
                  <a:srgbClr val="0070C0"/>
                </a:solidFill>
              </a:rPr>
              <a:t>todas</a:t>
            </a:r>
            <a:r>
              <a:rPr lang="en-US" b="1" dirty="0" smtClean="0">
                <a:solidFill>
                  <a:srgbClr val="0070C0"/>
                </a:solidFill>
              </a:rPr>
              <a:t> las </a:t>
            </a:r>
            <a:r>
              <a:rPr lang="en-US" b="1" dirty="0" err="1" smtClean="0">
                <a:solidFill>
                  <a:srgbClr val="0070C0"/>
                </a:solidFill>
              </a:rPr>
              <a:t>líneas</a:t>
            </a:r>
            <a:r>
              <a:rPr lang="en-US" b="1" dirty="0" smtClean="0">
                <a:solidFill>
                  <a:srgbClr val="0070C0"/>
                </a:solidFill>
              </a:rPr>
              <a:t>:</a:t>
            </a:r>
          </a:p>
          <a:p>
            <a:pPr marL="742950" lvl="1" indent="-285750" algn="just">
              <a:buFont typeface="Wingdings" panose="05000000000000000000" pitchFamily="2" charset="2"/>
              <a:buChar char="ü"/>
            </a:pPr>
            <a:r>
              <a:rPr lang="en-US" b="1" dirty="0" err="1" smtClean="0">
                <a:solidFill>
                  <a:srgbClr val="C00000"/>
                </a:solidFill>
              </a:rPr>
              <a:t>Línea</a:t>
            </a:r>
            <a:r>
              <a:rPr lang="en-US" b="1" dirty="0" smtClean="0">
                <a:solidFill>
                  <a:srgbClr val="C00000"/>
                </a:solidFill>
              </a:rPr>
              <a:t> #1 – 1,000 A, </a:t>
            </a:r>
          </a:p>
          <a:p>
            <a:pPr marL="742950" lvl="1" indent="-285750" algn="just">
              <a:buFont typeface="Wingdings" panose="05000000000000000000" pitchFamily="2" charset="2"/>
              <a:buChar char="ü"/>
            </a:pPr>
            <a:r>
              <a:rPr lang="en-US" b="1" dirty="0" err="1" smtClean="0">
                <a:solidFill>
                  <a:srgbClr val="C00000"/>
                </a:solidFill>
              </a:rPr>
              <a:t>Línea</a:t>
            </a:r>
            <a:r>
              <a:rPr lang="en-US" b="1" dirty="0" smtClean="0">
                <a:solidFill>
                  <a:srgbClr val="C00000"/>
                </a:solidFill>
              </a:rPr>
              <a:t> #2 – 1,500 A, </a:t>
            </a:r>
          </a:p>
          <a:p>
            <a:pPr marL="742950" lvl="1" indent="-285750" algn="just">
              <a:buFont typeface="Wingdings" panose="05000000000000000000" pitchFamily="2" charset="2"/>
              <a:buChar char="ü"/>
            </a:pPr>
            <a:r>
              <a:rPr lang="en-US" b="1" dirty="0" err="1" smtClean="0">
                <a:solidFill>
                  <a:srgbClr val="C00000"/>
                </a:solidFill>
              </a:rPr>
              <a:t>Línea</a:t>
            </a:r>
            <a:r>
              <a:rPr lang="en-US" b="1" dirty="0" smtClean="0">
                <a:solidFill>
                  <a:srgbClr val="C00000"/>
                </a:solidFill>
              </a:rPr>
              <a:t> #3 – 800A</a:t>
            </a:r>
          </a:p>
          <a:p>
            <a:pPr marL="285750" indent="-285750" algn="just">
              <a:buFont typeface="Arial" panose="020B0604020202020204" pitchFamily="34" charset="0"/>
              <a:buChar char="•"/>
            </a:pPr>
            <a:r>
              <a:rPr lang="en-US" b="1" dirty="0" smtClean="0">
                <a:solidFill>
                  <a:srgbClr val="0070C0"/>
                </a:solidFill>
              </a:rPr>
              <a:t>La </a:t>
            </a:r>
            <a:r>
              <a:rPr lang="en-US" b="1" dirty="0" err="1" smtClean="0">
                <a:solidFill>
                  <a:srgbClr val="0070C0"/>
                </a:solidFill>
              </a:rPr>
              <a:t>corriente</a:t>
            </a:r>
            <a:r>
              <a:rPr lang="en-US" b="1" dirty="0" smtClean="0">
                <a:solidFill>
                  <a:srgbClr val="0070C0"/>
                </a:solidFill>
              </a:rPr>
              <a:t> de </a:t>
            </a:r>
            <a:r>
              <a:rPr lang="en-US" b="1" dirty="0" err="1" smtClean="0">
                <a:solidFill>
                  <a:srgbClr val="0070C0"/>
                </a:solidFill>
              </a:rPr>
              <a:t>falla</a:t>
            </a:r>
            <a:r>
              <a:rPr lang="en-US" b="1" dirty="0" smtClean="0">
                <a:solidFill>
                  <a:srgbClr val="0070C0"/>
                </a:solidFill>
              </a:rPr>
              <a:t> </a:t>
            </a:r>
            <a:r>
              <a:rPr lang="en-US" b="1" dirty="0" err="1" smtClean="0">
                <a:solidFill>
                  <a:srgbClr val="0070C0"/>
                </a:solidFill>
              </a:rPr>
              <a:t>trifásica</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la </a:t>
            </a:r>
            <a:r>
              <a:rPr lang="en-US" b="1" dirty="0" err="1" smtClean="0">
                <a:solidFill>
                  <a:srgbClr val="0070C0"/>
                </a:solidFill>
              </a:rPr>
              <a:t>barra</a:t>
            </a:r>
            <a:r>
              <a:rPr lang="en-US" b="1" dirty="0" smtClean="0">
                <a:solidFill>
                  <a:srgbClr val="0070C0"/>
                </a:solidFill>
              </a:rPr>
              <a:t> </a:t>
            </a:r>
            <a:r>
              <a:rPr lang="en-US" b="1" dirty="0" err="1" smtClean="0">
                <a:solidFill>
                  <a:srgbClr val="0070C0"/>
                </a:solidFill>
              </a:rPr>
              <a:t>es</a:t>
            </a:r>
            <a:r>
              <a:rPr lang="en-US" b="1" dirty="0" smtClean="0">
                <a:solidFill>
                  <a:srgbClr val="0070C0"/>
                </a:solidFill>
              </a:rPr>
              <a:t> de 46,5 kA, </a:t>
            </a:r>
            <a:r>
              <a:rPr lang="en-US" b="1" dirty="0" err="1" smtClean="0">
                <a:solidFill>
                  <a:srgbClr val="0070C0"/>
                </a:solidFill>
              </a:rPr>
              <a:t>aportes</a:t>
            </a:r>
            <a:r>
              <a:rPr lang="en-US" b="1" dirty="0" smtClean="0">
                <a:solidFill>
                  <a:srgbClr val="0070C0"/>
                </a:solidFill>
              </a:rPr>
              <a:t> de las </a:t>
            </a:r>
            <a:r>
              <a:rPr lang="en-US" b="1" dirty="0" err="1" smtClean="0">
                <a:solidFill>
                  <a:srgbClr val="0070C0"/>
                </a:solidFill>
              </a:rPr>
              <a:t>líneas</a:t>
            </a:r>
            <a:r>
              <a:rPr lang="en-US" b="1" dirty="0" smtClean="0">
                <a:solidFill>
                  <a:srgbClr val="0070C0"/>
                </a:solidFill>
              </a:rPr>
              <a:t>:</a:t>
            </a:r>
          </a:p>
          <a:p>
            <a:pPr marL="742950" lvl="1" indent="-285750" algn="just">
              <a:buFont typeface="Wingdings" panose="05000000000000000000" pitchFamily="2" charset="2"/>
              <a:buChar char="ü"/>
            </a:pPr>
            <a:r>
              <a:rPr lang="en-US" b="1" dirty="0" err="1" smtClean="0">
                <a:solidFill>
                  <a:srgbClr val="C00000"/>
                </a:solidFill>
              </a:rPr>
              <a:t>Línea</a:t>
            </a:r>
            <a:r>
              <a:rPr lang="en-US" b="1" dirty="0" smtClean="0">
                <a:solidFill>
                  <a:srgbClr val="C00000"/>
                </a:solidFill>
              </a:rPr>
              <a:t> n.º 1: 24,5 kA, </a:t>
            </a:r>
          </a:p>
          <a:p>
            <a:pPr marL="742950" lvl="1" indent="-285750" algn="just">
              <a:buFont typeface="Wingdings" panose="05000000000000000000" pitchFamily="2" charset="2"/>
              <a:buChar char="ü"/>
            </a:pPr>
            <a:r>
              <a:rPr lang="en-US" b="1" dirty="0" err="1" smtClean="0">
                <a:solidFill>
                  <a:srgbClr val="C00000"/>
                </a:solidFill>
              </a:rPr>
              <a:t>Línea</a:t>
            </a:r>
            <a:r>
              <a:rPr lang="en-US" b="1" dirty="0" smtClean="0">
                <a:solidFill>
                  <a:srgbClr val="C00000"/>
                </a:solidFill>
              </a:rPr>
              <a:t> #2 – 12 kA, </a:t>
            </a:r>
          </a:p>
          <a:p>
            <a:pPr marL="742950" lvl="1" indent="-285750" algn="just">
              <a:buFont typeface="Wingdings" panose="05000000000000000000" pitchFamily="2" charset="2"/>
              <a:buChar char="ü"/>
            </a:pPr>
            <a:r>
              <a:rPr lang="en-US" b="1" dirty="0" err="1" smtClean="0">
                <a:solidFill>
                  <a:srgbClr val="C00000"/>
                </a:solidFill>
              </a:rPr>
              <a:t>Línea</a:t>
            </a:r>
            <a:r>
              <a:rPr lang="en-US" b="1" dirty="0" smtClean="0">
                <a:solidFill>
                  <a:srgbClr val="C00000"/>
                </a:solidFill>
              </a:rPr>
              <a:t> #3 – 10 kA</a:t>
            </a:r>
          </a:p>
          <a:p>
            <a:pPr marL="285750" indent="-285750" algn="just">
              <a:buFont typeface="Arial" panose="020B0604020202020204" pitchFamily="34" charset="0"/>
              <a:buChar char="•"/>
            </a:pPr>
            <a:r>
              <a:rPr lang="en-US" b="1" dirty="0" smtClean="0">
                <a:solidFill>
                  <a:srgbClr val="0070C0"/>
                </a:solidFill>
              </a:rPr>
              <a:t>El </a:t>
            </a:r>
            <a:r>
              <a:rPr lang="en-US" b="1" dirty="0" err="1" smtClean="0">
                <a:solidFill>
                  <a:srgbClr val="0070C0"/>
                </a:solidFill>
              </a:rPr>
              <a:t>crecimiento</a:t>
            </a:r>
            <a:r>
              <a:rPr lang="en-US" b="1" dirty="0" smtClean="0">
                <a:solidFill>
                  <a:srgbClr val="0070C0"/>
                </a:solidFill>
              </a:rPr>
              <a:t> </a:t>
            </a:r>
            <a:r>
              <a:rPr lang="en-US" b="1" dirty="0" err="1" smtClean="0">
                <a:solidFill>
                  <a:srgbClr val="0070C0"/>
                </a:solidFill>
              </a:rPr>
              <a:t>proyectado</a:t>
            </a:r>
            <a:r>
              <a:rPr lang="en-US" b="1" dirty="0" smtClean="0">
                <a:solidFill>
                  <a:srgbClr val="0070C0"/>
                </a:solidFill>
              </a:rPr>
              <a:t> de la </a:t>
            </a:r>
            <a:r>
              <a:rPr lang="en-US" b="1" dirty="0" err="1" smtClean="0">
                <a:solidFill>
                  <a:srgbClr val="0070C0"/>
                </a:solidFill>
              </a:rPr>
              <a:t>carga</a:t>
            </a:r>
            <a:r>
              <a:rPr lang="en-US" b="1" dirty="0" smtClean="0">
                <a:solidFill>
                  <a:srgbClr val="0070C0"/>
                </a:solidFill>
              </a:rPr>
              <a:t> de la </a:t>
            </a:r>
            <a:r>
              <a:rPr lang="en-US" b="1" dirty="0" err="1" smtClean="0">
                <a:solidFill>
                  <a:srgbClr val="0070C0"/>
                </a:solidFill>
              </a:rPr>
              <a:t>subestación</a:t>
            </a:r>
            <a:r>
              <a:rPr lang="en-US" b="1" dirty="0" smtClean="0">
                <a:solidFill>
                  <a:srgbClr val="0070C0"/>
                </a:solidFill>
              </a:rPr>
              <a:t> </a:t>
            </a:r>
            <a:r>
              <a:rPr lang="en-US" b="1" dirty="0" err="1" smtClean="0">
                <a:solidFill>
                  <a:srgbClr val="0070C0"/>
                </a:solidFill>
              </a:rPr>
              <a:t>es</a:t>
            </a:r>
            <a:r>
              <a:rPr lang="en-US" b="1" dirty="0" smtClean="0">
                <a:solidFill>
                  <a:srgbClr val="0070C0"/>
                </a:solidFill>
              </a:rPr>
              <a:t> del 25%</a:t>
            </a:r>
          </a:p>
          <a:p>
            <a:pPr marL="285750" indent="-285750" algn="just">
              <a:buFont typeface="Arial" panose="020B0604020202020204" pitchFamily="34" charset="0"/>
              <a:buChar char="•"/>
            </a:pPr>
            <a:r>
              <a:rPr lang="en-US" b="1" dirty="0" err="1" smtClean="0">
                <a:solidFill>
                  <a:srgbClr val="0070C0"/>
                </a:solidFill>
              </a:rPr>
              <a:t>Clasificaciones</a:t>
            </a:r>
            <a:r>
              <a:rPr lang="en-US" b="1" dirty="0" smtClean="0">
                <a:solidFill>
                  <a:srgbClr val="0070C0"/>
                </a:solidFill>
              </a:rPr>
              <a:t> de </a:t>
            </a:r>
            <a:r>
              <a:rPr lang="en-US" b="1" dirty="0" err="1" smtClean="0">
                <a:solidFill>
                  <a:srgbClr val="0070C0"/>
                </a:solidFill>
              </a:rPr>
              <a:t>interruptores</a:t>
            </a:r>
            <a:r>
              <a:rPr lang="en-US" b="1" dirty="0" smtClean="0">
                <a:solidFill>
                  <a:srgbClr val="0070C0"/>
                </a:solidFill>
              </a:rPr>
              <a:t> </a:t>
            </a:r>
            <a:r>
              <a:rPr lang="en-US" b="1" dirty="0" err="1" smtClean="0">
                <a:solidFill>
                  <a:srgbClr val="0070C0"/>
                </a:solidFill>
              </a:rPr>
              <a:t>disponibles</a:t>
            </a:r>
            <a:r>
              <a:rPr lang="en-US" b="1" dirty="0" smtClean="0">
                <a:solidFill>
                  <a:srgbClr val="0070C0"/>
                </a:solidFill>
              </a:rPr>
              <a:t>:</a:t>
            </a:r>
          </a:p>
          <a:p>
            <a:pPr marL="742950" lvl="1" indent="-285750" algn="just">
              <a:buFont typeface="Wingdings" panose="05000000000000000000" pitchFamily="2" charset="2"/>
              <a:buChar char="ü"/>
            </a:pPr>
            <a:r>
              <a:rPr lang="en-US" b="1" dirty="0" err="1" smtClean="0">
                <a:solidFill>
                  <a:srgbClr val="C00000"/>
                </a:solidFill>
              </a:rPr>
              <a:t>Corriente</a:t>
            </a:r>
            <a:r>
              <a:rPr lang="en-US" b="1" dirty="0" smtClean="0">
                <a:solidFill>
                  <a:srgbClr val="C00000"/>
                </a:solidFill>
              </a:rPr>
              <a:t> continua: 1200 A, 2000 A, 3000 A</a:t>
            </a:r>
          </a:p>
          <a:p>
            <a:pPr marL="742950" lvl="1" indent="-285750" algn="just">
              <a:buFont typeface="Wingdings" panose="05000000000000000000" pitchFamily="2" charset="2"/>
              <a:buChar char="ü"/>
            </a:pPr>
            <a:r>
              <a:rPr lang="en-US" b="1" dirty="0" err="1" smtClean="0">
                <a:solidFill>
                  <a:srgbClr val="C00000"/>
                </a:solidFill>
              </a:rPr>
              <a:t>Capacidad</a:t>
            </a:r>
            <a:r>
              <a:rPr lang="en-US" b="1" dirty="0" smtClean="0">
                <a:solidFill>
                  <a:srgbClr val="C00000"/>
                </a:solidFill>
              </a:rPr>
              <a:t> de </a:t>
            </a:r>
            <a:r>
              <a:rPr lang="en-US" b="1" dirty="0" err="1" smtClean="0">
                <a:solidFill>
                  <a:srgbClr val="C00000"/>
                </a:solidFill>
              </a:rPr>
              <a:t>interrupción</a:t>
            </a:r>
            <a:r>
              <a:rPr lang="en-US" b="1" dirty="0" smtClean="0">
                <a:solidFill>
                  <a:srgbClr val="C00000"/>
                </a:solidFill>
              </a:rPr>
              <a:t> de </a:t>
            </a:r>
            <a:r>
              <a:rPr lang="en-US" b="1" dirty="0" err="1" smtClean="0">
                <a:solidFill>
                  <a:srgbClr val="C00000"/>
                </a:solidFill>
              </a:rPr>
              <a:t>cortocircuito</a:t>
            </a:r>
            <a:r>
              <a:rPr lang="en-US" b="1" dirty="0" smtClean="0">
                <a:solidFill>
                  <a:srgbClr val="C00000"/>
                </a:solidFill>
              </a:rPr>
              <a:t>: 40 kA, 50 kA</a:t>
            </a:r>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23</a:t>
            </a:fld>
            <a:endParaRPr lang="en-US"/>
          </a:p>
        </p:txBody>
      </p:sp>
    </p:spTree>
    <p:extLst>
      <p:ext uri="{BB962C8B-B14F-4D97-AF65-F5344CB8AC3E}">
        <p14:creationId xmlns:p14="http://schemas.microsoft.com/office/powerpoint/2010/main" val="38506275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Como se </a:t>
            </a:r>
            <a:r>
              <a:rPr lang="en-US" dirty="0" err="1" smtClean="0"/>
              <a:t>puede</a:t>
            </a:r>
            <a:r>
              <a:rPr lang="en-US" dirty="0" smtClean="0"/>
              <a:t> </a:t>
            </a:r>
            <a:r>
              <a:rPr lang="en-US" dirty="0" err="1" smtClean="0"/>
              <a:t>ver</a:t>
            </a:r>
            <a:r>
              <a:rPr lang="en-US" dirty="0" smtClean="0"/>
              <a:t>, la </a:t>
            </a:r>
            <a:r>
              <a:rPr lang="en-US" dirty="0" err="1" smtClean="0"/>
              <a:t>selección</a:t>
            </a:r>
            <a:r>
              <a:rPr lang="en-US" dirty="0" smtClean="0"/>
              <a:t> de </a:t>
            </a:r>
            <a:r>
              <a:rPr lang="en-US" dirty="0" err="1" smtClean="0"/>
              <a:t>equipos</a:t>
            </a:r>
            <a:r>
              <a:rPr lang="en-US" dirty="0" smtClean="0"/>
              <a:t> para </a:t>
            </a:r>
            <a:r>
              <a:rPr lang="en-US" dirty="0" err="1" smtClean="0"/>
              <a:t>una</a:t>
            </a:r>
            <a:r>
              <a:rPr lang="en-US" dirty="0" smtClean="0"/>
              <a:t> </a:t>
            </a:r>
            <a:r>
              <a:rPr lang="en-US" dirty="0" err="1" smtClean="0"/>
              <a:t>aplicación</a:t>
            </a:r>
            <a:r>
              <a:rPr lang="en-US" dirty="0" smtClean="0"/>
              <a:t> </a:t>
            </a:r>
            <a:r>
              <a:rPr lang="en-US" dirty="0" err="1" smtClean="0"/>
              <a:t>específica</a:t>
            </a:r>
            <a:r>
              <a:rPr lang="en-US" dirty="0" smtClean="0"/>
              <a:t> </a:t>
            </a:r>
            <a:r>
              <a:rPr lang="en-US" dirty="0" err="1" smtClean="0"/>
              <a:t>requiere</a:t>
            </a:r>
            <a:r>
              <a:rPr lang="en-US" dirty="0" smtClean="0"/>
              <a:t> </a:t>
            </a:r>
            <a:r>
              <a:rPr lang="en-US" dirty="0" err="1" smtClean="0"/>
              <a:t>datos</a:t>
            </a:r>
            <a:r>
              <a:rPr lang="en-US" dirty="0" smtClean="0"/>
              <a:t> de entrada que </a:t>
            </a:r>
            <a:r>
              <a:rPr lang="en-US" dirty="0" err="1" smtClean="0"/>
              <a:t>pueden</a:t>
            </a:r>
            <a:r>
              <a:rPr lang="en-US" dirty="0" smtClean="0"/>
              <a:t> </a:t>
            </a:r>
            <a:r>
              <a:rPr lang="en-US" dirty="0" err="1" smtClean="0"/>
              <a:t>obtenerse</a:t>
            </a:r>
            <a:r>
              <a:rPr lang="en-US" dirty="0" smtClean="0"/>
              <a:t> de </a:t>
            </a:r>
            <a:r>
              <a:rPr lang="en-US" dirty="0" err="1" smtClean="0"/>
              <a:t>los</a:t>
            </a:r>
            <a:r>
              <a:rPr lang="en-US" dirty="0" smtClean="0"/>
              <a:t> </a:t>
            </a:r>
            <a:r>
              <a:rPr lang="en-US" dirty="0" err="1" smtClean="0"/>
              <a:t>estudios</a:t>
            </a:r>
            <a:r>
              <a:rPr lang="en-US" dirty="0" smtClean="0"/>
              <a:t> del </a:t>
            </a:r>
            <a:r>
              <a:rPr lang="en-US" dirty="0" err="1" smtClean="0"/>
              <a:t>sistema</a:t>
            </a:r>
            <a:r>
              <a:rPr lang="en-US" dirty="0" smtClean="0"/>
              <a:t>. </a:t>
            </a:r>
            <a:r>
              <a:rPr lang="en-US" dirty="0" err="1" smtClean="0"/>
              <a:t>Dichos</a:t>
            </a:r>
            <a:r>
              <a:rPr lang="en-US" dirty="0" smtClean="0"/>
              <a:t> </a:t>
            </a:r>
            <a:r>
              <a:rPr lang="en-US" dirty="0" err="1" smtClean="0"/>
              <a:t>datos</a:t>
            </a:r>
            <a:r>
              <a:rPr lang="en-US" dirty="0" smtClean="0"/>
              <a:t> </a:t>
            </a:r>
            <a:r>
              <a:rPr lang="en-US" dirty="0" err="1" smtClean="0"/>
              <a:t>incluyen</a:t>
            </a:r>
            <a:r>
              <a:rPr lang="en-US" dirty="0" smtClean="0"/>
              <a:t> </a:t>
            </a:r>
            <a:r>
              <a:rPr lang="en-US" dirty="0" err="1" smtClean="0"/>
              <a:t>flujos</a:t>
            </a:r>
            <a:r>
              <a:rPr lang="en-US" dirty="0" smtClean="0"/>
              <a:t> de </a:t>
            </a:r>
            <a:r>
              <a:rPr lang="en-US" dirty="0" err="1" smtClean="0"/>
              <a:t>energía</a:t>
            </a:r>
            <a:r>
              <a:rPr lang="en-US" dirty="0" smtClean="0"/>
              <a:t>, </a:t>
            </a:r>
            <a:r>
              <a:rPr lang="en-US" dirty="0" err="1" smtClean="0"/>
              <a:t>proyección</a:t>
            </a:r>
            <a:r>
              <a:rPr lang="en-US" dirty="0" smtClean="0"/>
              <a:t> de </a:t>
            </a:r>
            <a:r>
              <a:rPr lang="en-US" dirty="0" err="1" smtClean="0"/>
              <a:t>carga</a:t>
            </a:r>
            <a:r>
              <a:rPr lang="en-US" dirty="0" smtClean="0"/>
              <a:t>, </a:t>
            </a:r>
            <a:r>
              <a:rPr lang="en-US" dirty="0" err="1" smtClean="0"/>
              <a:t>cálculos</a:t>
            </a:r>
            <a:r>
              <a:rPr lang="en-US" dirty="0" smtClean="0"/>
              <a:t> de </a:t>
            </a:r>
            <a:r>
              <a:rPr lang="en-US" dirty="0" err="1" smtClean="0"/>
              <a:t>corriente</a:t>
            </a:r>
            <a:r>
              <a:rPr lang="en-US" dirty="0" smtClean="0"/>
              <a:t> de </a:t>
            </a:r>
            <a:r>
              <a:rPr lang="en-US" dirty="0" err="1" smtClean="0"/>
              <a:t>cortocircuito</a:t>
            </a:r>
            <a:r>
              <a:rPr lang="en-US" dirty="0" smtClean="0"/>
              <a:t>, etc., que </a:t>
            </a:r>
            <a:r>
              <a:rPr lang="en-US" dirty="0" err="1" smtClean="0"/>
              <a:t>suelen</a:t>
            </a:r>
            <a:r>
              <a:rPr lang="en-US" dirty="0" smtClean="0"/>
              <a:t> </a:t>
            </a:r>
            <a:r>
              <a:rPr lang="en-US" dirty="0" err="1" smtClean="0"/>
              <a:t>realizar</a:t>
            </a:r>
            <a:r>
              <a:rPr lang="en-US" dirty="0" smtClean="0"/>
              <a:t> </a:t>
            </a:r>
            <a:r>
              <a:rPr lang="en-US" dirty="0" err="1" smtClean="0"/>
              <a:t>los</a:t>
            </a:r>
            <a:r>
              <a:rPr lang="en-US" dirty="0" smtClean="0"/>
              <a:t> </a:t>
            </a:r>
            <a:r>
              <a:rPr lang="en-US" dirty="0" err="1" smtClean="0"/>
              <a:t>planificadores</a:t>
            </a:r>
            <a:r>
              <a:rPr lang="en-US" dirty="0" smtClean="0"/>
              <a:t> de las </a:t>
            </a:r>
            <a:r>
              <a:rPr lang="en-US" dirty="0" err="1" smtClean="0"/>
              <a:t>empresas</a:t>
            </a:r>
            <a:r>
              <a:rPr lang="en-US" dirty="0" smtClean="0"/>
              <a:t> de </a:t>
            </a:r>
            <a:r>
              <a:rPr lang="en-US" dirty="0" err="1" smtClean="0"/>
              <a:t>servicios</a:t>
            </a:r>
            <a:r>
              <a:rPr lang="en-US" dirty="0" smtClean="0"/>
              <a:t> </a:t>
            </a:r>
            <a:r>
              <a:rPr lang="en-US" dirty="0" err="1" smtClean="0"/>
              <a:t>públicos</a:t>
            </a:r>
            <a:r>
              <a:rPr lang="en-US" dirty="0" smtClean="0"/>
              <a:t>.</a:t>
            </a:r>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24</a:t>
            </a:fld>
            <a:endParaRPr lang="en-US"/>
          </a:p>
        </p:txBody>
      </p:sp>
    </p:spTree>
    <p:extLst>
      <p:ext uri="{BB962C8B-B14F-4D97-AF65-F5344CB8AC3E}">
        <p14:creationId xmlns:p14="http://schemas.microsoft.com/office/powerpoint/2010/main" val="3228201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err="1" smtClean="0"/>
              <a:t>Mejora</a:t>
            </a:r>
            <a:r>
              <a:rPr lang="en-US" b="1" dirty="0" smtClean="0"/>
              <a:t> del </a:t>
            </a:r>
            <a:r>
              <a:rPr lang="en-US" b="1" dirty="0" err="1" smtClean="0"/>
              <a:t>rendimiento</a:t>
            </a:r>
            <a:r>
              <a:rPr lang="en-US" b="1" dirty="0" smtClean="0"/>
              <a:t> del </a:t>
            </a:r>
            <a:r>
              <a:rPr lang="en-US" b="1" dirty="0" err="1" smtClean="0"/>
              <a:t>aislador</a:t>
            </a:r>
            <a:r>
              <a:rPr lang="en-US" b="1" dirty="0" smtClean="0"/>
              <a:t> de </a:t>
            </a:r>
            <a:r>
              <a:rPr lang="en-US" b="1" dirty="0" err="1" smtClean="0"/>
              <a:t>subestación</a:t>
            </a:r>
            <a:endParaRPr lang="en-US" b="1" dirty="0" smtClean="0"/>
          </a:p>
          <a:p>
            <a:pPr algn="just"/>
            <a:endParaRPr lang="en-US" dirty="0" smtClean="0"/>
          </a:p>
          <a:p>
            <a:pPr algn="just"/>
            <a:r>
              <a:rPr lang="en-US" dirty="0" smtClean="0"/>
              <a:t>Como </a:t>
            </a:r>
            <a:r>
              <a:rPr lang="en-US" dirty="0" err="1" smtClean="0"/>
              <a:t>discutimos</a:t>
            </a:r>
            <a:r>
              <a:rPr lang="en-US" dirty="0" smtClean="0"/>
              <a:t> antes, se </a:t>
            </a:r>
            <a:r>
              <a:rPr lang="en-US" dirty="0" err="1" smtClean="0"/>
              <a:t>debe</a:t>
            </a:r>
            <a:r>
              <a:rPr lang="en-US" dirty="0" smtClean="0"/>
              <a:t> </a:t>
            </a:r>
            <a:r>
              <a:rPr lang="en-US" dirty="0" err="1" smtClean="0"/>
              <a:t>proporcionar</a:t>
            </a:r>
            <a:r>
              <a:rPr lang="en-US" dirty="0" smtClean="0"/>
              <a:t> </a:t>
            </a:r>
            <a:r>
              <a:rPr lang="en-US" dirty="0" err="1" smtClean="0"/>
              <a:t>aislamiento</a:t>
            </a:r>
            <a:r>
              <a:rPr lang="en-US" dirty="0" smtClean="0"/>
              <a:t> entre las </a:t>
            </a:r>
            <a:r>
              <a:rPr lang="en-US" dirty="0" err="1" smtClean="0"/>
              <a:t>partes</a:t>
            </a:r>
            <a:r>
              <a:rPr lang="en-US" dirty="0" smtClean="0"/>
              <a:t> </a:t>
            </a:r>
            <a:r>
              <a:rPr lang="en-US" dirty="0" err="1" smtClean="0"/>
              <a:t>energizadas</a:t>
            </a:r>
            <a:r>
              <a:rPr lang="en-US" dirty="0" smtClean="0"/>
              <a:t> y la </a:t>
            </a:r>
            <a:r>
              <a:rPr lang="en-US" dirty="0" err="1" smtClean="0"/>
              <a:t>tierra</a:t>
            </a:r>
            <a:r>
              <a:rPr lang="en-US" dirty="0" smtClean="0"/>
              <a:t>, </a:t>
            </a:r>
            <a:r>
              <a:rPr lang="en-US" dirty="0" err="1" smtClean="0"/>
              <a:t>así</a:t>
            </a:r>
            <a:r>
              <a:rPr lang="en-US" dirty="0" smtClean="0"/>
              <a:t> </a:t>
            </a:r>
            <a:r>
              <a:rPr lang="en-US" dirty="0" err="1" smtClean="0"/>
              <a:t>como</a:t>
            </a:r>
            <a:r>
              <a:rPr lang="en-US" dirty="0" smtClean="0"/>
              <a:t> entre las </a:t>
            </a:r>
            <a:r>
              <a:rPr lang="en-US" dirty="0" err="1" smtClean="0"/>
              <a:t>fases</a:t>
            </a:r>
            <a:r>
              <a:rPr lang="en-US" dirty="0" smtClean="0"/>
              <a:t> del </a:t>
            </a:r>
            <a:r>
              <a:rPr lang="en-US" dirty="0" err="1" smtClean="0"/>
              <a:t>mismo</a:t>
            </a:r>
            <a:r>
              <a:rPr lang="en-US" dirty="0" smtClean="0"/>
              <a:t> </a:t>
            </a:r>
            <a:r>
              <a:rPr lang="en-US" dirty="0" err="1" smtClean="0"/>
              <a:t>circuito</a:t>
            </a:r>
            <a:r>
              <a:rPr lang="en-US" dirty="0" smtClean="0"/>
              <a:t> o </a:t>
            </a:r>
            <a:r>
              <a:rPr lang="en-US" dirty="0" err="1" smtClean="0"/>
              <a:t>circuitos</a:t>
            </a:r>
            <a:r>
              <a:rPr lang="en-US" dirty="0" smtClean="0"/>
              <a:t> </a:t>
            </a:r>
            <a:r>
              <a:rPr lang="en-US" dirty="0" err="1" smtClean="0"/>
              <a:t>diferentes</a:t>
            </a:r>
            <a:r>
              <a:rPr lang="en-US" dirty="0" smtClean="0"/>
              <a:t>. Uno de </a:t>
            </a:r>
            <a:r>
              <a:rPr lang="en-US" dirty="0" err="1" smtClean="0"/>
              <a:t>los</a:t>
            </a:r>
            <a:r>
              <a:rPr lang="en-US" dirty="0" smtClean="0"/>
              <a:t> </a:t>
            </a:r>
            <a:r>
              <a:rPr lang="en-US" dirty="0" err="1" smtClean="0"/>
              <a:t>componentes</a:t>
            </a:r>
            <a:r>
              <a:rPr lang="en-US" dirty="0" smtClean="0"/>
              <a:t> de la </a:t>
            </a:r>
            <a:r>
              <a:rPr lang="en-US" dirty="0" err="1" smtClean="0"/>
              <a:t>subestación</a:t>
            </a:r>
            <a:r>
              <a:rPr lang="en-US" dirty="0" smtClean="0"/>
              <a:t> que </a:t>
            </a:r>
            <a:r>
              <a:rPr lang="en-US" dirty="0" err="1" smtClean="0"/>
              <a:t>proporciona</a:t>
            </a:r>
            <a:r>
              <a:rPr lang="en-US" dirty="0" smtClean="0"/>
              <a:t> el </a:t>
            </a:r>
            <a:r>
              <a:rPr lang="en-US" dirty="0" err="1" smtClean="0"/>
              <a:t>aislamiento</a:t>
            </a:r>
            <a:r>
              <a:rPr lang="en-US" dirty="0" smtClean="0"/>
              <a:t> </a:t>
            </a:r>
            <a:r>
              <a:rPr lang="en-US" dirty="0" err="1" smtClean="0"/>
              <a:t>necesario</a:t>
            </a:r>
            <a:r>
              <a:rPr lang="en-US" dirty="0" smtClean="0"/>
              <a:t> entre </a:t>
            </a:r>
            <a:r>
              <a:rPr lang="en-US" dirty="0" err="1" smtClean="0"/>
              <a:t>los</a:t>
            </a:r>
            <a:r>
              <a:rPr lang="en-US" dirty="0" smtClean="0"/>
              <a:t> </a:t>
            </a:r>
            <a:r>
              <a:rPr lang="en-US" dirty="0" err="1" smtClean="0"/>
              <a:t>conductores</a:t>
            </a:r>
            <a:r>
              <a:rPr lang="en-US" dirty="0" smtClean="0"/>
              <a:t> </a:t>
            </a:r>
            <a:r>
              <a:rPr lang="en-US" dirty="0" err="1" smtClean="0"/>
              <a:t>energizados</a:t>
            </a:r>
            <a:r>
              <a:rPr lang="en-US" dirty="0" smtClean="0"/>
              <a:t> y las </a:t>
            </a:r>
            <a:r>
              <a:rPr lang="en-US" dirty="0" err="1" smtClean="0"/>
              <a:t>estructuras</a:t>
            </a:r>
            <a:r>
              <a:rPr lang="en-US" dirty="0" smtClean="0"/>
              <a:t> </a:t>
            </a:r>
            <a:r>
              <a:rPr lang="en-US" dirty="0" err="1" smtClean="0"/>
              <a:t>puestas</a:t>
            </a:r>
            <a:r>
              <a:rPr lang="en-US" dirty="0" smtClean="0"/>
              <a:t> a </a:t>
            </a:r>
            <a:r>
              <a:rPr lang="en-US" dirty="0" err="1" smtClean="0"/>
              <a:t>tierra</a:t>
            </a:r>
            <a:r>
              <a:rPr lang="en-US" dirty="0" smtClean="0"/>
              <a:t> son </a:t>
            </a:r>
            <a:r>
              <a:rPr lang="en-US" dirty="0" err="1" smtClean="0"/>
              <a:t>los</a:t>
            </a:r>
            <a:r>
              <a:rPr lang="en-US" dirty="0" smtClean="0"/>
              <a:t> </a:t>
            </a:r>
            <a:r>
              <a:rPr lang="en-US" dirty="0" err="1" smtClean="0"/>
              <a:t>aisladores</a:t>
            </a:r>
            <a:r>
              <a:rPr lang="en-US" dirty="0" smtClean="0"/>
              <a:t> de </a:t>
            </a:r>
            <a:r>
              <a:rPr lang="en-US" dirty="0" err="1" smtClean="0"/>
              <a:t>subestaciones</a:t>
            </a:r>
            <a:r>
              <a:rPr lang="en-US" dirty="0" smtClean="0"/>
              <a:t>, </a:t>
            </a:r>
            <a:r>
              <a:rPr lang="en-US" dirty="0" err="1" smtClean="0"/>
              <a:t>cuyos</a:t>
            </a:r>
            <a:r>
              <a:rPr lang="en-US" dirty="0" smtClean="0"/>
              <a:t> </a:t>
            </a:r>
            <a:r>
              <a:rPr lang="en-US" dirty="0" err="1" smtClean="0"/>
              <a:t>tipos</a:t>
            </a:r>
            <a:r>
              <a:rPr lang="en-US" dirty="0" smtClean="0"/>
              <a:t> </a:t>
            </a:r>
            <a:r>
              <a:rPr lang="en-US" dirty="0" err="1" smtClean="0"/>
              <a:t>principales</a:t>
            </a:r>
            <a:r>
              <a:rPr lang="en-US" dirty="0" smtClean="0"/>
              <a:t> son </a:t>
            </a:r>
            <a:r>
              <a:rPr lang="en-US" dirty="0" err="1" smtClean="0"/>
              <a:t>los</a:t>
            </a:r>
            <a:r>
              <a:rPr lang="en-US" dirty="0" smtClean="0"/>
              <a:t> </a:t>
            </a:r>
            <a:r>
              <a:rPr lang="en-US" dirty="0" err="1" smtClean="0"/>
              <a:t>siguientes</a:t>
            </a:r>
            <a:r>
              <a:rPr lang="en-US" dirty="0" smtClean="0"/>
              <a:t>:</a:t>
            </a:r>
          </a:p>
          <a:p>
            <a:pPr algn="just"/>
            <a:r>
              <a:rPr lang="en-US" b="1" dirty="0" smtClean="0">
                <a:solidFill>
                  <a:srgbClr val="0070C0"/>
                </a:solidFill>
              </a:rPr>
              <a:t>•    </a:t>
            </a:r>
            <a:r>
              <a:rPr lang="en-US" b="1" dirty="0" err="1" smtClean="0">
                <a:solidFill>
                  <a:srgbClr val="0070C0"/>
                </a:solidFill>
              </a:rPr>
              <a:t>Aisladores</a:t>
            </a:r>
            <a:r>
              <a:rPr lang="en-US" b="1" dirty="0" smtClean="0">
                <a:solidFill>
                  <a:srgbClr val="0070C0"/>
                </a:solidFill>
              </a:rPr>
              <a:t> de poste de </a:t>
            </a:r>
            <a:r>
              <a:rPr lang="en-US" b="1" dirty="0" err="1" smtClean="0">
                <a:solidFill>
                  <a:srgbClr val="0070C0"/>
                </a:solidFill>
              </a:rPr>
              <a:t>estación</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Casquillos</a:t>
            </a:r>
            <a:r>
              <a:rPr lang="en-US" b="1" dirty="0" smtClean="0">
                <a:solidFill>
                  <a:srgbClr val="0070C0"/>
                </a:solidFill>
              </a:rPr>
              <a:t> de </a:t>
            </a:r>
            <a:r>
              <a:rPr lang="en-US" b="1" dirty="0" err="1" smtClean="0">
                <a:solidFill>
                  <a:srgbClr val="0070C0"/>
                </a:solidFill>
              </a:rPr>
              <a:t>equipo</a:t>
            </a:r>
            <a:r>
              <a:rPr lang="en-US" b="1" dirty="0" smtClean="0">
                <a:solidFill>
                  <a:srgbClr val="0070C0"/>
                </a:solidFill>
              </a:rPr>
              <a:t> (</a:t>
            </a:r>
            <a:r>
              <a:rPr lang="en-US" b="1" dirty="0" err="1" smtClean="0">
                <a:solidFill>
                  <a:srgbClr val="0070C0"/>
                </a:solidFill>
              </a:rPr>
              <a:t>transformador</a:t>
            </a:r>
            <a:r>
              <a:rPr lang="en-US" b="1" dirty="0" smtClean="0">
                <a:solidFill>
                  <a:srgbClr val="0070C0"/>
                </a:solidFill>
              </a:rPr>
              <a:t>, </a:t>
            </a:r>
            <a:r>
              <a:rPr lang="en-US" b="1" dirty="0" err="1" smtClean="0">
                <a:solidFill>
                  <a:srgbClr val="0070C0"/>
                </a:solidFill>
              </a:rPr>
              <a:t>disyuntor</a:t>
            </a:r>
            <a:r>
              <a:rPr lang="en-US" b="1" dirty="0" smtClean="0">
                <a:solidFill>
                  <a:srgbClr val="0070C0"/>
                </a:solidFill>
              </a:rPr>
              <a:t>)</a:t>
            </a:r>
          </a:p>
          <a:p>
            <a:pPr algn="just"/>
            <a:r>
              <a:rPr lang="en-US" b="1" dirty="0" smtClean="0">
                <a:solidFill>
                  <a:srgbClr val="0070C0"/>
                </a:solidFill>
              </a:rPr>
              <a:t>•    </a:t>
            </a:r>
            <a:r>
              <a:rPr lang="en-US" b="1" dirty="0" err="1" smtClean="0">
                <a:solidFill>
                  <a:srgbClr val="0070C0"/>
                </a:solidFill>
              </a:rPr>
              <a:t>Columnas</a:t>
            </a:r>
            <a:r>
              <a:rPr lang="en-US" b="1" dirty="0" smtClean="0">
                <a:solidFill>
                  <a:srgbClr val="0070C0"/>
                </a:solidFill>
              </a:rPr>
              <a:t> </a:t>
            </a:r>
            <a:r>
              <a:rPr lang="en-US" b="1" dirty="0" err="1" smtClean="0">
                <a:solidFill>
                  <a:srgbClr val="0070C0"/>
                </a:solidFill>
              </a:rPr>
              <a:t>aislantes</a:t>
            </a:r>
            <a:r>
              <a:rPr lang="en-US" b="1" dirty="0" smtClean="0">
                <a:solidFill>
                  <a:srgbClr val="0070C0"/>
                </a:solidFill>
              </a:rPr>
              <a:t> de </a:t>
            </a:r>
            <a:r>
              <a:rPr lang="en-US" b="1" dirty="0" err="1" smtClean="0">
                <a:solidFill>
                  <a:srgbClr val="0070C0"/>
                </a:solidFill>
              </a:rPr>
              <a:t>equipos</a:t>
            </a:r>
            <a:r>
              <a:rPr lang="en-US" b="1" dirty="0" smtClean="0">
                <a:solidFill>
                  <a:srgbClr val="0070C0"/>
                </a:solidFill>
              </a:rPr>
              <a:t> (CCVT, </a:t>
            </a:r>
            <a:r>
              <a:rPr lang="en-US" b="1" dirty="0" err="1" smtClean="0">
                <a:solidFill>
                  <a:srgbClr val="0070C0"/>
                </a:solidFill>
              </a:rPr>
              <a:t>pararrayos</a:t>
            </a:r>
            <a:r>
              <a:rPr lang="en-US" b="1" dirty="0" smtClean="0">
                <a:solidFill>
                  <a:srgbClr val="0070C0"/>
                </a:solidFill>
              </a:rPr>
              <a:t>, etc.)</a:t>
            </a:r>
          </a:p>
          <a:p>
            <a:pPr algn="just"/>
            <a:r>
              <a:rPr lang="en-US" dirty="0" smtClean="0"/>
              <a:t>Los </a:t>
            </a:r>
            <a:r>
              <a:rPr lang="en-US" dirty="0" err="1" smtClean="0"/>
              <a:t>materiales</a:t>
            </a:r>
            <a:r>
              <a:rPr lang="en-US" dirty="0" smtClean="0"/>
              <a:t> </a:t>
            </a:r>
            <a:r>
              <a:rPr lang="en-US" dirty="0" err="1" smtClean="0"/>
              <a:t>aislantes</a:t>
            </a:r>
            <a:r>
              <a:rPr lang="en-US" dirty="0" smtClean="0"/>
              <a:t> son </a:t>
            </a:r>
            <a:r>
              <a:rPr lang="en-US" dirty="0" err="1" smtClean="0"/>
              <a:t>porcelana</a:t>
            </a:r>
            <a:r>
              <a:rPr lang="en-US" dirty="0" smtClean="0"/>
              <a:t> o </a:t>
            </a:r>
            <a:r>
              <a:rPr lang="en-US" dirty="0" err="1" smtClean="0"/>
              <a:t>polímero</a:t>
            </a:r>
            <a:r>
              <a:rPr lang="en-US" dirty="0" smtClean="0"/>
              <a:t>. Para </a:t>
            </a:r>
            <a:r>
              <a:rPr lang="en-US" dirty="0" err="1" smtClean="0"/>
              <a:t>cada</a:t>
            </a:r>
            <a:r>
              <a:rPr lang="en-US" dirty="0" smtClean="0"/>
              <a:t> </a:t>
            </a:r>
            <a:r>
              <a:rPr lang="en-US" dirty="0" err="1" smtClean="0"/>
              <a:t>aislador</a:t>
            </a:r>
            <a:r>
              <a:rPr lang="en-US" dirty="0" smtClean="0"/>
              <a:t>, se </a:t>
            </a:r>
            <a:r>
              <a:rPr lang="en-US" dirty="0" err="1" smtClean="0"/>
              <a:t>especifican</a:t>
            </a:r>
            <a:r>
              <a:rPr lang="en-US" dirty="0" smtClean="0"/>
              <a:t> </a:t>
            </a:r>
            <a:r>
              <a:rPr lang="en-US" dirty="0" err="1" smtClean="0"/>
              <a:t>numerosas</a:t>
            </a:r>
            <a:r>
              <a:rPr lang="en-US" dirty="0" smtClean="0"/>
              <a:t> </a:t>
            </a:r>
            <a:r>
              <a:rPr lang="en-US" dirty="0" err="1" smtClean="0"/>
              <a:t>propiedades</a:t>
            </a:r>
            <a:r>
              <a:rPr lang="en-US" dirty="0" smtClean="0"/>
              <a:t> </a:t>
            </a:r>
            <a:r>
              <a:rPr lang="en-US" dirty="0" err="1" smtClean="0"/>
              <a:t>eléctricas</a:t>
            </a:r>
            <a:r>
              <a:rPr lang="en-US" dirty="0" smtClean="0"/>
              <a:t> y </a:t>
            </a:r>
            <a:r>
              <a:rPr lang="en-US" dirty="0" err="1" smtClean="0"/>
              <a:t>mecánicas</a:t>
            </a:r>
            <a:r>
              <a:rPr lang="en-US" dirty="0" smtClean="0"/>
              <a:t>, que </a:t>
            </a:r>
            <a:r>
              <a:rPr lang="en-US" dirty="0" err="1" smtClean="0"/>
              <a:t>los</a:t>
            </a:r>
            <a:r>
              <a:rPr lang="en-US" dirty="0" smtClean="0"/>
              <a:t> </a:t>
            </a:r>
            <a:r>
              <a:rPr lang="en-US" dirty="0" err="1" smtClean="0"/>
              <a:t>diseñadores</a:t>
            </a:r>
            <a:r>
              <a:rPr lang="en-US" dirty="0" smtClean="0"/>
              <a:t> e </a:t>
            </a:r>
            <a:r>
              <a:rPr lang="en-US" dirty="0" err="1" smtClean="0"/>
              <a:t>ingenieros</a:t>
            </a:r>
            <a:r>
              <a:rPr lang="en-US" dirty="0" smtClean="0"/>
              <a:t> de </a:t>
            </a:r>
            <a:r>
              <a:rPr lang="en-US" dirty="0" err="1" smtClean="0"/>
              <a:t>subestaciones</a:t>
            </a:r>
            <a:r>
              <a:rPr lang="en-US" dirty="0" smtClean="0"/>
              <a:t> </a:t>
            </a:r>
            <a:r>
              <a:rPr lang="en-US" dirty="0" err="1" smtClean="0"/>
              <a:t>utilizan</a:t>
            </a:r>
            <a:r>
              <a:rPr lang="en-US" dirty="0" smtClean="0"/>
              <a:t> </a:t>
            </a:r>
            <a:r>
              <a:rPr lang="en-US" dirty="0" err="1" smtClean="0"/>
              <a:t>en</a:t>
            </a:r>
            <a:r>
              <a:rPr lang="en-US" dirty="0" smtClean="0"/>
              <a:t> </a:t>
            </a:r>
            <a:r>
              <a:rPr lang="en-US" dirty="0" err="1" smtClean="0"/>
              <a:t>sus</a:t>
            </a:r>
            <a:r>
              <a:rPr lang="en-US" dirty="0" smtClean="0"/>
              <a:t> </a:t>
            </a:r>
            <a:r>
              <a:rPr lang="en-US" dirty="0" err="1" smtClean="0"/>
              <a:t>cálculos</a:t>
            </a:r>
            <a:r>
              <a:rPr lang="en-US" dirty="0" smtClean="0"/>
              <a:t>. </a:t>
            </a:r>
            <a:r>
              <a:rPr lang="en-US" dirty="0" err="1" smtClean="0"/>
              <a:t>En</a:t>
            </a:r>
            <a:r>
              <a:rPr lang="en-US" dirty="0" smtClean="0"/>
              <a:t> la Fig. 15 se </a:t>
            </a:r>
            <a:r>
              <a:rPr lang="en-US" dirty="0" err="1" smtClean="0"/>
              <a:t>muestra</a:t>
            </a:r>
            <a:r>
              <a:rPr lang="en-US" dirty="0" smtClean="0"/>
              <a:t> un </a:t>
            </a:r>
            <a:r>
              <a:rPr lang="en-US" dirty="0" err="1" smtClean="0"/>
              <a:t>aislador</a:t>
            </a:r>
            <a:r>
              <a:rPr lang="en-US" dirty="0" smtClean="0"/>
              <a:t> de poste de </a:t>
            </a:r>
            <a:r>
              <a:rPr lang="en-US" dirty="0" err="1" smtClean="0"/>
              <a:t>estación</a:t>
            </a:r>
            <a:r>
              <a:rPr lang="en-US" dirty="0" smtClean="0"/>
              <a:t> de </a:t>
            </a:r>
            <a:r>
              <a:rPr lang="en-US" dirty="0" err="1" smtClean="0"/>
              <a:t>porcelana</a:t>
            </a:r>
            <a:r>
              <a:rPr lang="en-US" dirty="0" smtClean="0"/>
              <a:t> </a:t>
            </a:r>
            <a:r>
              <a:rPr lang="en-US" dirty="0" err="1" smtClean="0"/>
              <a:t>típico</a:t>
            </a:r>
            <a:r>
              <a:rPr lang="en-US" dirty="0" smtClean="0"/>
              <a:t>.</a:t>
            </a:r>
          </a:p>
          <a:p>
            <a:pPr algn="just"/>
            <a:endParaRPr lang="es-ES" dirty="0" smtClean="0"/>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25</a:t>
            </a:fld>
            <a:endParaRPr lang="en-US"/>
          </a:p>
        </p:txBody>
      </p:sp>
    </p:spTree>
    <p:extLst>
      <p:ext uri="{BB962C8B-B14F-4D97-AF65-F5344CB8AC3E}">
        <p14:creationId xmlns:p14="http://schemas.microsoft.com/office/powerpoint/2010/main" val="14717607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smtClean="0"/>
              <a:t>El </a:t>
            </a:r>
            <a:r>
              <a:rPr lang="en-US" dirty="0" err="1" smtClean="0"/>
              <a:t>diseño</a:t>
            </a:r>
            <a:r>
              <a:rPr lang="en-US" dirty="0" smtClean="0"/>
              <a:t> de la </a:t>
            </a:r>
            <a:r>
              <a:rPr lang="en-US" dirty="0" err="1" smtClean="0"/>
              <a:t>subestación</a:t>
            </a:r>
            <a:r>
              <a:rPr lang="en-US" dirty="0" smtClean="0"/>
              <a:t> se </a:t>
            </a:r>
            <a:r>
              <a:rPr lang="en-US" dirty="0" err="1" smtClean="0"/>
              <a:t>basa</a:t>
            </a:r>
            <a:r>
              <a:rPr lang="en-US" dirty="0" smtClean="0"/>
              <a:t> </a:t>
            </a:r>
            <a:r>
              <a:rPr lang="en-US" dirty="0" err="1" smtClean="0"/>
              <a:t>en</a:t>
            </a:r>
            <a:r>
              <a:rPr lang="en-US" dirty="0" smtClean="0"/>
              <a:t> la </a:t>
            </a:r>
            <a:r>
              <a:rPr lang="en-US" dirty="0" err="1" smtClean="0"/>
              <a:t>suposición</a:t>
            </a:r>
            <a:r>
              <a:rPr lang="en-US" dirty="0" smtClean="0"/>
              <a:t> de que </a:t>
            </a:r>
            <a:r>
              <a:rPr lang="en-US" dirty="0" err="1" smtClean="0"/>
              <a:t>los</a:t>
            </a:r>
            <a:r>
              <a:rPr lang="en-US" dirty="0" smtClean="0"/>
              <a:t> </a:t>
            </a:r>
            <a:r>
              <a:rPr lang="en-US" dirty="0" err="1" smtClean="0"/>
              <a:t>aisladores</a:t>
            </a:r>
            <a:r>
              <a:rPr lang="en-US" dirty="0" smtClean="0"/>
              <a:t> de la </a:t>
            </a:r>
            <a:r>
              <a:rPr lang="en-US" dirty="0" err="1" smtClean="0"/>
              <a:t>subestación</a:t>
            </a:r>
            <a:r>
              <a:rPr lang="en-US" dirty="0" smtClean="0"/>
              <a:t> </a:t>
            </a:r>
            <a:r>
              <a:rPr lang="en-US" dirty="0" err="1" smtClean="0"/>
              <a:t>conservarán</a:t>
            </a:r>
            <a:r>
              <a:rPr lang="en-US" dirty="0" smtClean="0"/>
              <a:t> </a:t>
            </a:r>
            <a:r>
              <a:rPr lang="en-US" dirty="0" err="1" smtClean="0"/>
              <a:t>sus</a:t>
            </a:r>
            <a:r>
              <a:rPr lang="en-US" dirty="0" smtClean="0"/>
              <a:t> </a:t>
            </a:r>
            <a:r>
              <a:rPr lang="en-US" dirty="0" err="1" smtClean="0"/>
              <a:t>capacidades</a:t>
            </a:r>
            <a:r>
              <a:rPr lang="en-US" dirty="0" smtClean="0"/>
              <a:t> </a:t>
            </a:r>
            <a:r>
              <a:rPr lang="en-US" dirty="0" err="1" smtClean="0"/>
              <a:t>aislantes</a:t>
            </a:r>
            <a:r>
              <a:rPr lang="en-US" dirty="0" smtClean="0"/>
              <a:t>. </a:t>
            </a:r>
            <a:r>
              <a:rPr lang="en-US" dirty="0" err="1" smtClean="0"/>
              <a:t>En</a:t>
            </a:r>
            <a:r>
              <a:rPr lang="en-US" dirty="0" smtClean="0"/>
              <a:t> </a:t>
            </a:r>
            <a:r>
              <a:rPr lang="en-US" dirty="0" err="1" smtClean="0"/>
              <a:t>realidad</a:t>
            </a:r>
            <a:r>
              <a:rPr lang="en-US" dirty="0" smtClean="0"/>
              <a:t>, </a:t>
            </a:r>
            <a:r>
              <a:rPr lang="en-US" dirty="0" err="1" smtClean="0"/>
              <a:t>existen</a:t>
            </a:r>
            <a:r>
              <a:rPr lang="en-US" dirty="0" smtClean="0"/>
              <a:t> </a:t>
            </a:r>
            <a:r>
              <a:rPr lang="en-US" dirty="0" err="1" smtClean="0"/>
              <a:t>numerosos</a:t>
            </a:r>
            <a:r>
              <a:rPr lang="en-US" dirty="0" smtClean="0"/>
              <a:t> </a:t>
            </a:r>
            <a:r>
              <a:rPr lang="en-US" dirty="0" err="1" smtClean="0"/>
              <a:t>factores</a:t>
            </a:r>
            <a:r>
              <a:rPr lang="en-US" dirty="0" smtClean="0"/>
              <a:t> que </a:t>
            </a:r>
            <a:r>
              <a:rPr lang="en-US" dirty="0" err="1" smtClean="0"/>
              <a:t>pueden</a:t>
            </a:r>
            <a:r>
              <a:rPr lang="en-US" dirty="0" smtClean="0"/>
              <a:t> </a:t>
            </a:r>
            <a:r>
              <a:rPr lang="en-US" dirty="0" err="1" smtClean="0"/>
              <a:t>afectar</a:t>
            </a:r>
            <a:r>
              <a:rPr lang="en-US" dirty="0" smtClean="0"/>
              <a:t> el </a:t>
            </a:r>
            <a:r>
              <a:rPr lang="en-US" dirty="0" err="1" smtClean="0"/>
              <a:t>rendimiento</a:t>
            </a:r>
            <a:r>
              <a:rPr lang="en-US" dirty="0" smtClean="0"/>
              <a:t> del </a:t>
            </a:r>
            <a:r>
              <a:rPr lang="en-US" dirty="0" err="1" smtClean="0"/>
              <a:t>aislador</a:t>
            </a:r>
            <a:r>
              <a:rPr lang="en-US" dirty="0" smtClean="0"/>
              <a:t>, </a:t>
            </a:r>
            <a:r>
              <a:rPr lang="en-US" dirty="0" err="1" smtClean="0"/>
              <a:t>haciéndolos</a:t>
            </a:r>
            <a:r>
              <a:rPr lang="en-US" dirty="0" smtClean="0"/>
              <a:t> </a:t>
            </a:r>
            <a:r>
              <a:rPr lang="en-US" dirty="0" err="1" smtClean="0"/>
              <a:t>inadecuados</a:t>
            </a:r>
            <a:r>
              <a:rPr lang="en-US" dirty="0" smtClean="0"/>
              <a:t> para la </a:t>
            </a:r>
            <a:r>
              <a:rPr lang="en-US" dirty="0" err="1" smtClean="0"/>
              <a:t>aplicación</a:t>
            </a:r>
            <a:r>
              <a:rPr lang="en-US" dirty="0" smtClean="0"/>
              <a:t> </a:t>
            </a:r>
            <a:r>
              <a:rPr lang="en-US" dirty="0" err="1" smtClean="0"/>
              <a:t>prevista</a:t>
            </a:r>
            <a:r>
              <a:rPr lang="en-US" dirty="0" smtClean="0"/>
              <a:t>.</a:t>
            </a:r>
          </a:p>
          <a:p>
            <a:pPr algn="just"/>
            <a:r>
              <a:rPr lang="en-US" dirty="0" err="1" smtClean="0"/>
              <a:t>Analicemos</a:t>
            </a:r>
            <a:r>
              <a:rPr lang="en-US" dirty="0" smtClean="0"/>
              <a:t> </a:t>
            </a:r>
            <a:r>
              <a:rPr lang="en-US" dirty="0" err="1" smtClean="0"/>
              <a:t>los</a:t>
            </a:r>
            <a:r>
              <a:rPr lang="en-US" dirty="0" smtClean="0"/>
              <a:t> </a:t>
            </a:r>
            <a:r>
              <a:rPr lang="en-US" dirty="0" err="1" smtClean="0"/>
              <a:t>problemas</a:t>
            </a:r>
            <a:r>
              <a:rPr lang="en-US" dirty="0" smtClean="0"/>
              <a:t> </a:t>
            </a:r>
            <a:r>
              <a:rPr lang="en-US" dirty="0" err="1" smtClean="0"/>
              <a:t>más</a:t>
            </a:r>
            <a:r>
              <a:rPr lang="en-US" dirty="0" smtClean="0"/>
              <a:t> </a:t>
            </a:r>
            <a:r>
              <a:rPr lang="en-US" dirty="0" err="1" smtClean="0"/>
              <a:t>comunes</a:t>
            </a:r>
            <a:r>
              <a:rPr lang="en-US" dirty="0" smtClean="0"/>
              <a:t> </a:t>
            </a:r>
            <a:r>
              <a:rPr lang="en-US" dirty="0" err="1" smtClean="0"/>
              <a:t>relacionados</a:t>
            </a:r>
            <a:r>
              <a:rPr lang="en-US" dirty="0" smtClean="0"/>
              <a:t> con </a:t>
            </a:r>
            <a:r>
              <a:rPr lang="en-US" dirty="0" err="1" smtClean="0"/>
              <a:t>los</a:t>
            </a:r>
            <a:r>
              <a:rPr lang="en-US" dirty="0" smtClean="0"/>
              <a:t> </a:t>
            </a:r>
            <a:r>
              <a:rPr lang="en-US" dirty="0" err="1" smtClean="0"/>
              <a:t>aisladores</a:t>
            </a:r>
            <a:r>
              <a:rPr lang="en-US" dirty="0" smtClean="0"/>
              <a:t> de </a:t>
            </a:r>
            <a:r>
              <a:rPr lang="en-US" dirty="0" err="1" smtClean="0"/>
              <a:t>subestaciones</a:t>
            </a:r>
            <a:r>
              <a:rPr lang="en-US" dirty="0" smtClean="0"/>
              <a:t> y las </a:t>
            </a:r>
            <a:r>
              <a:rPr lang="en-US" dirty="0" err="1" smtClean="0"/>
              <a:t>posibles</a:t>
            </a:r>
            <a:r>
              <a:rPr lang="en-US" dirty="0" smtClean="0"/>
              <a:t> </a:t>
            </a:r>
            <a:r>
              <a:rPr lang="en-US" dirty="0" err="1" smtClean="0"/>
              <a:t>formas</a:t>
            </a:r>
            <a:r>
              <a:rPr lang="en-US" dirty="0" smtClean="0"/>
              <a:t> de </a:t>
            </a:r>
            <a:r>
              <a:rPr lang="en-US" dirty="0" err="1" smtClean="0"/>
              <a:t>resolverlos</a:t>
            </a:r>
            <a:r>
              <a:rPr lang="en-US" dirty="0" smtClean="0"/>
              <a:t>.</a:t>
            </a:r>
          </a:p>
          <a:p>
            <a:pPr algn="just"/>
            <a:r>
              <a:rPr lang="en-US" dirty="0" smtClean="0"/>
              <a:t>Uno de </a:t>
            </a:r>
            <a:r>
              <a:rPr lang="en-US" dirty="0" err="1" smtClean="0"/>
              <a:t>estos</a:t>
            </a:r>
            <a:r>
              <a:rPr lang="en-US" dirty="0" smtClean="0"/>
              <a:t> </a:t>
            </a:r>
            <a:r>
              <a:rPr lang="en-US" dirty="0" err="1" smtClean="0"/>
              <a:t>problemas</a:t>
            </a:r>
            <a:r>
              <a:rPr lang="en-US" dirty="0" smtClean="0"/>
              <a:t> </a:t>
            </a:r>
            <a:r>
              <a:rPr lang="en-US" dirty="0" err="1" smtClean="0"/>
              <a:t>es</a:t>
            </a:r>
            <a:r>
              <a:rPr lang="en-US" dirty="0" smtClean="0"/>
              <a:t> la </a:t>
            </a:r>
            <a:r>
              <a:rPr lang="en-US" dirty="0" err="1" smtClean="0"/>
              <a:t>formación</a:t>
            </a:r>
            <a:r>
              <a:rPr lang="en-US" dirty="0" smtClean="0"/>
              <a:t> de </a:t>
            </a:r>
            <a:r>
              <a:rPr lang="en-US" dirty="0" err="1" smtClean="0"/>
              <a:t>hielo</a:t>
            </a:r>
            <a:r>
              <a:rPr lang="en-US" dirty="0" smtClean="0"/>
              <a:t>, que </a:t>
            </a:r>
            <a:r>
              <a:rPr lang="en-US" dirty="0" err="1" smtClean="0"/>
              <a:t>representa</a:t>
            </a:r>
            <a:r>
              <a:rPr lang="en-US" dirty="0" smtClean="0"/>
              <a:t> </a:t>
            </a:r>
            <a:r>
              <a:rPr lang="en-US" dirty="0" err="1" smtClean="0"/>
              <a:t>una</a:t>
            </a:r>
            <a:r>
              <a:rPr lang="en-US" dirty="0" smtClean="0"/>
              <a:t> </a:t>
            </a:r>
            <a:r>
              <a:rPr lang="en-US" dirty="0" err="1" smtClean="0"/>
              <a:t>acumulación</a:t>
            </a:r>
            <a:r>
              <a:rPr lang="en-US" dirty="0" smtClean="0"/>
              <a:t> de </a:t>
            </a:r>
            <a:r>
              <a:rPr lang="en-US" dirty="0" err="1" smtClean="0"/>
              <a:t>hielo</a:t>
            </a:r>
            <a:r>
              <a:rPr lang="en-US" dirty="0" smtClean="0"/>
              <a:t> a lo largo de la </a:t>
            </a:r>
            <a:r>
              <a:rPr lang="en-US" dirty="0" err="1" smtClean="0"/>
              <a:t>superficie</a:t>
            </a:r>
            <a:r>
              <a:rPr lang="en-US" dirty="0" smtClean="0"/>
              <a:t> de </a:t>
            </a:r>
            <a:r>
              <a:rPr lang="en-US" dirty="0" err="1" smtClean="0"/>
              <a:t>los</a:t>
            </a:r>
            <a:r>
              <a:rPr lang="en-US" dirty="0" smtClean="0"/>
              <a:t> </a:t>
            </a:r>
            <a:r>
              <a:rPr lang="en-US" dirty="0" err="1" smtClean="0"/>
              <a:t>aisladores</a:t>
            </a:r>
            <a:r>
              <a:rPr lang="en-US" dirty="0" smtClean="0"/>
              <a:t>, </a:t>
            </a:r>
            <a:r>
              <a:rPr lang="en-US" dirty="0" err="1" smtClean="0"/>
              <a:t>formando</a:t>
            </a:r>
            <a:r>
              <a:rPr lang="en-US" dirty="0" smtClean="0"/>
              <a:t> </a:t>
            </a:r>
            <a:r>
              <a:rPr lang="en-US" dirty="0" err="1" smtClean="0"/>
              <a:t>así</a:t>
            </a:r>
            <a:r>
              <a:rPr lang="en-US" dirty="0" smtClean="0"/>
              <a:t> un </a:t>
            </a:r>
            <a:r>
              <a:rPr lang="en-US" dirty="0" err="1" smtClean="0"/>
              <a:t>puente</a:t>
            </a:r>
            <a:r>
              <a:rPr lang="en-US" dirty="0" smtClean="0"/>
              <a:t> entre las </a:t>
            </a:r>
            <a:r>
              <a:rPr lang="en-US" dirty="0" err="1" smtClean="0"/>
              <a:t>enaguas</a:t>
            </a:r>
            <a:r>
              <a:rPr lang="en-US" dirty="0" smtClean="0"/>
              <a:t> y </a:t>
            </a:r>
            <a:r>
              <a:rPr lang="en-US" dirty="0" err="1" smtClean="0"/>
              <a:t>provocando</a:t>
            </a:r>
            <a:r>
              <a:rPr lang="en-US" dirty="0" smtClean="0"/>
              <a:t> </a:t>
            </a:r>
            <a:r>
              <a:rPr lang="en-US" dirty="0" err="1" smtClean="0"/>
              <a:t>descargas</a:t>
            </a:r>
            <a:r>
              <a:rPr lang="en-US" dirty="0" smtClean="0"/>
              <a:t> </a:t>
            </a:r>
            <a:r>
              <a:rPr lang="en-US" dirty="0" err="1" smtClean="0"/>
              <a:t>disruptivas</a:t>
            </a:r>
            <a:r>
              <a:rPr lang="en-US" dirty="0" smtClean="0"/>
              <a:t> a lo largo de la </a:t>
            </a:r>
            <a:r>
              <a:rPr lang="en-US" dirty="0" err="1" smtClean="0"/>
              <a:t>superficie</a:t>
            </a:r>
            <a:r>
              <a:rPr lang="en-US" dirty="0" smtClean="0"/>
              <a:t> de </a:t>
            </a:r>
            <a:r>
              <a:rPr lang="en-US" dirty="0" err="1" smtClean="0"/>
              <a:t>los</a:t>
            </a:r>
            <a:r>
              <a:rPr lang="en-US" dirty="0" smtClean="0"/>
              <a:t> </a:t>
            </a:r>
            <a:r>
              <a:rPr lang="en-US" dirty="0" err="1" smtClean="0"/>
              <a:t>aisladores</a:t>
            </a:r>
            <a:r>
              <a:rPr lang="en-US" dirty="0" smtClean="0"/>
              <a:t> y </a:t>
            </a:r>
            <a:r>
              <a:rPr lang="en-US" dirty="0" err="1" smtClean="0"/>
              <a:t>daños</a:t>
            </a:r>
            <a:r>
              <a:rPr lang="en-US" dirty="0" smtClean="0"/>
              <a:t> </a:t>
            </a:r>
            <a:r>
              <a:rPr lang="en-US" dirty="0" err="1" smtClean="0"/>
              <a:t>en</a:t>
            </a:r>
            <a:r>
              <a:rPr lang="en-US" dirty="0" smtClean="0"/>
              <a:t> el </a:t>
            </a:r>
            <a:r>
              <a:rPr lang="en-US" dirty="0" err="1" smtClean="0"/>
              <a:t>equipo</a:t>
            </a:r>
            <a:r>
              <a:rPr lang="en-US" dirty="0" smtClean="0"/>
              <a:t>. La </a:t>
            </a:r>
            <a:r>
              <a:rPr lang="en-US" dirty="0" err="1" smtClean="0"/>
              <a:t>formación</a:t>
            </a:r>
            <a:r>
              <a:rPr lang="en-US" dirty="0" smtClean="0"/>
              <a:t> de </a:t>
            </a:r>
            <a:r>
              <a:rPr lang="en-US" dirty="0" err="1" smtClean="0"/>
              <a:t>hielo</a:t>
            </a:r>
            <a:r>
              <a:rPr lang="en-US" dirty="0" smtClean="0"/>
              <a:t> se </a:t>
            </a:r>
            <a:r>
              <a:rPr lang="en-US" dirty="0" err="1" smtClean="0"/>
              <a:t>puede</a:t>
            </a:r>
            <a:r>
              <a:rPr lang="en-US" dirty="0" smtClean="0"/>
              <a:t> </a:t>
            </a:r>
            <a:r>
              <a:rPr lang="en-US" dirty="0" err="1" smtClean="0"/>
              <a:t>prevenir</a:t>
            </a:r>
            <a:r>
              <a:rPr lang="en-US" dirty="0" smtClean="0"/>
              <a:t> con las </a:t>
            </a:r>
            <a:r>
              <a:rPr lang="en-US" dirty="0" err="1" smtClean="0"/>
              <a:t>siguientes</a:t>
            </a:r>
            <a:r>
              <a:rPr lang="en-US" dirty="0" smtClean="0"/>
              <a:t> </a:t>
            </a:r>
            <a:r>
              <a:rPr lang="en-US" dirty="0" err="1" smtClean="0"/>
              <a:t>medidas</a:t>
            </a:r>
            <a:r>
              <a:rPr lang="en-US" dirty="0" smtClean="0"/>
              <a:t>:</a:t>
            </a:r>
          </a:p>
          <a:p>
            <a:pPr marL="285750" indent="-285750" algn="just">
              <a:buFont typeface="Wingdings" panose="05000000000000000000" pitchFamily="2" charset="2"/>
              <a:buChar char="§"/>
            </a:pPr>
            <a:r>
              <a:rPr lang="en-US" b="1" dirty="0" err="1" smtClean="0">
                <a:solidFill>
                  <a:srgbClr val="0070C0"/>
                </a:solidFill>
              </a:rPr>
              <a:t>Recubrimiento</a:t>
            </a:r>
            <a:r>
              <a:rPr lang="en-US" b="1" dirty="0" smtClean="0">
                <a:solidFill>
                  <a:srgbClr val="0070C0"/>
                </a:solidFill>
              </a:rPr>
              <a:t> de la </a:t>
            </a:r>
            <a:r>
              <a:rPr lang="en-US" b="1" dirty="0" err="1" smtClean="0">
                <a:solidFill>
                  <a:srgbClr val="0070C0"/>
                </a:solidFill>
              </a:rPr>
              <a:t>superficie</a:t>
            </a:r>
            <a:r>
              <a:rPr lang="en-US" b="1" dirty="0" smtClean="0">
                <a:solidFill>
                  <a:srgbClr val="0070C0"/>
                </a:solidFill>
              </a:rPr>
              <a:t> </a:t>
            </a:r>
            <a:r>
              <a:rPr lang="en-US" b="1" dirty="0" err="1" smtClean="0">
                <a:solidFill>
                  <a:srgbClr val="0070C0"/>
                </a:solidFill>
              </a:rPr>
              <a:t>aislante</a:t>
            </a:r>
            <a:r>
              <a:rPr lang="en-US" b="1" dirty="0" smtClean="0">
                <a:solidFill>
                  <a:srgbClr val="0070C0"/>
                </a:solidFill>
              </a:rPr>
              <a:t> (</a:t>
            </a:r>
            <a:r>
              <a:rPr lang="en-US" b="1" dirty="0" err="1" smtClean="0">
                <a:solidFill>
                  <a:srgbClr val="0070C0"/>
                </a:solidFill>
              </a:rPr>
              <a:t>generalmente</a:t>
            </a:r>
            <a:r>
              <a:rPr lang="en-US" b="1" dirty="0" smtClean="0">
                <a:solidFill>
                  <a:srgbClr val="0070C0"/>
                </a:solidFill>
              </a:rPr>
              <a:t> de </a:t>
            </a:r>
            <a:r>
              <a:rPr lang="en-US" b="1" dirty="0" err="1" smtClean="0">
                <a:solidFill>
                  <a:srgbClr val="0070C0"/>
                </a:solidFill>
              </a:rPr>
              <a:t>silicona</a:t>
            </a:r>
            <a:r>
              <a:rPr lang="en-US" b="1" dirty="0" smtClean="0">
                <a:solidFill>
                  <a:srgbClr val="0070C0"/>
                </a:solidFill>
              </a:rPr>
              <a:t>) que </a:t>
            </a:r>
            <a:r>
              <a:rPr lang="en-US" b="1" dirty="0" err="1" smtClean="0">
                <a:solidFill>
                  <a:srgbClr val="0070C0"/>
                </a:solidFill>
              </a:rPr>
              <a:t>evita</a:t>
            </a:r>
            <a:r>
              <a:rPr lang="en-US" b="1" dirty="0" smtClean="0">
                <a:solidFill>
                  <a:srgbClr val="0070C0"/>
                </a:solidFill>
              </a:rPr>
              <a:t> la </a:t>
            </a:r>
            <a:r>
              <a:rPr lang="en-US" b="1" dirty="0" err="1" smtClean="0">
                <a:solidFill>
                  <a:srgbClr val="0070C0"/>
                </a:solidFill>
              </a:rPr>
              <a:t>acumulación</a:t>
            </a:r>
            <a:r>
              <a:rPr lang="en-US" b="1" dirty="0" smtClean="0">
                <a:solidFill>
                  <a:srgbClr val="0070C0"/>
                </a:solidFill>
              </a:rPr>
              <a:t> de </a:t>
            </a:r>
            <a:r>
              <a:rPr lang="en-US" b="1" dirty="0" err="1" smtClean="0">
                <a:solidFill>
                  <a:srgbClr val="0070C0"/>
                </a:solidFill>
              </a:rPr>
              <a:t>hielo</a:t>
            </a:r>
            <a:endParaRPr lang="en-US" b="1" dirty="0" smtClean="0">
              <a:solidFill>
                <a:srgbClr val="0070C0"/>
              </a:solidFill>
            </a:endParaRPr>
          </a:p>
          <a:p>
            <a:pPr marL="285750" indent="-285750" algn="just">
              <a:buFont typeface="Wingdings" panose="05000000000000000000" pitchFamily="2" charset="2"/>
              <a:buChar char="§"/>
            </a:pPr>
            <a:r>
              <a:rPr lang="en-US" b="1" dirty="0" smtClean="0">
                <a:solidFill>
                  <a:srgbClr val="0070C0"/>
                </a:solidFill>
              </a:rPr>
              <a:t> </a:t>
            </a:r>
            <a:r>
              <a:rPr lang="en-US" b="1" dirty="0" err="1" smtClean="0">
                <a:solidFill>
                  <a:srgbClr val="0070C0"/>
                </a:solidFill>
              </a:rPr>
              <a:t>Aplicación</a:t>
            </a:r>
            <a:r>
              <a:rPr lang="en-US" b="1" dirty="0" smtClean="0">
                <a:solidFill>
                  <a:srgbClr val="0070C0"/>
                </a:solidFill>
              </a:rPr>
              <a:t> de </a:t>
            </a:r>
            <a:r>
              <a:rPr lang="en-US" b="1" dirty="0" err="1" smtClean="0">
                <a:solidFill>
                  <a:srgbClr val="0070C0"/>
                </a:solidFill>
              </a:rPr>
              <a:t>aisladores</a:t>
            </a:r>
            <a:r>
              <a:rPr lang="en-US" b="1" dirty="0" smtClean="0">
                <a:solidFill>
                  <a:srgbClr val="0070C0"/>
                </a:solidFill>
              </a:rPr>
              <a:t> de "</a:t>
            </a:r>
            <a:r>
              <a:rPr lang="en-US" b="1" dirty="0" err="1" smtClean="0">
                <a:solidFill>
                  <a:srgbClr val="0070C0"/>
                </a:solidFill>
              </a:rPr>
              <a:t>alta</a:t>
            </a:r>
            <a:r>
              <a:rPr lang="en-US" b="1" dirty="0" smtClean="0">
                <a:solidFill>
                  <a:srgbClr val="0070C0"/>
                </a:solidFill>
              </a:rPr>
              <a:t> </a:t>
            </a:r>
            <a:r>
              <a:rPr lang="en-US" b="1" dirty="0" err="1" smtClean="0">
                <a:solidFill>
                  <a:srgbClr val="0070C0"/>
                </a:solidFill>
              </a:rPr>
              <a:t>fluencia</a:t>
            </a:r>
            <a:r>
              <a:rPr lang="en-US" b="1" dirty="0" smtClean="0">
                <a:solidFill>
                  <a:srgbClr val="0070C0"/>
                </a:solidFill>
              </a:rPr>
              <a:t>" con </a:t>
            </a:r>
            <a:r>
              <a:rPr lang="en-US" b="1" dirty="0" err="1" smtClean="0">
                <a:solidFill>
                  <a:srgbClr val="0070C0"/>
                </a:solidFill>
              </a:rPr>
              <a:t>faldas</a:t>
            </a:r>
            <a:r>
              <a:rPr lang="en-US" b="1" dirty="0" smtClean="0">
                <a:solidFill>
                  <a:srgbClr val="0070C0"/>
                </a:solidFill>
              </a:rPr>
              <a:t> </a:t>
            </a:r>
            <a:r>
              <a:rPr lang="en-US" b="1" dirty="0" err="1" smtClean="0">
                <a:solidFill>
                  <a:srgbClr val="0070C0"/>
                </a:solidFill>
              </a:rPr>
              <a:t>más</a:t>
            </a:r>
            <a:r>
              <a:rPr lang="en-US" b="1" dirty="0" smtClean="0">
                <a:solidFill>
                  <a:srgbClr val="0070C0"/>
                </a:solidFill>
              </a:rPr>
              <a:t> </a:t>
            </a:r>
            <a:r>
              <a:rPr lang="en-US" b="1" dirty="0" err="1" smtClean="0">
                <a:solidFill>
                  <a:srgbClr val="0070C0"/>
                </a:solidFill>
              </a:rPr>
              <a:t>largas</a:t>
            </a:r>
            <a:r>
              <a:rPr lang="en-US" b="1" dirty="0" smtClean="0">
                <a:solidFill>
                  <a:srgbClr val="0070C0"/>
                </a:solidFill>
              </a:rPr>
              <a:t> que las </a:t>
            </a:r>
            <a:r>
              <a:rPr lang="en-US" b="1" dirty="0" err="1" smtClean="0">
                <a:solidFill>
                  <a:srgbClr val="0070C0"/>
                </a:solidFill>
              </a:rPr>
              <a:t>estándar</a:t>
            </a:r>
            <a:r>
              <a:rPr lang="en-US" b="1" dirty="0" smtClean="0">
                <a:solidFill>
                  <a:srgbClr val="0070C0"/>
                </a:solidFill>
              </a:rPr>
              <a:t> que </a:t>
            </a:r>
            <a:r>
              <a:rPr lang="en-US" b="1" dirty="0" err="1" smtClean="0">
                <a:solidFill>
                  <a:srgbClr val="0070C0"/>
                </a:solidFill>
              </a:rPr>
              <a:t>evitan</a:t>
            </a:r>
            <a:r>
              <a:rPr lang="en-US" b="1" dirty="0" smtClean="0">
                <a:solidFill>
                  <a:srgbClr val="0070C0"/>
                </a:solidFill>
              </a:rPr>
              <a:t> la </a:t>
            </a:r>
            <a:r>
              <a:rPr lang="en-US" b="1" dirty="0" err="1" smtClean="0">
                <a:solidFill>
                  <a:srgbClr val="0070C0"/>
                </a:solidFill>
              </a:rPr>
              <a:t>formación</a:t>
            </a:r>
            <a:r>
              <a:rPr lang="en-US" b="1" dirty="0" smtClean="0">
                <a:solidFill>
                  <a:srgbClr val="0070C0"/>
                </a:solidFill>
              </a:rPr>
              <a:t> de </a:t>
            </a:r>
            <a:r>
              <a:rPr lang="en-US" b="1" dirty="0" err="1" smtClean="0">
                <a:solidFill>
                  <a:srgbClr val="0070C0"/>
                </a:solidFill>
              </a:rPr>
              <a:t>puentes</a:t>
            </a:r>
            <a:r>
              <a:rPr lang="en-US" b="1" dirty="0" smtClean="0">
                <a:solidFill>
                  <a:srgbClr val="0070C0"/>
                </a:solidFill>
              </a:rPr>
              <a:t> de </a:t>
            </a:r>
            <a:r>
              <a:rPr lang="en-US" b="1" dirty="0" err="1" smtClean="0">
                <a:solidFill>
                  <a:srgbClr val="0070C0"/>
                </a:solidFill>
              </a:rPr>
              <a:t>hielo</a:t>
            </a:r>
            <a:endParaRPr lang="en-US" b="1" dirty="0" smtClean="0">
              <a:solidFill>
                <a:srgbClr val="0070C0"/>
              </a:solidFill>
            </a:endParaRPr>
          </a:p>
          <a:p>
            <a:pPr marL="285750" indent="-285750" algn="just">
              <a:buFont typeface="Wingdings" panose="05000000000000000000" pitchFamily="2" charset="2"/>
              <a:buChar char="§"/>
            </a:pPr>
            <a:r>
              <a:rPr lang="en-US" b="1" dirty="0" err="1" smtClean="0">
                <a:solidFill>
                  <a:srgbClr val="0070C0"/>
                </a:solidFill>
              </a:rPr>
              <a:t>Instalación</a:t>
            </a:r>
            <a:r>
              <a:rPr lang="en-US" b="1" dirty="0" smtClean="0">
                <a:solidFill>
                  <a:srgbClr val="0070C0"/>
                </a:solidFill>
              </a:rPr>
              <a:t> de </a:t>
            </a:r>
            <a:r>
              <a:rPr lang="en-US" b="1" dirty="0" err="1" smtClean="0">
                <a:solidFill>
                  <a:srgbClr val="0070C0"/>
                </a:solidFill>
              </a:rPr>
              <a:t>extensores</a:t>
            </a:r>
            <a:r>
              <a:rPr lang="en-US" b="1" dirty="0" smtClean="0">
                <a:solidFill>
                  <a:srgbClr val="0070C0"/>
                </a:solidFill>
              </a:rPr>
              <a:t> de </a:t>
            </a:r>
            <a:r>
              <a:rPr lang="en-US" b="1" dirty="0" err="1" smtClean="0">
                <a:solidFill>
                  <a:srgbClr val="0070C0"/>
                </a:solidFill>
              </a:rPr>
              <a:t>líneas</a:t>
            </a:r>
            <a:r>
              <a:rPr lang="en-US" b="1" dirty="0" smtClean="0">
                <a:solidFill>
                  <a:srgbClr val="0070C0"/>
                </a:solidFill>
              </a:rPr>
              <a:t> de </a:t>
            </a:r>
            <a:r>
              <a:rPr lang="en-US" b="1" dirty="0" err="1" smtClean="0">
                <a:solidFill>
                  <a:srgbClr val="0070C0"/>
                </a:solidFill>
              </a:rPr>
              <a:t>fuga</a:t>
            </a:r>
            <a:r>
              <a:rPr lang="en-US" b="1" dirty="0" smtClean="0">
                <a:solidFill>
                  <a:srgbClr val="0070C0"/>
                </a:solidFill>
              </a:rPr>
              <a:t> que se </a:t>
            </a:r>
            <a:r>
              <a:rPr lang="en-US" b="1" dirty="0" err="1" smtClean="0">
                <a:solidFill>
                  <a:srgbClr val="0070C0"/>
                </a:solidFill>
              </a:rPr>
              <a:t>utilizan</a:t>
            </a:r>
            <a:r>
              <a:rPr lang="en-US" b="1" dirty="0" smtClean="0">
                <a:solidFill>
                  <a:srgbClr val="0070C0"/>
                </a:solidFill>
              </a:rPr>
              <a:t> </a:t>
            </a:r>
            <a:r>
              <a:rPr lang="en-US" b="1" dirty="0" err="1" smtClean="0">
                <a:solidFill>
                  <a:srgbClr val="0070C0"/>
                </a:solidFill>
              </a:rPr>
              <a:t>principalmente</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aisladores</a:t>
            </a:r>
            <a:r>
              <a:rPr lang="en-US" b="1" dirty="0" smtClean="0">
                <a:solidFill>
                  <a:srgbClr val="0070C0"/>
                </a:solidFill>
              </a:rPr>
              <a:t> </a:t>
            </a:r>
            <a:r>
              <a:rPr lang="en-US" b="1" dirty="0" err="1" smtClean="0">
                <a:solidFill>
                  <a:srgbClr val="0070C0"/>
                </a:solidFill>
              </a:rPr>
              <a:t>existentes</a:t>
            </a:r>
            <a:r>
              <a:rPr lang="en-US" b="1" dirty="0" smtClean="0">
                <a:solidFill>
                  <a:srgbClr val="0070C0"/>
                </a:solidFill>
              </a:rPr>
              <a:t> </a:t>
            </a:r>
            <a:r>
              <a:rPr lang="en-US" b="1" dirty="0" err="1" smtClean="0">
                <a:solidFill>
                  <a:srgbClr val="0070C0"/>
                </a:solidFill>
              </a:rPr>
              <a:t>después</a:t>
            </a:r>
            <a:r>
              <a:rPr lang="en-US" b="1" dirty="0" smtClean="0">
                <a:solidFill>
                  <a:srgbClr val="0070C0"/>
                </a:solidFill>
              </a:rPr>
              <a:t> de que se </a:t>
            </a:r>
            <a:r>
              <a:rPr lang="en-US" b="1" dirty="0" err="1" smtClean="0">
                <a:solidFill>
                  <a:srgbClr val="0070C0"/>
                </a:solidFill>
              </a:rPr>
              <a:t>descubrió</a:t>
            </a:r>
            <a:r>
              <a:rPr lang="en-US" b="1" dirty="0" smtClean="0">
                <a:solidFill>
                  <a:srgbClr val="0070C0"/>
                </a:solidFill>
              </a:rPr>
              <a:t> que son </a:t>
            </a:r>
            <a:r>
              <a:rPr lang="en-US" b="1" dirty="0" err="1" smtClean="0">
                <a:solidFill>
                  <a:srgbClr val="0070C0"/>
                </a:solidFill>
              </a:rPr>
              <a:t>susceptibles</a:t>
            </a:r>
            <a:r>
              <a:rPr lang="en-US" b="1" dirty="0" smtClean="0">
                <a:solidFill>
                  <a:srgbClr val="0070C0"/>
                </a:solidFill>
              </a:rPr>
              <a:t> a la </a:t>
            </a:r>
            <a:r>
              <a:rPr lang="en-US" b="1" dirty="0" err="1" smtClean="0">
                <a:solidFill>
                  <a:srgbClr val="0070C0"/>
                </a:solidFill>
              </a:rPr>
              <a:t>formación</a:t>
            </a:r>
            <a:r>
              <a:rPr lang="en-US" b="1" dirty="0" smtClean="0">
                <a:solidFill>
                  <a:srgbClr val="0070C0"/>
                </a:solidFill>
              </a:rPr>
              <a:t> de </a:t>
            </a:r>
            <a:r>
              <a:rPr lang="en-US" b="1" dirty="0" err="1" smtClean="0">
                <a:solidFill>
                  <a:srgbClr val="0070C0"/>
                </a:solidFill>
              </a:rPr>
              <a:t>hielo</a:t>
            </a:r>
            <a:r>
              <a:rPr lang="en-US" b="1" dirty="0" smtClean="0">
                <a:solidFill>
                  <a:srgbClr val="0070C0"/>
                </a:solidFill>
              </a:rPr>
              <a:t>. Los </a:t>
            </a:r>
            <a:r>
              <a:rPr lang="en-US" b="1" dirty="0" err="1" smtClean="0">
                <a:solidFill>
                  <a:srgbClr val="0070C0"/>
                </a:solidFill>
              </a:rPr>
              <a:t>aisladores</a:t>
            </a:r>
            <a:r>
              <a:rPr lang="en-US" b="1" dirty="0" smtClean="0">
                <a:solidFill>
                  <a:srgbClr val="0070C0"/>
                </a:solidFill>
              </a:rPr>
              <a:t> de poste con </a:t>
            </a:r>
            <a:r>
              <a:rPr lang="en-US" b="1" dirty="0" err="1" smtClean="0">
                <a:solidFill>
                  <a:srgbClr val="0070C0"/>
                </a:solidFill>
              </a:rPr>
              <a:t>extensores</a:t>
            </a:r>
            <a:r>
              <a:rPr lang="en-US" b="1" dirty="0" smtClean="0">
                <a:solidFill>
                  <a:srgbClr val="0070C0"/>
                </a:solidFill>
              </a:rPr>
              <a:t> se </a:t>
            </a:r>
            <a:r>
              <a:rPr lang="en-US" b="1" dirty="0" err="1" smtClean="0">
                <a:solidFill>
                  <a:srgbClr val="0070C0"/>
                </a:solidFill>
              </a:rPr>
              <a:t>muestran</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la Fig. 16</a:t>
            </a:r>
          </a:p>
          <a:p>
            <a:pPr marL="285750" indent="-285750" algn="just">
              <a:buFont typeface="Wingdings" panose="05000000000000000000" pitchFamily="2" charset="2"/>
              <a:buChar char="§"/>
            </a:pPr>
            <a:r>
              <a:rPr lang="en-US" b="1" dirty="0" err="1" smtClean="0">
                <a:solidFill>
                  <a:srgbClr val="0070C0"/>
                </a:solidFill>
              </a:rPr>
              <a:t>Aplicación</a:t>
            </a:r>
            <a:r>
              <a:rPr lang="en-US" b="1" dirty="0" smtClean="0">
                <a:solidFill>
                  <a:srgbClr val="0070C0"/>
                </a:solidFill>
              </a:rPr>
              <a:t> de RGI (</a:t>
            </a:r>
            <a:r>
              <a:rPr lang="en-US" b="1" dirty="0" err="1" smtClean="0">
                <a:solidFill>
                  <a:srgbClr val="0070C0"/>
                </a:solidFill>
              </a:rPr>
              <a:t>aisladores</a:t>
            </a:r>
            <a:r>
              <a:rPr lang="en-US" b="1" dirty="0" smtClean="0">
                <a:solidFill>
                  <a:srgbClr val="0070C0"/>
                </a:solidFill>
              </a:rPr>
              <a:t> de </a:t>
            </a:r>
            <a:r>
              <a:rPr lang="en-US" b="1" dirty="0" err="1" smtClean="0">
                <a:solidFill>
                  <a:srgbClr val="0070C0"/>
                </a:solidFill>
              </a:rPr>
              <a:t>grado</a:t>
            </a:r>
            <a:r>
              <a:rPr lang="en-US" b="1" dirty="0" smtClean="0">
                <a:solidFill>
                  <a:srgbClr val="0070C0"/>
                </a:solidFill>
              </a:rPr>
              <a:t> de </a:t>
            </a:r>
            <a:r>
              <a:rPr lang="en-US" b="1" dirty="0" err="1" smtClean="0">
                <a:solidFill>
                  <a:srgbClr val="0070C0"/>
                </a:solidFill>
              </a:rPr>
              <a:t>resistencia</a:t>
            </a:r>
            <a:r>
              <a:rPr lang="en-US" b="1" dirty="0" smtClean="0">
                <a:solidFill>
                  <a:srgbClr val="0070C0"/>
                </a:solidFill>
              </a:rPr>
              <a:t>) que </a:t>
            </a:r>
            <a:r>
              <a:rPr lang="en-US" b="1" dirty="0" err="1" smtClean="0">
                <a:solidFill>
                  <a:srgbClr val="0070C0"/>
                </a:solidFill>
              </a:rPr>
              <a:t>tienen</a:t>
            </a:r>
            <a:r>
              <a:rPr lang="en-US" b="1" dirty="0" smtClean="0">
                <a:solidFill>
                  <a:srgbClr val="0070C0"/>
                </a:solidFill>
              </a:rPr>
              <a:t> un </a:t>
            </a:r>
            <a:r>
              <a:rPr lang="en-US" b="1" dirty="0" err="1" smtClean="0">
                <a:solidFill>
                  <a:srgbClr val="0070C0"/>
                </a:solidFill>
              </a:rPr>
              <a:t>revestimiento</a:t>
            </a:r>
            <a:r>
              <a:rPr lang="en-US" b="1" dirty="0" smtClean="0">
                <a:solidFill>
                  <a:srgbClr val="0070C0"/>
                </a:solidFill>
              </a:rPr>
              <a:t> conductor, que </a:t>
            </a:r>
            <a:r>
              <a:rPr lang="en-US" b="1" dirty="0" err="1" smtClean="0">
                <a:solidFill>
                  <a:srgbClr val="0070C0"/>
                </a:solidFill>
              </a:rPr>
              <a:t>proporciona</a:t>
            </a:r>
            <a:r>
              <a:rPr lang="en-US" b="1" dirty="0" smtClean="0">
                <a:solidFill>
                  <a:srgbClr val="0070C0"/>
                </a:solidFill>
              </a:rPr>
              <a:t> un </a:t>
            </a:r>
            <a:r>
              <a:rPr lang="en-US" b="1" dirty="0" err="1" smtClean="0">
                <a:solidFill>
                  <a:srgbClr val="0070C0"/>
                </a:solidFill>
              </a:rPr>
              <a:t>camino</a:t>
            </a:r>
            <a:r>
              <a:rPr lang="en-US" b="1" dirty="0" smtClean="0">
                <a:solidFill>
                  <a:srgbClr val="0070C0"/>
                </a:solidFill>
              </a:rPr>
              <a:t> para las </a:t>
            </a:r>
            <a:r>
              <a:rPr lang="en-US" b="1" dirty="0" err="1" smtClean="0">
                <a:solidFill>
                  <a:srgbClr val="0070C0"/>
                </a:solidFill>
              </a:rPr>
              <a:t>corrientes</a:t>
            </a:r>
            <a:r>
              <a:rPr lang="en-US" b="1" dirty="0" smtClean="0">
                <a:solidFill>
                  <a:srgbClr val="0070C0"/>
                </a:solidFill>
              </a:rPr>
              <a:t> de </a:t>
            </a:r>
            <a:r>
              <a:rPr lang="en-US" b="1" dirty="0" err="1" smtClean="0">
                <a:solidFill>
                  <a:srgbClr val="0070C0"/>
                </a:solidFill>
              </a:rPr>
              <a:t>fuga</a:t>
            </a:r>
            <a:r>
              <a:rPr lang="en-US" b="1" dirty="0" smtClean="0">
                <a:solidFill>
                  <a:srgbClr val="0070C0"/>
                </a:solidFill>
              </a:rPr>
              <a:t> y </a:t>
            </a:r>
            <a:r>
              <a:rPr lang="en-US" b="1" dirty="0" err="1" smtClean="0">
                <a:solidFill>
                  <a:srgbClr val="0070C0"/>
                </a:solidFill>
              </a:rPr>
              <a:t>calienta</a:t>
            </a:r>
            <a:r>
              <a:rPr lang="en-US" b="1" dirty="0" smtClean="0">
                <a:solidFill>
                  <a:srgbClr val="0070C0"/>
                </a:solidFill>
              </a:rPr>
              <a:t> la </a:t>
            </a:r>
            <a:r>
              <a:rPr lang="en-US" b="1" dirty="0" err="1" smtClean="0">
                <a:solidFill>
                  <a:srgbClr val="0070C0"/>
                </a:solidFill>
              </a:rPr>
              <a:t>superficie</a:t>
            </a:r>
            <a:r>
              <a:rPr lang="en-US" b="1" dirty="0" smtClean="0">
                <a:solidFill>
                  <a:srgbClr val="0070C0"/>
                </a:solidFill>
              </a:rPr>
              <a:t> del </a:t>
            </a:r>
            <a:r>
              <a:rPr lang="en-US" b="1" dirty="0" err="1" smtClean="0">
                <a:solidFill>
                  <a:srgbClr val="0070C0"/>
                </a:solidFill>
              </a:rPr>
              <a:t>cuerpo</a:t>
            </a:r>
            <a:r>
              <a:rPr lang="en-US" b="1" dirty="0" smtClean="0">
                <a:solidFill>
                  <a:srgbClr val="0070C0"/>
                </a:solidFill>
              </a:rPr>
              <a:t> del </a:t>
            </a:r>
            <a:r>
              <a:rPr lang="en-US" b="1" dirty="0" err="1" smtClean="0">
                <a:solidFill>
                  <a:srgbClr val="0070C0"/>
                </a:solidFill>
              </a:rPr>
              <a:t>aislador</a:t>
            </a:r>
            <a:r>
              <a:rPr lang="en-US" b="1" dirty="0" smtClean="0">
                <a:solidFill>
                  <a:srgbClr val="0070C0"/>
                </a:solidFill>
              </a:rPr>
              <a:t>, </a:t>
            </a:r>
            <a:r>
              <a:rPr lang="en-US" b="1" dirty="0" err="1" smtClean="0">
                <a:solidFill>
                  <a:srgbClr val="0070C0"/>
                </a:solidFill>
              </a:rPr>
              <a:t>evitando</a:t>
            </a:r>
            <a:r>
              <a:rPr lang="en-US" b="1" dirty="0" smtClean="0">
                <a:solidFill>
                  <a:srgbClr val="0070C0"/>
                </a:solidFill>
              </a:rPr>
              <a:t> </a:t>
            </a:r>
            <a:r>
              <a:rPr lang="en-US" b="1" dirty="0" err="1" smtClean="0">
                <a:solidFill>
                  <a:srgbClr val="0070C0"/>
                </a:solidFill>
              </a:rPr>
              <a:t>así</a:t>
            </a:r>
            <a:r>
              <a:rPr lang="en-US" b="1" dirty="0" smtClean="0">
                <a:solidFill>
                  <a:srgbClr val="0070C0"/>
                </a:solidFill>
              </a:rPr>
              <a:t> la </a:t>
            </a:r>
            <a:r>
              <a:rPr lang="en-US" b="1" dirty="0" err="1" smtClean="0">
                <a:solidFill>
                  <a:srgbClr val="0070C0"/>
                </a:solidFill>
              </a:rPr>
              <a:t>formación</a:t>
            </a:r>
            <a:r>
              <a:rPr lang="en-US" b="1" dirty="0" smtClean="0">
                <a:solidFill>
                  <a:srgbClr val="0070C0"/>
                </a:solidFill>
              </a:rPr>
              <a:t> de </a:t>
            </a:r>
            <a:r>
              <a:rPr lang="en-US" b="1" dirty="0" err="1" smtClean="0">
                <a:solidFill>
                  <a:srgbClr val="0070C0"/>
                </a:solidFill>
              </a:rPr>
              <a:t>hielo</a:t>
            </a:r>
            <a:r>
              <a:rPr lang="en-US" b="1" dirty="0" smtClean="0">
                <a:solidFill>
                  <a:srgbClr val="0070C0"/>
                </a:solidFill>
              </a:rPr>
              <a:t>.</a:t>
            </a:r>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26</a:t>
            </a:fld>
            <a:endParaRPr lang="en-US"/>
          </a:p>
        </p:txBody>
      </p:sp>
    </p:spTree>
    <p:extLst>
      <p:ext uri="{BB962C8B-B14F-4D97-AF65-F5344CB8AC3E}">
        <p14:creationId xmlns:p14="http://schemas.microsoft.com/office/powerpoint/2010/main" val="6431931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smtClean="0"/>
              <a:t>El </a:t>
            </a:r>
            <a:r>
              <a:rPr lang="en-US" dirty="0" err="1" smtClean="0"/>
              <a:t>siguiente</a:t>
            </a:r>
            <a:r>
              <a:rPr lang="en-US" dirty="0" smtClean="0"/>
              <a:t> </a:t>
            </a:r>
            <a:r>
              <a:rPr lang="en-US" dirty="0" err="1" smtClean="0"/>
              <a:t>problema</a:t>
            </a:r>
            <a:r>
              <a:rPr lang="en-US" dirty="0" smtClean="0"/>
              <a:t> con </a:t>
            </a:r>
            <a:r>
              <a:rPr lang="en-US" dirty="0" err="1" smtClean="0"/>
              <a:t>los</a:t>
            </a:r>
            <a:r>
              <a:rPr lang="en-US" dirty="0" smtClean="0"/>
              <a:t> </a:t>
            </a:r>
            <a:r>
              <a:rPr lang="en-US" dirty="0" err="1" smtClean="0"/>
              <a:t>aisladores</a:t>
            </a:r>
            <a:r>
              <a:rPr lang="en-US" dirty="0" smtClean="0"/>
              <a:t> al que se </a:t>
            </a:r>
            <a:r>
              <a:rPr lang="en-US" dirty="0" err="1" smtClean="0"/>
              <a:t>enfrenta</a:t>
            </a:r>
            <a:r>
              <a:rPr lang="en-US" dirty="0" smtClean="0"/>
              <a:t> con </a:t>
            </a:r>
            <a:r>
              <a:rPr lang="en-US" dirty="0" err="1" smtClean="0"/>
              <a:t>frecuencia</a:t>
            </a:r>
            <a:r>
              <a:rPr lang="en-US" dirty="0" smtClean="0"/>
              <a:t> el personal de </a:t>
            </a:r>
            <a:r>
              <a:rPr lang="en-US" dirty="0" err="1" smtClean="0"/>
              <a:t>mantenimiento</a:t>
            </a:r>
            <a:r>
              <a:rPr lang="en-US" dirty="0" smtClean="0"/>
              <a:t> de la </a:t>
            </a:r>
            <a:r>
              <a:rPr lang="en-US" dirty="0" err="1" smtClean="0"/>
              <a:t>subestación</a:t>
            </a:r>
            <a:r>
              <a:rPr lang="en-US" dirty="0" smtClean="0"/>
              <a:t> </a:t>
            </a:r>
            <a:r>
              <a:rPr lang="en-US" dirty="0" err="1" smtClean="0"/>
              <a:t>es</a:t>
            </a:r>
            <a:r>
              <a:rPr lang="en-US" dirty="0" smtClean="0"/>
              <a:t> la </a:t>
            </a:r>
            <a:r>
              <a:rPr lang="en-US" dirty="0" err="1" smtClean="0"/>
              <a:t>contaminación</a:t>
            </a:r>
            <a:r>
              <a:rPr lang="en-US" dirty="0" smtClean="0"/>
              <a:t>, que </a:t>
            </a:r>
            <a:r>
              <a:rPr lang="en-US" dirty="0" err="1" smtClean="0"/>
              <a:t>representa</a:t>
            </a:r>
            <a:r>
              <a:rPr lang="en-US" dirty="0" smtClean="0"/>
              <a:t> un </a:t>
            </a:r>
            <a:r>
              <a:rPr lang="en-US" dirty="0" err="1" smtClean="0"/>
              <a:t>depósito</a:t>
            </a:r>
            <a:r>
              <a:rPr lang="en-US" dirty="0" smtClean="0"/>
              <a:t> de </a:t>
            </a:r>
            <a:r>
              <a:rPr lang="en-US" dirty="0" err="1" smtClean="0"/>
              <a:t>contaminantes</a:t>
            </a:r>
            <a:r>
              <a:rPr lang="en-US" dirty="0" smtClean="0"/>
              <a:t> (</a:t>
            </a:r>
            <a:r>
              <a:rPr lang="en-US" dirty="0" err="1" smtClean="0"/>
              <a:t>sal</a:t>
            </a:r>
            <a:r>
              <a:rPr lang="en-US" dirty="0" smtClean="0"/>
              <a:t>, </a:t>
            </a:r>
            <a:r>
              <a:rPr lang="en-US" dirty="0" err="1" smtClean="0"/>
              <a:t>polvo</a:t>
            </a:r>
            <a:r>
              <a:rPr lang="en-US" dirty="0" smtClean="0"/>
              <a:t>, </a:t>
            </a:r>
            <a:r>
              <a:rPr lang="en-US" dirty="0" err="1" smtClean="0"/>
              <a:t>cenizas</a:t>
            </a:r>
            <a:r>
              <a:rPr lang="en-US" dirty="0" smtClean="0"/>
              <a:t>, etc.) </a:t>
            </a:r>
            <a:r>
              <a:rPr lang="en-US" dirty="0" err="1" smtClean="0"/>
              <a:t>en</a:t>
            </a:r>
            <a:r>
              <a:rPr lang="en-US" dirty="0" smtClean="0"/>
              <a:t> la </a:t>
            </a:r>
            <a:r>
              <a:rPr lang="en-US" dirty="0" err="1" smtClean="0"/>
              <a:t>superficie</a:t>
            </a:r>
            <a:r>
              <a:rPr lang="en-US" dirty="0" smtClean="0"/>
              <a:t> de </a:t>
            </a:r>
            <a:r>
              <a:rPr lang="en-US" dirty="0" err="1" smtClean="0"/>
              <a:t>los</a:t>
            </a:r>
            <a:r>
              <a:rPr lang="en-US" dirty="0" smtClean="0"/>
              <a:t> </a:t>
            </a:r>
            <a:r>
              <a:rPr lang="en-US" dirty="0" err="1" smtClean="0"/>
              <a:t>aisladores</a:t>
            </a:r>
            <a:r>
              <a:rPr lang="en-US" dirty="0" smtClean="0"/>
              <a:t>, lo que da </a:t>
            </a:r>
            <a:r>
              <a:rPr lang="en-US" dirty="0" err="1" smtClean="0"/>
              <a:t>lugar</a:t>
            </a:r>
            <a:r>
              <a:rPr lang="en-US" dirty="0" smtClean="0"/>
              <a:t> a </a:t>
            </a:r>
            <a:r>
              <a:rPr lang="en-US" dirty="0" err="1" smtClean="0"/>
              <a:t>descargas</a:t>
            </a:r>
            <a:r>
              <a:rPr lang="en-US" dirty="0" smtClean="0"/>
              <a:t> </a:t>
            </a:r>
            <a:r>
              <a:rPr lang="en-US" dirty="0" err="1" smtClean="0"/>
              <a:t>disruptivas</a:t>
            </a:r>
            <a:r>
              <a:rPr lang="en-US" dirty="0" smtClean="0"/>
              <a:t>, a lo largo de la </a:t>
            </a:r>
            <a:r>
              <a:rPr lang="en-US" dirty="0" err="1" smtClean="0"/>
              <a:t>superficie</a:t>
            </a:r>
            <a:r>
              <a:rPr lang="en-US" dirty="0" smtClean="0"/>
              <a:t> del </a:t>
            </a:r>
            <a:r>
              <a:rPr lang="en-US" dirty="0" err="1" smtClean="0"/>
              <a:t>aislador</a:t>
            </a:r>
            <a:r>
              <a:rPr lang="en-US" dirty="0" smtClean="0"/>
              <a:t> y, </a:t>
            </a:r>
            <a:r>
              <a:rPr lang="en-US" dirty="0" err="1" smtClean="0"/>
              <a:t>en</a:t>
            </a:r>
            <a:r>
              <a:rPr lang="en-US" dirty="0" smtClean="0"/>
              <a:t> </a:t>
            </a:r>
            <a:r>
              <a:rPr lang="en-US" dirty="0" err="1" smtClean="0"/>
              <a:t>última</a:t>
            </a:r>
            <a:r>
              <a:rPr lang="en-US" dirty="0" smtClean="0"/>
              <a:t> </a:t>
            </a:r>
            <a:r>
              <a:rPr lang="en-US" dirty="0" err="1" smtClean="0"/>
              <a:t>instancia</a:t>
            </a:r>
            <a:r>
              <a:rPr lang="en-US" dirty="0" smtClean="0"/>
              <a:t>, a la </a:t>
            </a:r>
            <a:r>
              <a:rPr lang="en-US" dirty="0" err="1" smtClean="0"/>
              <a:t>rotura</a:t>
            </a:r>
            <a:r>
              <a:rPr lang="en-US" dirty="0" smtClean="0"/>
              <a:t> del </a:t>
            </a:r>
            <a:r>
              <a:rPr lang="en-US" dirty="0" err="1" smtClean="0"/>
              <a:t>aislador</a:t>
            </a:r>
            <a:r>
              <a:rPr lang="en-US" dirty="0" smtClean="0"/>
              <a:t>. y </a:t>
            </a:r>
            <a:r>
              <a:rPr lang="en-US" dirty="0" err="1" smtClean="0"/>
              <a:t>daños</a:t>
            </a:r>
            <a:r>
              <a:rPr lang="en-US" dirty="0" smtClean="0"/>
              <a:t> al </a:t>
            </a:r>
            <a:r>
              <a:rPr lang="en-US" dirty="0" err="1" smtClean="0"/>
              <a:t>equipo</a:t>
            </a:r>
            <a:r>
              <a:rPr lang="en-US" dirty="0" smtClean="0"/>
              <a:t>. El principal </a:t>
            </a:r>
            <a:r>
              <a:rPr lang="en-US" dirty="0" err="1" smtClean="0"/>
              <a:t>remedio</a:t>
            </a:r>
            <a:r>
              <a:rPr lang="en-US" dirty="0" smtClean="0"/>
              <a:t> para la </a:t>
            </a:r>
            <a:r>
              <a:rPr lang="en-US" dirty="0" err="1" smtClean="0"/>
              <a:t>contaminación</a:t>
            </a:r>
            <a:r>
              <a:rPr lang="en-US" dirty="0" smtClean="0"/>
              <a:t> </a:t>
            </a:r>
            <a:r>
              <a:rPr lang="en-US" dirty="0" err="1" smtClean="0"/>
              <a:t>es</a:t>
            </a:r>
            <a:r>
              <a:rPr lang="en-US" dirty="0" smtClean="0"/>
              <a:t>, </a:t>
            </a:r>
            <a:r>
              <a:rPr lang="en-US" dirty="0" err="1" smtClean="0"/>
              <a:t>naturalmente</a:t>
            </a:r>
            <a:r>
              <a:rPr lang="en-US" dirty="0" smtClean="0"/>
              <a:t>, la </a:t>
            </a:r>
            <a:r>
              <a:rPr lang="en-US" dirty="0" err="1" smtClean="0"/>
              <a:t>limpieza</a:t>
            </a:r>
            <a:r>
              <a:rPr lang="en-US" dirty="0" smtClean="0"/>
              <a:t> y el </a:t>
            </a:r>
            <a:r>
              <a:rPr lang="en-US" dirty="0" err="1" smtClean="0"/>
              <a:t>lavado</a:t>
            </a:r>
            <a:r>
              <a:rPr lang="en-US" dirty="0" smtClean="0"/>
              <a:t> de </a:t>
            </a:r>
            <a:r>
              <a:rPr lang="en-US" dirty="0" err="1" smtClean="0"/>
              <a:t>los</a:t>
            </a:r>
            <a:r>
              <a:rPr lang="en-US" dirty="0" smtClean="0"/>
              <a:t> </a:t>
            </a:r>
            <a:r>
              <a:rPr lang="en-US" dirty="0" err="1" smtClean="0"/>
              <a:t>aisladores</a:t>
            </a:r>
            <a:r>
              <a:rPr lang="en-US" dirty="0" smtClean="0"/>
              <a:t>, que </a:t>
            </a:r>
            <a:r>
              <a:rPr lang="en-US" dirty="0" err="1" smtClean="0"/>
              <a:t>debe</a:t>
            </a:r>
            <a:r>
              <a:rPr lang="en-US" dirty="0" smtClean="0"/>
              <a:t> </a:t>
            </a:r>
            <a:r>
              <a:rPr lang="en-US" dirty="0" err="1" smtClean="0"/>
              <a:t>realizarse</a:t>
            </a:r>
            <a:r>
              <a:rPr lang="en-US" dirty="0" smtClean="0"/>
              <a:t> </a:t>
            </a:r>
            <a:r>
              <a:rPr lang="en-US" dirty="0" err="1" smtClean="0"/>
              <a:t>periódicamente</a:t>
            </a:r>
            <a:r>
              <a:rPr lang="en-US" dirty="0" smtClean="0"/>
              <a:t> </a:t>
            </a:r>
            <a:r>
              <a:rPr lang="en-US" dirty="0" err="1" smtClean="0"/>
              <a:t>como</a:t>
            </a:r>
            <a:r>
              <a:rPr lang="en-US" dirty="0" smtClean="0"/>
              <a:t> parte del </a:t>
            </a:r>
            <a:r>
              <a:rPr lang="en-US" dirty="0" err="1" smtClean="0"/>
              <a:t>mantenimiento</a:t>
            </a:r>
            <a:r>
              <a:rPr lang="en-US" dirty="0" smtClean="0"/>
              <a:t> de la </a:t>
            </a:r>
            <a:r>
              <a:rPr lang="en-US" dirty="0" err="1" smtClean="0"/>
              <a:t>subestación</a:t>
            </a:r>
            <a:r>
              <a:rPr lang="en-US" dirty="0" smtClean="0"/>
              <a:t>.</a:t>
            </a:r>
          </a:p>
          <a:p>
            <a:pPr algn="just"/>
            <a:r>
              <a:rPr lang="en-US" dirty="0" err="1" smtClean="0"/>
              <a:t>Otro</a:t>
            </a:r>
            <a:r>
              <a:rPr lang="en-US" dirty="0" smtClean="0"/>
              <a:t> </a:t>
            </a:r>
            <a:r>
              <a:rPr lang="en-US" dirty="0" err="1" smtClean="0"/>
              <a:t>problema</a:t>
            </a:r>
            <a:r>
              <a:rPr lang="en-US" dirty="0" smtClean="0"/>
              <a:t> </a:t>
            </a:r>
            <a:r>
              <a:rPr lang="en-US" dirty="0" err="1" smtClean="0"/>
              <a:t>serio</a:t>
            </a:r>
            <a:r>
              <a:rPr lang="en-US" dirty="0" smtClean="0"/>
              <a:t> </a:t>
            </a:r>
            <a:r>
              <a:rPr lang="en-US" dirty="0" err="1" smtClean="0"/>
              <a:t>asociado</a:t>
            </a:r>
            <a:r>
              <a:rPr lang="en-US" dirty="0" smtClean="0"/>
              <a:t> con el </a:t>
            </a:r>
            <a:r>
              <a:rPr lang="en-US" dirty="0" err="1" smtClean="0"/>
              <a:t>mantenimiento</a:t>
            </a:r>
            <a:r>
              <a:rPr lang="en-US" dirty="0" smtClean="0"/>
              <a:t> de </a:t>
            </a:r>
            <a:r>
              <a:rPr lang="en-US" dirty="0" err="1" smtClean="0"/>
              <a:t>aisladores</a:t>
            </a:r>
            <a:r>
              <a:rPr lang="en-US" dirty="0" smtClean="0"/>
              <a:t> </a:t>
            </a:r>
            <a:r>
              <a:rPr lang="en-US" dirty="0" err="1" smtClean="0"/>
              <a:t>es</a:t>
            </a:r>
            <a:r>
              <a:rPr lang="en-US" dirty="0" smtClean="0"/>
              <a:t> la </a:t>
            </a:r>
            <a:r>
              <a:rPr lang="en-US" dirty="0" err="1" smtClean="0"/>
              <a:t>prevención</a:t>
            </a:r>
            <a:r>
              <a:rPr lang="en-US" dirty="0" smtClean="0"/>
              <a:t> de </a:t>
            </a:r>
            <a:r>
              <a:rPr lang="en-US" dirty="0" err="1" smtClean="0"/>
              <a:t>contactos</a:t>
            </a:r>
            <a:r>
              <a:rPr lang="en-US" dirty="0" smtClean="0"/>
              <a:t> de </a:t>
            </a:r>
            <a:r>
              <a:rPr lang="en-US" dirty="0" err="1" smtClean="0"/>
              <a:t>animales</a:t>
            </a:r>
            <a:r>
              <a:rPr lang="en-US" dirty="0" smtClean="0"/>
              <a:t> con </a:t>
            </a:r>
            <a:r>
              <a:rPr lang="en-US" dirty="0" err="1" smtClean="0"/>
              <a:t>barras</a:t>
            </a:r>
            <a:r>
              <a:rPr lang="en-US" dirty="0" smtClean="0"/>
              <a:t> de </a:t>
            </a:r>
            <a:r>
              <a:rPr lang="en-US" dirty="0" err="1" smtClean="0"/>
              <a:t>subestación</a:t>
            </a:r>
            <a:r>
              <a:rPr lang="en-US" dirty="0" smtClean="0"/>
              <a:t> </a:t>
            </a:r>
            <a:r>
              <a:rPr lang="en-US" dirty="0" err="1" smtClean="0"/>
              <a:t>energizadas</a:t>
            </a:r>
            <a:r>
              <a:rPr lang="en-US" dirty="0" smtClean="0"/>
              <a:t> y cables </a:t>
            </a:r>
            <a:r>
              <a:rPr lang="en-US" dirty="0" err="1" smtClean="0"/>
              <a:t>desnudos</a:t>
            </a:r>
            <a:r>
              <a:rPr lang="en-US" dirty="0" smtClean="0"/>
              <a:t>. Los </a:t>
            </a:r>
            <a:r>
              <a:rPr lang="en-US" dirty="0" err="1" smtClean="0"/>
              <a:t>animales</a:t>
            </a:r>
            <a:r>
              <a:rPr lang="en-US" dirty="0" smtClean="0"/>
              <a:t> </a:t>
            </a:r>
            <a:r>
              <a:rPr lang="en-US" dirty="0" err="1" smtClean="0"/>
              <a:t>intrusos</a:t>
            </a:r>
            <a:r>
              <a:rPr lang="en-US" dirty="0" smtClean="0"/>
              <a:t> </a:t>
            </a:r>
            <a:r>
              <a:rPr lang="en-US" dirty="0" err="1" smtClean="0"/>
              <a:t>más</a:t>
            </a:r>
            <a:r>
              <a:rPr lang="en-US" dirty="0" smtClean="0"/>
              <a:t> </a:t>
            </a:r>
            <a:r>
              <a:rPr lang="en-US" dirty="0" err="1" smtClean="0"/>
              <a:t>comunes</a:t>
            </a:r>
            <a:r>
              <a:rPr lang="en-US" dirty="0" smtClean="0"/>
              <a:t> son las </a:t>
            </a:r>
            <a:r>
              <a:rPr lang="en-US" dirty="0" err="1" smtClean="0"/>
              <a:t>ardillas</a:t>
            </a:r>
            <a:r>
              <a:rPr lang="en-US" dirty="0" smtClean="0"/>
              <a:t> y </a:t>
            </a:r>
            <a:r>
              <a:rPr lang="en-US" dirty="0" err="1" smtClean="0"/>
              <a:t>los</a:t>
            </a:r>
            <a:r>
              <a:rPr lang="en-US" dirty="0" smtClean="0"/>
              <a:t> </a:t>
            </a:r>
            <a:r>
              <a:rPr lang="en-US" dirty="0" err="1" smtClean="0"/>
              <a:t>mapaches</a:t>
            </a:r>
            <a:r>
              <a:rPr lang="en-US" dirty="0" smtClean="0"/>
              <a:t> que, </a:t>
            </a:r>
            <a:r>
              <a:rPr lang="en-US" dirty="0" err="1" smtClean="0"/>
              <a:t>por</a:t>
            </a:r>
            <a:r>
              <a:rPr lang="en-US" dirty="0" smtClean="0"/>
              <a:t> </a:t>
            </a:r>
            <a:r>
              <a:rPr lang="en-US" dirty="0" err="1" smtClean="0"/>
              <a:t>alguna</a:t>
            </a:r>
            <a:r>
              <a:rPr lang="en-US" dirty="0" smtClean="0"/>
              <a:t> </a:t>
            </a:r>
            <a:r>
              <a:rPr lang="en-US" dirty="0" err="1" smtClean="0"/>
              <a:t>razón</a:t>
            </a:r>
            <a:r>
              <a:rPr lang="en-US" dirty="0" smtClean="0"/>
              <a:t>, </a:t>
            </a:r>
            <a:r>
              <a:rPr lang="en-US" dirty="0" err="1" smtClean="0"/>
              <a:t>suelen</a:t>
            </a:r>
            <a:r>
              <a:rPr lang="en-US" dirty="0" smtClean="0"/>
              <a:t> </a:t>
            </a:r>
            <a:r>
              <a:rPr lang="en-US" dirty="0" err="1" smtClean="0"/>
              <a:t>trepar</a:t>
            </a:r>
            <a:r>
              <a:rPr lang="en-US" dirty="0" smtClean="0"/>
              <a:t> a las </a:t>
            </a:r>
            <a:r>
              <a:rPr lang="en-US" dirty="0" err="1" smtClean="0"/>
              <a:t>estructuras</a:t>
            </a:r>
            <a:r>
              <a:rPr lang="en-US" dirty="0" smtClean="0"/>
              <a:t> de las </a:t>
            </a:r>
            <a:r>
              <a:rPr lang="en-US" dirty="0" err="1" smtClean="0"/>
              <a:t>subestaciones</a:t>
            </a:r>
            <a:r>
              <a:rPr lang="en-US" dirty="0" smtClean="0"/>
              <a:t> y </a:t>
            </a:r>
            <a:r>
              <a:rPr lang="en-US" dirty="0" err="1" smtClean="0"/>
              <a:t>tocar</a:t>
            </a:r>
            <a:r>
              <a:rPr lang="en-US" dirty="0" smtClean="0"/>
              <a:t> </a:t>
            </a:r>
            <a:r>
              <a:rPr lang="en-US" dirty="0" err="1" smtClean="0"/>
              <a:t>los</a:t>
            </a:r>
            <a:r>
              <a:rPr lang="en-US" dirty="0" smtClean="0"/>
              <a:t> </a:t>
            </a:r>
            <a:r>
              <a:rPr lang="en-US" dirty="0" err="1" smtClean="0"/>
              <a:t>conductores</a:t>
            </a:r>
            <a:r>
              <a:rPr lang="en-US" dirty="0" smtClean="0"/>
              <a:t> </a:t>
            </a:r>
            <a:r>
              <a:rPr lang="en-US" dirty="0" err="1" smtClean="0"/>
              <a:t>mientras</a:t>
            </a:r>
            <a:r>
              <a:rPr lang="en-US" dirty="0" smtClean="0"/>
              <a:t> </a:t>
            </a:r>
            <a:r>
              <a:rPr lang="en-US" dirty="0" err="1" smtClean="0"/>
              <a:t>pasan</a:t>
            </a:r>
            <a:r>
              <a:rPr lang="en-US" dirty="0" smtClean="0"/>
              <a:t> </a:t>
            </a:r>
            <a:r>
              <a:rPr lang="en-US" dirty="0" err="1" smtClean="0"/>
              <a:t>por</a:t>
            </a:r>
            <a:r>
              <a:rPr lang="en-US" dirty="0" smtClean="0"/>
              <a:t> alto </a:t>
            </a:r>
            <a:r>
              <a:rPr lang="en-US" dirty="0" err="1" smtClean="0"/>
              <a:t>los</a:t>
            </a:r>
            <a:r>
              <a:rPr lang="en-US" dirty="0" smtClean="0"/>
              <a:t> </a:t>
            </a:r>
            <a:r>
              <a:rPr lang="en-US" dirty="0" err="1" smtClean="0"/>
              <a:t>aisladores</a:t>
            </a:r>
            <a:r>
              <a:rPr lang="en-US" dirty="0" smtClean="0"/>
              <a:t> de </a:t>
            </a:r>
            <a:r>
              <a:rPr lang="en-US" dirty="0" err="1" smtClean="0"/>
              <a:t>apoyo</a:t>
            </a:r>
            <a:r>
              <a:rPr lang="en-US" dirty="0" smtClean="0"/>
              <a:t>. </a:t>
            </a:r>
            <a:r>
              <a:rPr lang="en-US" dirty="0" err="1" smtClean="0"/>
              <a:t>Por</a:t>
            </a:r>
            <a:r>
              <a:rPr lang="en-US" dirty="0" smtClean="0"/>
              <a:t> lo general, </a:t>
            </a:r>
            <a:r>
              <a:rPr lang="en-US" dirty="0" err="1" smtClean="0"/>
              <a:t>este</a:t>
            </a:r>
            <a:r>
              <a:rPr lang="en-US" dirty="0" smtClean="0"/>
              <a:t> </a:t>
            </a:r>
            <a:r>
              <a:rPr lang="en-US" dirty="0" err="1" smtClean="0"/>
              <a:t>problema</a:t>
            </a:r>
            <a:r>
              <a:rPr lang="en-US" dirty="0" smtClean="0"/>
              <a:t> </a:t>
            </a:r>
            <a:r>
              <a:rPr lang="en-US" dirty="0" err="1" smtClean="0"/>
              <a:t>está</a:t>
            </a:r>
            <a:r>
              <a:rPr lang="en-US" dirty="0" smtClean="0"/>
              <a:t> </a:t>
            </a:r>
            <a:r>
              <a:rPr lang="en-US" dirty="0" err="1" smtClean="0"/>
              <a:t>asociado</a:t>
            </a:r>
            <a:r>
              <a:rPr lang="en-US" dirty="0" smtClean="0"/>
              <a:t> con </a:t>
            </a:r>
            <a:r>
              <a:rPr lang="en-US" dirty="0" err="1" smtClean="0"/>
              <a:t>voltajes</a:t>
            </a:r>
            <a:r>
              <a:rPr lang="en-US" dirty="0" smtClean="0"/>
              <a:t> de </a:t>
            </a:r>
            <a:r>
              <a:rPr lang="en-US" dirty="0" err="1" smtClean="0"/>
              <a:t>distribución</a:t>
            </a:r>
            <a:r>
              <a:rPr lang="en-US" dirty="0" smtClean="0"/>
              <a:t> de hasta 26 kV.</a:t>
            </a:r>
          </a:p>
          <a:p>
            <a:pPr algn="just"/>
            <a:r>
              <a:rPr lang="en-US" dirty="0" smtClean="0"/>
              <a:t>Las </a:t>
            </a:r>
            <a:r>
              <a:rPr lang="en-US" dirty="0" err="1" smtClean="0"/>
              <a:t>consecuencias</a:t>
            </a:r>
            <a:r>
              <a:rPr lang="en-US" dirty="0" smtClean="0"/>
              <a:t> de </a:t>
            </a:r>
            <a:r>
              <a:rPr lang="en-US" dirty="0" err="1" smtClean="0"/>
              <a:t>estos</a:t>
            </a:r>
            <a:r>
              <a:rPr lang="en-US" dirty="0" smtClean="0"/>
              <a:t> </a:t>
            </a:r>
            <a:r>
              <a:rPr lang="en-US" dirty="0" err="1" smtClean="0"/>
              <a:t>encuentros</a:t>
            </a:r>
            <a:r>
              <a:rPr lang="en-US" dirty="0" smtClean="0"/>
              <a:t> son </a:t>
            </a:r>
            <a:r>
              <a:rPr lang="en-US" dirty="0" err="1" smtClean="0"/>
              <a:t>descargas</a:t>
            </a:r>
            <a:r>
              <a:rPr lang="en-US" dirty="0" smtClean="0"/>
              <a:t> </a:t>
            </a:r>
            <a:r>
              <a:rPr lang="en-US" dirty="0" err="1" smtClean="0"/>
              <a:t>disruptivas</a:t>
            </a:r>
            <a:r>
              <a:rPr lang="en-US" dirty="0" smtClean="0"/>
              <a:t> que </a:t>
            </a:r>
            <a:r>
              <a:rPr lang="en-US" dirty="0" err="1" smtClean="0"/>
              <a:t>provocan</a:t>
            </a:r>
            <a:r>
              <a:rPr lang="en-US" dirty="0" smtClean="0"/>
              <a:t> </a:t>
            </a:r>
            <a:r>
              <a:rPr lang="en-US" dirty="0" err="1" smtClean="0"/>
              <a:t>daños</a:t>
            </a:r>
            <a:r>
              <a:rPr lang="en-US" dirty="0" smtClean="0"/>
              <a:t> </a:t>
            </a:r>
            <a:r>
              <a:rPr lang="en-US" dirty="0" err="1" smtClean="0"/>
              <a:t>en</a:t>
            </a:r>
            <a:r>
              <a:rPr lang="en-US" dirty="0" smtClean="0"/>
              <a:t> el </a:t>
            </a:r>
            <a:r>
              <a:rPr lang="en-US" dirty="0" err="1" smtClean="0"/>
              <a:t>equipo</a:t>
            </a:r>
            <a:r>
              <a:rPr lang="en-US" dirty="0" smtClean="0"/>
              <a:t>. Se </a:t>
            </a:r>
            <a:r>
              <a:rPr lang="en-US" dirty="0" err="1" smtClean="0"/>
              <a:t>pueden</a:t>
            </a:r>
            <a:r>
              <a:rPr lang="en-US" dirty="0" smtClean="0"/>
              <a:t> </a:t>
            </a:r>
            <a:r>
              <a:rPr lang="en-US" dirty="0" err="1" smtClean="0"/>
              <a:t>utilizar</a:t>
            </a:r>
            <a:r>
              <a:rPr lang="en-US" dirty="0" smtClean="0"/>
              <a:t> las </a:t>
            </a:r>
            <a:r>
              <a:rPr lang="en-US" dirty="0" err="1" smtClean="0"/>
              <a:t>siguientes</a:t>
            </a:r>
            <a:r>
              <a:rPr lang="en-US" dirty="0" smtClean="0"/>
              <a:t> </a:t>
            </a:r>
            <a:r>
              <a:rPr lang="en-US" dirty="0" err="1" smtClean="0"/>
              <a:t>medidas</a:t>
            </a:r>
            <a:r>
              <a:rPr lang="en-US" dirty="0" smtClean="0"/>
              <a:t> para </a:t>
            </a:r>
            <a:r>
              <a:rPr lang="en-US" dirty="0" err="1" smtClean="0"/>
              <a:t>evitar</a:t>
            </a:r>
            <a:r>
              <a:rPr lang="en-US" dirty="0" smtClean="0"/>
              <a:t> </a:t>
            </a:r>
            <a:r>
              <a:rPr lang="en-US" dirty="0" err="1" smtClean="0"/>
              <a:t>los</a:t>
            </a:r>
            <a:r>
              <a:rPr lang="en-US" dirty="0" smtClean="0"/>
              <a:t> </a:t>
            </a:r>
            <a:r>
              <a:rPr lang="en-US" dirty="0" err="1" smtClean="0"/>
              <a:t>contactos</a:t>
            </a:r>
            <a:r>
              <a:rPr lang="en-US" dirty="0" smtClean="0"/>
              <a:t> con </a:t>
            </a:r>
            <a:r>
              <a:rPr lang="en-US" dirty="0" err="1" smtClean="0"/>
              <a:t>animales</a:t>
            </a:r>
            <a:r>
              <a:rPr lang="en-US" dirty="0" smtClean="0"/>
              <a:t>:</a:t>
            </a:r>
          </a:p>
          <a:p>
            <a:pPr marL="285750" indent="-285750" algn="just">
              <a:buFont typeface="Arial" panose="020B0604020202020204" pitchFamily="34" charset="0"/>
              <a:buChar char="•"/>
            </a:pPr>
            <a:r>
              <a:rPr lang="en-US" b="1" dirty="0" err="1" smtClean="0">
                <a:solidFill>
                  <a:srgbClr val="0070C0"/>
                </a:solidFill>
              </a:rPr>
              <a:t>Instalación</a:t>
            </a:r>
            <a:r>
              <a:rPr lang="en-US" b="1" dirty="0" smtClean="0">
                <a:solidFill>
                  <a:srgbClr val="0070C0"/>
                </a:solidFill>
              </a:rPr>
              <a:t> de </a:t>
            </a:r>
            <a:r>
              <a:rPr lang="en-US" b="1" dirty="0" err="1" smtClean="0">
                <a:solidFill>
                  <a:srgbClr val="0070C0"/>
                </a:solidFill>
              </a:rPr>
              <a:t>botas</a:t>
            </a:r>
            <a:r>
              <a:rPr lang="en-US" b="1" dirty="0" smtClean="0">
                <a:solidFill>
                  <a:srgbClr val="0070C0"/>
                </a:solidFill>
              </a:rPr>
              <a:t> de </a:t>
            </a:r>
            <a:r>
              <a:rPr lang="en-US" b="1" dirty="0" err="1" smtClean="0">
                <a:solidFill>
                  <a:srgbClr val="0070C0"/>
                </a:solidFill>
              </a:rPr>
              <a:t>goma</a:t>
            </a:r>
            <a:r>
              <a:rPr lang="en-US" b="1" dirty="0" smtClean="0">
                <a:solidFill>
                  <a:srgbClr val="0070C0"/>
                </a:solidFill>
              </a:rPr>
              <a:t>, </a:t>
            </a:r>
            <a:r>
              <a:rPr lang="en-US" b="1" dirty="0" err="1" smtClean="0">
                <a:solidFill>
                  <a:srgbClr val="0070C0"/>
                </a:solidFill>
              </a:rPr>
              <a:t>mangas</a:t>
            </a:r>
            <a:r>
              <a:rPr lang="en-US" b="1" dirty="0" smtClean="0">
                <a:solidFill>
                  <a:srgbClr val="0070C0"/>
                </a:solidFill>
              </a:rPr>
              <a:t>, etc. </a:t>
            </a:r>
            <a:r>
              <a:rPr lang="en-US" b="1" dirty="0" err="1" smtClean="0">
                <a:solidFill>
                  <a:srgbClr val="0070C0"/>
                </a:solidFill>
              </a:rPr>
              <a:t>sobre</a:t>
            </a:r>
            <a:r>
              <a:rPr lang="en-US" b="1" dirty="0" smtClean="0">
                <a:solidFill>
                  <a:srgbClr val="0070C0"/>
                </a:solidFill>
              </a:rPr>
              <a:t> </a:t>
            </a:r>
            <a:r>
              <a:rPr lang="en-US" b="1" dirty="0" err="1" smtClean="0">
                <a:solidFill>
                  <a:srgbClr val="0070C0"/>
                </a:solidFill>
              </a:rPr>
              <a:t>conectores</a:t>
            </a:r>
            <a:r>
              <a:rPr lang="en-US" b="1" dirty="0" smtClean="0">
                <a:solidFill>
                  <a:srgbClr val="0070C0"/>
                </a:solidFill>
              </a:rPr>
              <a:t> de bus</a:t>
            </a:r>
          </a:p>
          <a:p>
            <a:pPr marL="285750" indent="-285750" algn="just">
              <a:buFont typeface="Arial" panose="020B0604020202020204" pitchFamily="34" charset="0"/>
              <a:buChar char="•"/>
            </a:pPr>
            <a:r>
              <a:rPr lang="en-US" b="1" dirty="0" err="1" smtClean="0">
                <a:solidFill>
                  <a:srgbClr val="0070C0"/>
                </a:solidFill>
              </a:rPr>
              <a:t>Aislamiento</a:t>
            </a:r>
            <a:r>
              <a:rPr lang="en-US" b="1" dirty="0" smtClean="0">
                <a:solidFill>
                  <a:srgbClr val="0070C0"/>
                </a:solidFill>
              </a:rPr>
              <a:t> de </a:t>
            </a:r>
            <a:r>
              <a:rPr lang="en-US" b="1" dirty="0" err="1" smtClean="0">
                <a:solidFill>
                  <a:srgbClr val="0070C0"/>
                </a:solidFill>
              </a:rPr>
              <a:t>conductores</a:t>
            </a:r>
            <a:r>
              <a:rPr lang="en-US" b="1" dirty="0" smtClean="0">
                <a:solidFill>
                  <a:srgbClr val="0070C0"/>
                </a:solidFill>
              </a:rPr>
              <a:t> </a:t>
            </a:r>
            <a:r>
              <a:rPr lang="en-US" b="1" dirty="0" err="1" smtClean="0">
                <a:solidFill>
                  <a:srgbClr val="0070C0"/>
                </a:solidFill>
              </a:rPr>
              <a:t>desnudos</a:t>
            </a:r>
            <a:r>
              <a:rPr lang="en-US" b="1" dirty="0" smtClean="0">
                <a:solidFill>
                  <a:srgbClr val="0070C0"/>
                </a:solidFill>
              </a:rPr>
              <a:t> con </a:t>
            </a:r>
            <a:r>
              <a:rPr lang="en-US" b="1" dirty="0" err="1" smtClean="0">
                <a:solidFill>
                  <a:srgbClr val="0070C0"/>
                </a:solidFill>
              </a:rPr>
              <a:t>cinta</a:t>
            </a:r>
            <a:r>
              <a:rPr lang="en-US" b="1" dirty="0" smtClean="0">
                <a:solidFill>
                  <a:srgbClr val="0070C0"/>
                </a:solidFill>
              </a:rPr>
              <a:t> </a:t>
            </a:r>
            <a:r>
              <a:rPr lang="en-US" b="1" dirty="0" err="1" smtClean="0">
                <a:solidFill>
                  <a:srgbClr val="0070C0"/>
                </a:solidFill>
              </a:rPr>
              <a:t>aislante</a:t>
            </a:r>
            <a:r>
              <a:rPr lang="en-US" b="1" dirty="0" smtClean="0">
                <a:solidFill>
                  <a:srgbClr val="0070C0"/>
                </a:solidFill>
              </a:rPr>
              <a:t>, </a:t>
            </a:r>
            <a:r>
              <a:rPr lang="en-US" b="1" dirty="0" err="1" smtClean="0">
                <a:solidFill>
                  <a:srgbClr val="0070C0"/>
                </a:solidFill>
              </a:rPr>
              <a:t>conductos</a:t>
            </a: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Aplicación</a:t>
            </a:r>
            <a:r>
              <a:rPr lang="en-US" b="1" dirty="0" smtClean="0">
                <a:solidFill>
                  <a:srgbClr val="0070C0"/>
                </a:solidFill>
              </a:rPr>
              <a:t> de </a:t>
            </a:r>
            <a:r>
              <a:rPr lang="en-US" b="1" dirty="0" err="1" smtClean="0">
                <a:solidFill>
                  <a:srgbClr val="0070C0"/>
                </a:solidFill>
              </a:rPr>
              <a:t>pintura</a:t>
            </a:r>
            <a:r>
              <a:rPr lang="en-US" b="1" dirty="0" smtClean="0">
                <a:solidFill>
                  <a:srgbClr val="0070C0"/>
                </a:solidFill>
              </a:rPr>
              <a:t> </a:t>
            </a:r>
            <a:r>
              <a:rPr lang="en-US" b="1" dirty="0" err="1" smtClean="0">
                <a:solidFill>
                  <a:srgbClr val="0070C0"/>
                </a:solidFill>
              </a:rPr>
              <a:t>aislante</a:t>
            </a:r>
            <a:r>
              <a:rPr lang="en-US" b="1" dirty="0" smtClean="0">
                <a:solidFill>
                  <a:srgbClr val="0070C0"/>
                </a:solidFill>
              </a:rPr>
              <a:t> </a:t>
            </a:r>
            <a:r>
              <a:rPr lang="en-US" b="1" dirty="0" err="1" smtClean="0">
                <a:solidFill>
                  <a:srgbClr val="0070C0"/>
                </a:solidFill>
              </a:rPr>
              <a:t>sobre</a:t>
            </a:r>
            <a:r>
              <a:rPr lang="en-US" b="1" dirty="0" smtClean="0">
                <a:solidFill>
                  <a:srgbClr val="0070C0"/>
                </a:solidFill>
              </a:rPr>
              <a:t> superficies </a:t>
            </a:r>
            <a:r>
              <a:rPr lang="en-US" b="1" dirty="0" err="1" smtClean="0">
                <a:solidFill>
                  <a:srgbClr val="0070C0"/>
                </a:solidFill>
              </a:rPr>
              <a:t>metálicas</a:t>
            </a:r>
            <a:r>
              <a:rPr lang="en-US" b="1" dirty="0" smtClean="0">
                <a:solidFill>
                  <a:srgbClr val="0070C0"/>
                </a:solidFill>
              </a:rPr>
              <a:t>: </a:t>
            </a:r>
            <a:r>
              <a:rPr lang="en-US" b="1" dirty="0" err="1" smtClean="0">
                <a:solidFill>
                  <a:srgbClr val="0070C0"/>
                </a:solidFill>
              </a:rPr>
              <a:t>tanque</a:t>
            </a:r>
            <a:r>
              <a:rPr lang="en-US" b="1" dirty="0" smtClean="0">
                <a:solidFill>
                  <a:srgbClr val="0070C0"/>
                </a:solidFill>
              </a:rPr>
              <a:t> del </a:t>
            </a:r>
            <a:r>
              <a:rPr lang="en-US" b="1" dirty="0" err="1" smtClean="0">
                <a:solidFill>
                  <a:srgbClr val="0070C0"/>
                </a:solidFill>
              </a:rPr>
              <a:t>transformador</a:t>
            </a:r>
            <a:r>
              <a:rPr lang="en-US" b="1" dirty="0" smtClean="0">
                <a:solidFill>
                  <a:srgbClr val="0070C0"/>
                </a:solidFill>
              </a:rPr>
              <a:t>, etc.</a:t>
            </a:r>
          </a:p>
          <a:p>
            <a:pPr algn="just"/>
            <a:r>
              <a:rPr lang="en-US" dirty="0" smtClean="0"/>
              <a:t>Un </a:t>
            </a:r>
            <a:r>
              <a:rPr lang="en-US" dirty="0" err="1" smtClean="0"/>
              <a:t>ejemplo</a:t>
            </a:r>
            <a:r>
              <a:rPr lang="en-US" dirty="0" smtClean="0"/>
              <a:t> de </a:t>
            </a:r>
            <a:r>
              <a:rPr lang="en-US" dirty="0" err="1" smtClean="0"/>
              <a:t>implementación</a:t>
            </a:r>
            <a:r>
              <a:rPr lang="en-US" dirty="0" smtClean="0"/>
              <a:t> de </a:t>
            </a:r>
            <a:r>
              <a:rPr lang="en-US" dirty="0" err="1" smtClean="0"/>
              <a:t>estas</a:t>
            </a:r>
            <a:r>
              <a:rPr lang="en-US" dirty="0" smtClean="0"/>
              <a:t> </a:t>
            </a:r>
            <a:r>
              <a:rPr lang="en-US" dirty="0" err="1" smtClean="0"/>
              <a:t>medidas</a:t>
            </a:r>
            <a:r>
              <a:rPr lang="en-US" dirty="0" smtClean="0"/>
              <a:t> se </a:t>
            </a:r>
            <a:r>
              <a:rPr lang="en-US" dirty="0" err="1" smtClean="0"/>
              <a:t>muestra</a:t>
            </a:r>
            <a:r>
              <a:rPr lang="en-US" dirty="0" smtClean="0"/>
              <a:t> </a:t>
            </a:r>
            <a:r>
              <a:rPr lang="en-US" dirty="0" err="1" smtClean="0"/>
              <a:t>en</a:t>
            </a:r>
            <a:r>
              <a:rPr lang="en-US" dirty="0" smtClean="0"/>
              <a:t> la Fig. 17.</a:t>
            </a:r>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27</a:t>
            </a:fld>
            <a:endParaRPr lang="en-US"/>
          </a:p>
        </p:txBody>
      </p:sp>
    </p:spTree>
    <p:extLst>
      <p:ext uri="{BB962C8B-B14F-4D97-AF65-F5344CB8AC3E}">
        <p14:creationId xmlns:p14="http://schemas.microsoft.com/office/powerpoint/2010/main" val="9922489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sz="3600" b="1" dirty="0" err="1" smtClean="0"/>
              <a:t>Conclusión</a:t>
            </a:r>
            <a:endParaRPr lang="en-US" sz="3600" b="1" dirty="0" smtClean="0"/>
          </a:p>
          <a:p>
            <a:pPr algn="just"/>
            <a:endParaRPr lang="en-US" dirty="0" smtClean="0"/>
          </a:p>
          <a:p>
            <a:pPr algn="just"/>
            <a:r>
              <a:rPr lang="en-US" dirty="0" err="1" smtClean="0"/>
              <a:t>Esta</a:t>
            </a:r>
            <a:r>
              <a:rPr lang="en-US" dirty="0" smtClean="0"/>
              <a:t> parte del </a:t>
            </a:r>
            <a:r>
              <a:rPr lang="en-US" dirty="0" err="1" smtClean="0"/>
              <a:t>curso</a:t>
            </a:r>
            <a:r>
              <a:rPr lang="en-US" dirty="0" smtClean="0"/>
              <a:t> </a:t>
            </a:r>
            <a:r>
              <a:rPr lang="en-US" dirty="0" err="1" smtClean="0"/>
              <a:t>proporcionó</a:t>
            </a:r>
            <a:r>
              <a:rPr lang="en-US" dirty="0" smtClean="0"/>
              <a:t> </a:t>
            </a:r>
            <a:r>
              <a:rPr lang="en-US" dirty="0" err="1" smtClean="0"/>
              <a:t>una</a:t>
            </a:r>
            <a:r>
              <a:rPr lang="en-US" dirty="0" smtClean="0"/>
              <a:t> </a:t>
            </a:r>
            <a:r>
              <a:rPr lang="en-US" dirty="0" err="1" smtClean="0"/>
              <a:t>descripción</a:t>
            </a:r>
            <a:r>
              <a:rPr lang="en-US" dirty="0" smtClean="0"/>
              <a:t> general de </a:t>
            </a:r>
            <a:r>
              <a:rPr lang="en-US" dirty="0" err="1" smtClean="0"/>
              <a:t>los</a:t>
            </a:r>
            <a:r>
              <a:rPr lang="en-US" dirty="0" smtClean="0"/>
              <a:t> </a:t>
            </a:r>
            <a:r>
              <a:rPr lang="en-US" dirty="0" err="1" smtClean="0"/>
              <a:t>aspectos</a:t>
            </a:r>
            <a:r>
              <a:rPr lang="en-US" dirty="0" smtClean="0"/>
              <a:t> de la </a:t>
            </a:r>
            <a:r>
              <a:rPr lang="en-US" dirty="0" err="1" smtClean="0"/>
              <a:t>ingeniería</a:t>
            </a:r>
            <a:r>
              <a:rPr lang="en-US" dirty="0" smtClean="0"/>
              <a:t> de </a:t>
            </a:r>
            <a:r>
              <a:rPr lang="en-US" dirty="0" err="1" smtClean="0"/>
              <a:t>subestaciones</a:t>
            </a:r>
            <a:r>
              <a:rPr lang="en-US" dirty="0" smtClean="0"/>
              <a:t> </a:t>
            </a:r>
            <a:r>
              <a:rPr lang="en-US" dirty="0" err="1" smtClean="0"/>
              <a:t>modernas</a:t>
            </a:r>
            <a:r>
              <a:rPr lang="en-US" dirty="0" smtClean="0"/>
              <a:t>, </a:t>
            </a:r>
            <a:r>
              <a:rPr lang="en-US" dirty="0" err="1" smtClean="0"/>
              <a:t>concentrándose</a:t>
            </a:r>
            <a:r>
              <a:rPr lang="en-US" dirty="0" smtClean="0"/>
              <a:t> </a:t>
            </a:r>
            <a:r>
              <a:rPr lang="en-US" dirty="0" err="1" smtClean="0"/>
              <a:t>en</a:t>
            </a:r>
            <a:r>
              <a:rPr lang="en-US" dirty="0" smtClean="0"/>
              <a:t> </a:t>
            </a:r>
            <a:r>
              <a:rPr lang="en-US" dirty="0" err="1" smtClean="0"/>
              <a:t>una</a:t>
            </a:r>
            <a:r>
              <a:rPr lang="en-US" dirty="0" smtClean="0"/>
              <a:t> </a:t>
            </a:r>
            <a:r>
              <a:rPr lang="en-US" dirty="0" err="1" smtClean="0"/>
              <a:t>descripción</a:t>
            </a:r>
            <a:r>
              <a:rPr lang="en-US" dirty="0" smtClean="0"/>
              <a:t> </a:t>
            </a:r>
            <a:r>
              <a:rPr lang="en-US" dirty="0" err="1" smtClean="0"/>
              <a:t>detallada</a:t>
            </a:r>
            <a:r>
              <a:rPr lang="en-US" dirty="0" smtClean="0"/>
              <a:t> de </a:t>
            </a:r>
            <a:r>
              <a:rPr lang="en-US" dirty="0" err="1" smtClean="0"/>
              <a:t>los</a:t>
            </a:r>
            <a:r>
              <a:rPr lang="en-US" dirty="0" smtClean="0"/>
              <a:t> </a:t>
            </a:r>
            <a:r>
              <a:rPr lang="en-US" dirty="0" err="1" smtClean="0"/>
              <a:t>problemas</a:t>
            </a:r>
            <a:r>
              <a:rPr lang="en-US" dirty="0" smtClean="0"/>
              <a:t> </a:t>
            </a:r>
            <a:r>
              <a:rPr lang="en-US" dirty="0" err="1" smtClean="0"/>
              <a:t>típicos</a:t>
            </a:r>
            <a:r>
              <a:rPr lang="en-US" dirty="0" smtClean="0"/>
              <a:t> y </a:t>
            </a:r>
            <a:r>
              <a:rPr lang="en-US" dirty="0" err="1" smtClean="0"/>
              <a:t>sus</a:t>
            </a:r>
            <a:r>
              <a:rPr lang="en-US" dirty="0" smtClean="0"/>
              <a:t> </a:t>
            </a:r>
            <a:r>
              <a:rPr lang="en-US" dirty="0" err="1" smtClean="0"/>
              <a:t>posibles</a:t>
            </a:r>
            <a:r>
              <a:rPr lang="en-US" dirty="0" smtClean="0"/>
              <a:t> </a:t>
            </a:r>
            <a:r>
              <a:rPr lang="en-US" dirty="0" err="1" smtClean="0"/>
              <a:t>opciones</a:t>
            </a:r>
            <a:r>
              <a:rPr lang="en-US" dirty="0" smtClean="0"/>
              <a:t> de </a:t>
            </a:r>
            <a:r>
              <a:rPr lang="en-US" dirty="0" err="1" smtClean="0"/>
              <a:t>resolución</a:t>
            </a:r>
            <a:r>
              <a:rPr lang="en-US" dirty="0" smtClean="0"/>
              <a:t> para </a:t>
            </a:r>
            <a:r>
              <a:rPr lang="en-US" dirty="0" err="1" smtClean="0"/>
              <a:t>permitirle</a:t>
            </a:r>
            <a:r>
              <a:rPr lang="en-US" dirty="0" smtClean="0"/>
              <a:t>:</a:t>
            </a:r>
          </a:p>
          <a:p>
            <a:pPr algn="just"/>
            <a:endParaRPr lang="en-US" dirty="0" smtClean="0"/>
          </a:p>
          <a:p>
            <a:pPr marL="742950" lvl="1" indent="-285750" algn="just">
              <a:buFont typeface="Wingdings" panose="05000000000000000000" pitchFamily="2" charset="2"/>
              <a:buChar char="q"/>
            </a:pPr>
            <a:r>
              <a:rPr lang="en-US" b="1" dirty="0" err="1" smtClean="0">
                <a:solidFill>
                  <a:srgbClr val="0070C0"/>
                </a:solidFill>
              </a:rPr>
              <a:t>Analizar</a:t>
            </a:r>
            <a:r>
              <a:rPr lang="en-US" b="1" dirty="0" smtClean="0">
                <a:solidFill>
                  <a:srgbClr val="0070C0"/>
                </a:solidFill>
              </a:rPr>
              <a:t> la </a:t>
            </a:r>
            <a:r>
              <a:rPr lang="en-US" b="1" dirty="0" err="1" smtClean="0">
                <a:solidFill>
                  <a:srgbClr val="0070C0"/>
                </a:solidFill>
              </a:rPr>
              <a:t>confiabilidad</a:t>
            </a:r>
            <a:r>
              <a:rPr lang="en-US" b="1" dirty="0" smtClean="0">
                <a:solidFill>
                  <a:srgbClr val="0070C0"/>
                </a:solidFill>
              </a:rPr>
              <a:t> de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sistemas</a:t>
            </a:r>
            <a:r>
              <a:rPr lang="en-US" b="1" dirty="0" smtClean="0">
                <a:solidFill>
                  <a:srgbClr val="0070C0"/>
                </a:solidFill>
              </a:rPr>
              <a:t> de </a:t>
            </a:r>
            <a:r>
              <a:rPr lang="en-US" b="1" dirty="0" err="1" smtClean="0">
                <a:solidFill>
                  <a:srgbClr val="0070C0"/>
                </a:solidFill>
              </a:rPr>
              <a:t>suministro</a:t>
            </a:r>
            <a:r>
              <a:rPr lang="en-US" b="1" dirty="0" smtClean="0">
                <a:solidFill>
                  <a:srgbClr val="0070C0"/>
                </a:solidFill>
              </a:rPr>
              <a:t> de </a:t>
            </a:r>
            <a:r>
              <a:rPr lang="en-US" b="1" dirty="0" err="1" smtClean="0">
                <a:solidFill>
                  <a:srgbClr val="0070C0"/>
                </a:solidFill>
              </a:rPr>
              <a:t>energía</a:t>
            </a:r>
            <a:r>
              <a:rPr lang="en-US" b="1" dirty="0" smtClean="0">
                <a:solidFill>
                  <a:srgbClr val="0070C0"/>
                </a:solidFill>
              </a:rPr>
              <a:t>.</a:t>
            </a:r>
          </a:p>
          <a:p>
            <a:pPr marL="742950" lvl="1" indent="-285750" algn="just">
              <a:buFont typeface="Wingdings" panose="05000000000000000000" pitchFamily="2" charset="2"/>
              <a:buChar char="q"/>
            </a:pPr>
            <a:r>
              <a:rPr lang="en-US" b="1" dirty="0" err="1" smtClean="0">
                <a:solidFill>
                  <a:srgbClr val="0070C0"/>
                </a:solidFill>
              </a:rPr>
              <a:t>Describir</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sistemas</a:t>
            </a:r>
            <a:r>
              <a:rPr lang="en-US" b="1" dirty="0" smtClean="0">
                <a:solidFill>
                  <a:srgbClr val="0070C0"/>
                </a:solidFill>
              </a:rPr>
              <a:t> </a:t>
            </a:r>
            <a:r>
              <a:rPr lang="en-US" b="1" dirty="0" err="1" smtClean="0">
                <a:solidFill>
                  <a:srgbClr val="0070C0"/>
                </a:solidFill>
              </a:rPr>
              <a:t>típicos</a:t>
            </a:r>
            <a:r>
              <a:rPr lang="en-US" b="1" dirty="0" smtClean="0">
                <a:solidFill>
                  <a:srgbClr val="0070C0"/>
                </a:solidFill>
              </a:rPr>
              <a:t> de </a:t>
            </a:r>
            <a:r>
              <a:rPr lang="en-US" b="1" dirty="0" err="1" smtClean="0">
                <a:solidFill>
                  <a:srgbClr val="0070C0"/>
                </a:solidFill>
              </a:rPr>
              <a:t>conmutación</a:t>
            </a:r>
            <a:r>
              <a:rPr lang="en-US" b="1" dirty="0" smtClean="0">
                <a:solidFill>
                  <a:srgbClr val="0070C0"/>
                </a:solidFill>
              </a:rPr>
              <a:t> de </a:t>
            </a:r>
            <a:r>
              <a:rPr lang="en-US" b="1" dirty="0" err="1" smtClean="0">
                <a:solidFill>
                  <a:srgbClr val="0070C0"/>
                </a:solidFill>
              </a:rPr>
              <a:t>subestaciones</a:t>
            </a:r>
            <a:r>
              <a:rPr lang="en-US" b="1" dirty="0" smtClean="0">
                <a:solidFill>
                  <a:srgbClr val="0070C0"/>
                </a:solidFill>
              </a:rPr>
              <a:t>, </a:t>
            </a:r>
            <a:r>
              <a:rPr lang="en-US" b="1" dirty="0" err="1" smtClean="0">
                <a:solidFill>
                  <a:srgbClr val="0070C0"/>
                </a:solidFill>
              </a:rPr>
              <a:t>sus</a:t>
            </a:r>
            <a:r>
              <a:rPr lang="en-US" b="1" dirty="0" smtClean="0">
                <a:solidFill>
                  <a:srgbClr val="0070C0"/>
                </a:solidFill>
              </a:rPr>
              <a:t> </a:t>
            </a:r>
            <a:r>
              <a:rPr lang="en-US" b="1" dirty="0" err="1" smtClean="0">
                <a:solidFill>
                  <a:srgbClr val="0070C0"/>
                </a:solidFill>
              </a:rPr>
              <a:t>ventajas</a:t>
            </a:r>
            <a:r>
              <a:rPr lang="en-US" b="1" dirty="0" smtClean="0">
                <a:solidFill>
                  <a:srgbClr val="0070C0"/>
                </a:solidFill>
              </a:rPr>
              <a:t> y </a:t>
            </a:r>
            <a:r>
              <a:rPr lang="en-US" b="1" dirty="0" err="1" smtClean="0">
                <a:solidFill>
                  <a:srgbClr val="0070C0"/>
                </a:solidFill>
              </a:rPr>
              <a:t>desventajas</a:t>
            </a:r>
            <a:r>
              <a:rPr lang="en-US" b="1" dirty="0" smtClean="0">
                <a:solidFill>
                  <a:srgbClr val="0070C0"/>
                </a:solidFill>
              </a:rPr>
              <a:t>.</a:t>
            </a:r>
          </a:p>
          <a:p>
            <a:pPr marL="742950" lvl="1" indent="-285750" algn="just">
              <a:buFont typeface="Wingdings" panose="05000000000000000000" pitchFamily="2" charset="2"/>
              <a:buChar char="q"/>
            </a:pPr>
            <a:r>
              <a:rPr lang="en-US" b="1" dirty="0" err="1" smtClean="0">
                <a:solidFill>
                  <a:srgbClr val="0070C0"/>
                </a:solidFill>
              </a:rPr>
              <a:t>Comprender</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conceptos</a:t>
            </a:r>
            <a:r>
              <a:rPr lang="en-US" b="1" dirty="0" smtClean="0">
                <a:solidFill>
                  <a:srgbClr val="0070C0"/>
                </a:solidFill>
              </a:rPr>
              <a:t> </a:t>
            </a:r>
            <a:r>
              <a:rPr lang="en-US" b="1" dirty="0" err="1" smtClean="0">
                <a:solidFill>
                  <a:srgbClr val="0070C0"/>
                </a:solidFill>
              </a:rPr>
              <a:t>básicos</a:t>
            </a:r>
            <a:r>
              <a:rPr lang="en-US" b="1" dirty="0" smtClean="0">
                <a:solidFill>
                  <a:srgbClr val="0070C0"/>
                </a:solidFill>
              </a:rPr>
              <a:t> de la </a:t>
            </a:r>
            <a:r>
              <a:rPr lang="en-US" b="1" dirty="0" err="1" smtClean="0">
                <a:solidFill>
                  <a:srgbClr val="0070C0"/>
                </a:solidFill>
              </a:rPr>
              <a:t>coordinación</a:t>
            </a:r>
            <a:r>
              <a:rPr lang="en-US" b="1" dirty="0" smtClean="0">
                <a:solidFill>
                  <a:srgbClr val="0070C0"/>
                </a:solidFill>
              </a:rPr>
              <a:t> del </a:t>
            </a:r>
            <a:r>
              <a:rPr lang="en-US" b="1" dirty="0" err="1" smtClean="0">
                <a:solidFill>
                  <a:srgbClr val="0070C0"/>
                </a:solidFill>
              </a:rPr>
              <a:t>aislamiento</a:t>
            </a:r>
            <a:r>
              <a:rPr lang="en-US" b="1" dirty="0" smtClean="0">
                <a:solidFill>
                  <a:srgbClr val="0070C0"/>
                </a:solidFill>
              </a:rPr>
              <a:t>.</a:t>
            </a:r>
          </a:p>
          <a:p>
            <a:pPr marL="742950" lvl="1" indent="-285750" algn="just">
              <a:buFont typeface="Wingdings" panose="05000000000000000000" pitchFamily="2" charset="2"/>
              <a:buChar char="q"/>
            </a:pPr>
            <a:r>
              <a:rPr lang="en-US" b="1" dirty="0" err="1" smtClean="0">
                <a:solidFill>
                  <a:srgbClr val="0070C0"/>
                </a:solidFill>
              </a:rPr>
              <a:t>Comprender</a:t>
            </a:r>
            <a:r>
              <a:rPr lang="en-US" b="1" dirty="0" smtClean="0">
                <a:solidFill>
                  <a:srgbClr val="0070C0"/>
                </a:solidFill>
              </a:rPr>
              <a:t> </a:t>
            </a:r>
            <a:r>
              <a:rPr lang="en-US" b="1" dirty="0" err="1" smtClean="0">
                <a:solidFill>
                  <a:srgbClr val="0070C0"/>
                </a:solidFill>
              </a:rPr>
              <a:t>claramente</a:t>
            </a:r>
            <a:r>
              <a:rPr lang="en-US" b="1" dirty="0" smtClean="0">
                <a:solidFill>
                  <a:srgbClr val="0070C0"/>
                </a:solidFill>
              </a:rPr>
              <a:t> la </a:t>
            </a:r>
            <a:r>
              <a:rPr lang="en-US" b="1" dirty="0" err="1" smtClean="0">
                <a:solidFill>
                  <a:srgbClr val="0070C0"/>
                </a:solidFill>
              </a:rPr>
              <a:t>importancia</a:t>
            </a:r>
            <a:r>
              <a:rPr lang="en-US" b="1" dirty="0" smtClean="0">
                <a:solidFill>
                  <a:srgbClr val="0070C0"/>
                </a:solidFill>
              </a:rPr>
              <a:t> de la </a:t>
            </a:r>
            <a:r>
              <a:rPr lang="en-US" b="1" dirty="0" err="1" smtClean="0">
                <a:solidFill>
                  <a:srgbClr val="0070C0"/>
                </a:solidFill>
              </a:rPr>
              <a:t>seguridad</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el </a:t>
            </a:r>
            <a:r>
              <a:rPr lang="en-US" b="1" dirty="0" err="1" smtClean="0">
                <a:solidFill>
                  <a:srgbClr val="0070C0"/>
                </a:solidFill>
              </a:rPr>
              <a:t>diseño</a:t>
            </a:r>
            <a:r>
              <a:rPr lang="en-US" b="1" dirty="0" smtClean="0">
                <a:solidFill>
                  <a:srgbClr val="0070C0"/>
                </a:solidFill>
              </a:rPr>
              <a:t> y la </a:t>
            </a:r>
            <a:r>
              <a:rPr lang="en-US" b="1" dirty="0" err="1" smtClean="0">
                <a:solidFill>
                  <a:srgbClr val="0070C0"/>
                </a:solidFill>
              </a:rPr>
              <a:t>ingeniería</a:t>
            </a:r>
            <a:r>
              <a:rPr lang="en-US" b="1" dirty="0" smtClean="0">
                <a:solidFill>
                  <a:srgbClr val="0070C0"/>
                </a:solidFill>
              </a:rPr>
              <a:t> de </a:t>
            </a:r>
            <a:r>
              <a:rPr lang="en-US" b="1" dirty="0" err="1" smtClean="0">
                <a:solidFill>
                  <a:srgbClr val="0070C0"/>
                </a:solidFill>
              </a:rPr>
              <a:t>subestaciones</a:t>
            </a:r>
            <a:endParaRPr lang="en-US" b="1" dirty="0" smtClean="0">
              <a:solidFill>
                <a:srgbClr val="0070C0"/>
              </a:solidFill>
            </a:endParaRPr>
          </a:p>
          <a:p>
            <a:pPr marL="742950" lvl="1" indent="-285750" algn="just">
              <a:buFont typeface="Wingdings" panose="05000000000000000000" pitchFamily="2" charset="2"/>
              <a:buChar char="q"/>
            </a:pPr>
            <a:r>
              <a:rPr lang="en-US" b="1" dirty="0" err="1" smtClean="0">
                <a:solidFill>
                  <a:srgbClr val="0070C0"/>
                </a:solidFill>
              </a:rPr>
              <a:t>Listar</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medios</a:t>
            </a:r>
            <a:r>
              <a:rPr lang="en-US" b="1" dirty="0" smtClean="0">
                <a:solidFill>
                  <a:srgbClr val="0070C0"/>
                </a:solidFill>
              </a:rPr>
              <a:t> de </a:t>
            </a:r>
            <a:r>
              <a:rPr lang="en-US" b="1" dirty="0" err="1" smtClean="0">
                <a:solidFill>
                  <a:srgbClr val="0070C0"/>
                </a:solidFill>
              </a:rPr>
              <a:t>protección</a:t>
            </a:r>
            <a:r>
              <a:rPr lang="en-US" b="1" dirty="0" smtClean="0">
                <a:solidFill>
                  <a:srgbClr val="0070C0"/>
                </a:solidFill>
              </a:rPr>
              <a:t> contra </a:t>
            </a:r>
            <a:r>
              <a:rPr lang="en-US" b="1" dirty="0" err="1" smtClean="0">
                <a:solidFill>
                  <a:srgbClr val="0070C0"/>
                </a:solidFill>
              </a:rPr>
              <a:t>incendios</a:t>
            </a:r>
            <a:r>
              <a:rPr lang="en-US" b="1" dirty="0" smtClean="0">
                <a:solidFill>
                  <a:srgbClr val="0070C0"/>
                </a:solidFill>
              </a:rPr>
              <a:t> de la </a:t>
            </a:r>
            <a:r>
              <a:rPr lang="en-US" b="1" dirty="0" err="1" smtClean="0">
                <a:solidFill>
                  <a:srgbClr val="0070C0"/>
                </a:solidFill>
              </a:rPr>
              <a:t>subestación</a:t>
            </a:r>
            <a:endParaRPr lang="en-US" b="1" dirty="0" smtClean="0">
              <a:solidFill>
                <a:srgbClr val="0070C0"/>
              </a:solidFill>
            </a:endParaRPr>
          </a:p>
          <a:p>
            <a:pPr marL="742950" lvl="1" indent="-285750" algn="just">
              <a:buFont typeface="Wingdings" panose="05000000000000000000" pitchFamily="2" charset="2"/>
              <a:buChar char="q"/>
            </a:pPr>
            <a:r>
              <a:rPr lang="en-US" b="1" dirty="0" err="1" smtClean="0">
                <a:solidFill>
                  <a:srgbClr val="0070C0"/>
                </a:solidFill>
              </a:rPr>
              <a:t>Describir</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pasos</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el </a:t>
            </a:r>
            <a:r>
              <a:rPr lang="en-US" b="1" dirty="0" err="1" smtClean="0">
                <a:solidFill>
                  <a:srgbClr val="0070C0"/>
                </a:solidFill>
              </a:rPr>
              <a:t>diseño</a:t>
            </a:r>
            <a:r>
              <a:rPr lang="en-US" b="1" dirty="0" smtClean="0">
                <a:solidFill>
                  <a:srgbClr val="0070C0"/>
                </a:solidFill>
              </a:rPr>
              <a:t> e </a:t>
            </a:r>
            <a:r>
              <a:rPr lang="en-US" b="1" dirty="0" err="1" smtClean="0">
                <a:solidFill>
                  <a:srgbClr val="0070C0"/>
                </a:solidFill>
              </a:rPr>
              <a:t>ingeniería</a:t>
            </a:r>
            <a:r>
              <a:rPr lang="en-US" b="1" dirty="0" smtClean="0">
                <a:solidFill>
                  <a:srgbClr val="0070C0"/>
                </a:solidFill>
              </a:rPr>
              <a:t> de </a:t>
            </a:r>
            <a:r>
              <a:rPr lang="en-US" b="1" dirty="0" err="1" smtClean="0">
                <a:solidFill>
                  <a:srgbClr val="0070C0"/>
                </a:solidFill>
              </a:rPr>
              <a:t>subestaciones</a:t>
            </a:r>
            <a:endParaRPr lang="en-US" b="1" dirty="0" smtClean="0">
              <a:solidFill>
                <a:srgbClr val="0070C0"/>
              </a:solidFill>
            </a:endParaRPr>
          </a:p>
          <a:p>
            <a:pPr marL="742950" lvl="1" indent="-285750" algn="just">
              <a:buFont typeface="Wingdings" panose="05000000000000000000" pitchFamily="2" charset="2"/>
              <a:buChar char="q"/>
            </a:pPr>
            <a:r>
              <a:rPr lang="en-US" b="1" dirty="0" err="1" smtClean="0">
                <a:solidFill>
                  <a:srgbClr val="0070C0"/>
                </a:solidFill>
              </a:rPr>
              <a:t>Seleccione</a:t>
            </a:r>
            <a:r>
              <a:rPr lang="en-US" b="1" dirty="0" smtClean="0">
                <a:solidFill>
                  <a:srgbClr val="0070C0"/>
                </a:solidFill>
              </a:rPr>
              <a:t> el </a:t>
            </a:r>
            <a:r>
              <a:rPr lang="en-US" b="1" dirty="0" err="1" smtClean="0">
                <a:solidFill>
                  <a:srgbClr val="0070C0"/>
                </a:solidFill>
              </a:rPr>
              <a:t>equipo</a:t>
            </a:r>
            <a:r>
              <a:rPr lang="en-US" b="1" dirty="0" smtClean="0">
                <a:solidFill>
                  <a:srgbClr val="0070C0"/>
                </a:solidFill>
              </a:rPr>
              <a:t> de la </a:t>
            </a:r>
            <a:r>
              <a:rPr lang="en-US" b="1" dirty="0" err="1" smtClean="0">
                <a:solidFill>
                  <a:srgbClr val="0070C0"/>
                </a:solidFill>
              </a:rPr>
              <a:t>subestación</a:t>
            </a:r>
            <a:endParaRPr lang="en-US" b="1" dirty="0" smtClean="0">
              <a:solidFill>
                <a:srgbClr val="0070C0"/>
              </a:solidFill>
            </a:endParaRPr>
          </a:p>
          <a:p>
            <a:pPr marL="742950" lvl="1" indent="-285750" algn="just">
              <a:buFont typeface="Wingdings" panose="05000000000000000000" pitchFamily="2" charset="2"/>
              <a:buChar char="q"/>
            </a:pPr>
            <a:r>
              <a:rPr lang="en-US" b="1" dirty="0" err="1" smtClean="0">
                <a:solidFill>
                  <a:srgbClr val="0070C0"/>
                </a:solidFill>
              </a:rPr>
              <a:t>Describir</a:t>
            </a:r>
            <a:r>
              <a:rPr lang="en-US" b="1" dirty="0" smtClean="0">
                <a:solidFill>
                  <a:srgbClr val="0070C0"/>
                </a:solidFill>
              </a:rPr>
              <a:t> </a:t>
            </a:r>
            <a:r>
              <a:rPr lang="en-US" b="1" dirty="0" err="1" smtClean="0">
                <a:solidFill>
                  <a:srgbClr val="0070C0"/>
                </a:solidFill>
              </a:rPr>
              <a:t>cómo</a:t>
            </a:r>
            <a:r>
              <a:rPr lang="en-US" b="1" dirty="0" smtClean="0">
                <a:solidFill>
                  <a:srgbClr val="0070C0"/>
                </a:solidFill>
              </a:rPr>
              <a:t> </a:t>
            </a:r>
            <a:r>
              <a:rPr lang="en-US" b="1" dirty="0" err="1" smtClean="0">
                <a:solidFill>
                  <a:srgbClr val="0070C0"/>
                </a:solidFill>
              </a:rPr>
              <a:t>mejorar</a:t>
            </a:r>
            <a:r>
              <a:rPr lang="en-US" b="1" dirty="0" smtClean="0">
                <a:solidFill>
                  <a:srgbClr val="0070C0"/>
                </a:solidFill>
              </a:rPr>
              <a:t> el </a:t>
            </a:r>
            <a:r>
              <a:rPr lang="en-US" b="1" dirty="0" err="1" smtClean="0">
                <a:solidFill>
                  <a:srgbClr val="0070C0"/>
                </a:solidFill>
              </a:rPr>
              <a:t>rendimiento</a:t>
            </a:r>
            <a:r>
              <a:rPr lang="en-US" b="1" dirty="0" smtClean="0">
                <a:solidFill>
                  <a:srgbClr val="0070C0"/>
                </a:solidFill>
              </a:rPr>
              <a:t> del </a:t>
            </a:r>
            <a:r>
              <a:rPr lang="en-US" b="1" dirty="0" err="1" smtClean="0">
                <a:solidFill>
                  <a:srgbClr val="0070C0"/>
                </a:solidFill>
              </a:rPr>
              <a:t>aislador</a:t>
            </a:r>
            <a:r>
              <a:rPr lang="en-US" b="1" dirty="0" smtClean="0">
                <a:solidFill>
                  <a:srgbClr val="0070C0"/>
                </a:solidFill>
              </a:rPr>
              <a:t> de la </a:t>
            </a:r>
            <a:r>
              <a:rPr lang="en-US" b="1" dirty="0" err="1" smtClean="0">
                <a:solidFill>
                  <a:srgbClr val="0070C0"/>
                </a:solidFill>
              </a:rPr>
              <a:t>subestación</a:t>
            </a:r>
            <a:endParaRPr lang="en-US" b="1" dirty="0" smtClean="0">
              <a:solidFill>
                <a:srgbClr val="0070C0"/>
              </a:solidFill>
            </a:endParaRPr>
          </a:p>
          <a:p>
            <a:pPr algn="just"/>
            <a:endParaRPr lang="en-US" dirty="0" smtClean="0"/>
          </a:p>
          <a:p>
            <a:pPr algn="just"/>
            <a:r>
              <a:rPr lang="en-US" dirty="0" err="1" smtClean="0"/>
              <a:t>Referencias</a:t>
            </a:r>
            <a:endParaRPr lang="en-US" dirty="0" smtClean="0"/>
          </a:p>
          <a:p>
            <a:pPr algn="just"/>
            <a:endParaRPr lang="en-US" b="1" dirty="0" smtClean="0"/>
          </a:p>
          <a:p>
            <a:pPr algn="just"/>
            <a:r>
              <a:rPr lang="en-US" b="1" dirty="0" smtClean="0"/>
              <a:t>1. </a:t>
            </a:r>
            <a:r>
              <a:rPr lang="en-US" b="1" dirty="0" err="1" smtClean="0"/>
              <a:t>Estándar</a:t>
            </a:r>
            <a:r>
              <a:rPr lang="en-US" b="1" dirty="0" smtClean="0"/>
              <a:t> IEEE C2 -2012. 2012 </a:t>
            </a:r>
            <a:r>
              <a:rPr lang="en-US" b="1" dirty="0" err="1" smtClean="0"/>
              <a:t>Código</a:t>
            </a:r>
            <a:r>
              <a:rPr lang="en-US" b="1" dirty="0" smtClean="0"/>
              <a:t> Nacional de </a:t>
            </a:r>
            <a:r>
              <a:rPr lang="en-US" b="1" dirty="0" err="1" smtClean="0"/>
              <a:t>Seguridad</a:t>
            </a:r>
            <a:r>
              <a:rPr lang="en-US" b="1" dirty="0" smtClean="0"/>
              <a:t> </a:t>
            </a:r>
            <a:r>
              <a:rPr lang="en-US" b="1" dirty="0" err="1" smtClean="0"/>
              <a:t>Eléctrica</a:t>
            </a:r>
            <a:r>
              <a:rPr lang="en-US" b="1" dirty="0" smtClean="0"/>
              <a:t>® (NESC®).</a:t>
            </a:r>
          </a:p>
          <a:p>
            <a:endParaRPr lang="en-US" dirty="0"/>
          </a:p>
        </p:txBody>
      </p:sp>
      <p:sp>
        <p:nvSpPr>
          <p:cNvPr id="4" name="Marcador de número de diapositiva 3"/>
          <p:cNvSpPr>
            <a:spLocks noGrp="1"/>
          </p:cNvSpPr>
          <p:nvPr>
            <p:ph type="sldNum" sz="quarter" idx="10"/>
          </p:nvPr>
        </p:nvSpPr>
        <p:spPr/>
        <p:txBody>
          <a:bodyPr/>
          <a:lstStyle/>
          <a:p>
            <a:fld id="{A47A46A6-01D2-461A-A0B9-A5C71C4B0AB8}" type="slidenum">
              <a:rPr lang="en-US" smtClean="0"/>
              <a:t>28</a:t>
            </a:fld>
            <a:endParaRPr lang="en-US"/>
          </a:p>
        </p:txBody>
      </p:sp>
    </p:spTree>
    <p:extLst>
      <p:ext uri="{BB962C8B-B14F-4D97-AF65-F5344CB8AC3E}">
        <p14:creationId xmlns:p14="http://schemas.microsoft.com/office/powerpoint/2010/main" val="3439786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a:p>
        </p:txBody>
      </p:sp>
      <p:sp>
        <p:nvSpPr>
          <p:cNvPr id="4" name="Marcador de fecha 3"/>
          <p:cNvSpPr>
            <a:spLocks noGrp="1"/>
          </p:cNvSpPr>
          <p:nvPr>
            <p:ph type="dt" sz="half" idx="10"/>
          </p:nvPr>
        </p:nvSpPr>
        <p:spPr/>
        <p:txBody>
          <a:bodyPr/>
          <a:lstStyle/>
          <a:p>
            <a:fld id="{76EECCA7-B5C9-4AAD-AFE4-6B7A9F4DB659}" type="datetimeFigureOut">
              <a:rPr lang="en-US" smtClean="0"/>
              <a:t>1/26/2023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BC23852-FE38-478E-8865-19FD72F2847B}" type="slidenum">
              <a:rPr lang="en-US" smtClean="0"/>
              <a:t>‹Nº›</a:t>
            </a:fld>
            <a:endParaRPr lang="en-US"/>
          </a:p>
        </p:txBody>
      </p:sp>
    </p:spTree>
    <p:extLst>
      <p:ext uri="{BB962C8B-B14F-4D97-AF65-F5344CB8AC3E}">
        <p14:creationId xmlns:p14="http://schemas.microsoft.com/office/powerpoint/2010/main" val="1141647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76EECCA7-B5C9-4AAD-AFE4-6B7A9F4DB659}" type="datetimeFigureOut">
              <a:rPr lang="en-US" smtClean="0"/>
              <a:t>1/26/2023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BC23852-FE38-478E-8865-19FD72F2847B}" type="slidenum">
              <a:rPr lang="en-US" smtClean="0"/>
              <a:t>‹Nº›</a:t>
            </a:fld>
            <a:endParaRPr lang="en-US"/>
          </a:p>
        </p:txBody>
      </p:sp>
    </p:spTree>
    <p:extLst>
      <p:ext uri="{BB962C8B-B14F-4D97-AF65-F5344CB8AC3E}">
        <p14:creationId xmlns:p14="http://schemas.microsoft.com/office/powerpoint/2010/main" val="1609502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76EECCA7-B5C9-4AAD-AFE4-6B7A9F4DB659}" type="datetimeFigureOut">
              <a:rPr lang="en-US" smtClean="0"/>
              <a:t>1/26/2023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BC23852-FE38-478E-8865-19FD72F2847B}" type="slidenum">
              <a:rPr lang="en-US" smtClean="0"/>
              <a:t>‹Nº›</a:t>
            </a:fld>
            <a:endParaRPr lang="en-US"/>
          </a:p>
        </p:txBody>
      </p:sp>
    </p:spTree>
    <p:extLst>
      <p:ext uri="{BB962C8B-B14F-4D97-AF65-F5344CB8AC3E}">
        <p14:creationId xmlns:p14="http://schemas.microsoft.com/office/powerpoint/2010/main" val="418746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fecha 4"/>
          <p:cNvSpPr>
            <a:spLocks noGrp="1"/>
          </p:cNvSpPr>
          <p:nvPr>
            <p:ph type="dt" sz="half" idx="10"/>
          </p:nvPr>
        </p:nvSpPr>
        <p:spPr/>
        <p:txBody>
          <a:bodyPr/>
          <a:lstStyle/>
          <a:p>
            <a:fld id="{76EECCA7-B5C9-4AAD-AFE4-6B7A9F4DB659}" type="datetimeFigureOut">
              <a:rPr lang="en-US" smtClean="0"/>
              <a:t>1/26/2023</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0BC23852-FE38-478E-8865-19FD72F2847B}" type="slidenum">
              <a:rPr lang="en-US" smtClean="0"/>
              <a:t>‹Nº›</a:t>
            </a:fld>
            <a:endParaRPr lang="en-US"/>
          </a:p>
        </p:txBody>
      </p:sp>
    </p:spTree>
    <p:extLst>
      <p:ext uri="{BB962C8B-B14F-4D97-AF65-F5344CB8AC3E}">
        <p14:creationId xmlns:p14="http://schemas.microsoft.com/office/powerpoint/2010/main" val="3321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Marcador de fecha 6"/>
          <p:cNvSpPr>
            <a:spLocks noGrp="1"/>
          </p:cNvSpPr>
          <p:nvPr>
            <p:ph type="dt" sz="half" idx="10"/>
          </p:nvPr>
        </p:nvSpPr>
        <p:spPr/>
        <p:txBody>
          <a:bodyPr/>
          <a:lstStyle/>
          <a:p>
            <a:fld id="{76EECCA7-B5C9-4AAD-AFE4-6B7A9F4DB659}" type="datetimeFigureOut">
              <a:rPr lang="en-US" smtClean="0"/>
              <a:t>1/26/2023</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0BC23852-FE38-478E-8865-19FD72F2847B}" type="slidenum">
              <a:rPr lang="en-US" smtClean="0"/>
              <a:t>‹Nº›</a:t>
            </a:fld>
            <a:endParaRPr lang="en-US"/>
          </a:p>
        </p:txBody>
      </p:sp>
    </p:spTree>
    <p:extLst>
      <p:ext uri="{BB962C8B-B14F-4D97-AF65-F5344CB8AC3E}">
        <p14:creationId xmlns:p14="http://schemas.microsoft.com/office/powerpoint/2010/main" val="1446253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fecha 2"/>
          <p:cNvSpPr>
            <a:spLocks noGrp="1"/>
          </p:cNvSpPr>
          <p:nvPr>
            <p:ph type="dt" sz="half" idx="10"/>
          </p:nvPr>
        </p:nvSpPr>
        <p:spPr/>
        <p:txBody>
          <a:bodyPr/>
          <a:lstStyle/>
          <a:p>
            <a:fld id="{76EECCA7-B5C9-4AAD-AFE4-6B7A9F4DB659}" type="datetimeFigureOut">
              <a:rPr lang="en-US" smtClean="0"/>
              <a:t>1/26/2023</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0BC23852-FE38-478E-8865-19FD72F2847B}" type="slidenum">
              <a:rPr lang="en-US" smtClean="0"/>
              <a:t>‹Nº›</a:t>
            </a:fld>
            <a:endParaRPr lang="en-US"/>
          </a:p>
        </p:txBody>
      </p:sp>
    </p:spTree>
    <p:extLst>
      <p:ext uri="{BB962C8B-B14F-4D97-AF65-F5344CB8AC3E}">
        <p14:creationId xmlns:p14="http://schemas.microsoft.com/office/powerpoint/2010/main" val="3010920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76EECCA7-B5C9-4AAD-AFE4-6B7A9F4DB659}" type="datetimeFigureOut">
              <a:rPr lang="en-US" smtClean="0"/>
              <a:t>1/26/2023</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0BC23852-FE38-478E-8865-19FD72F2847B}" type="slidenum">
              <a:rPr lang="en-US" smtClean="0"/>
              <a:t>‹Nº›</a:t>
            </a:fld>
            <a:endParaRPr lang="en-US"/>
          </a:p>
        </p:txBody>
      </p:sp>
    </p:spTree>
    <p:extLst>
      <p:ext uri="{BB962C8B-B14F-4D97-AF65-F5344CB8AC3E}">
        <p14:creationId xmlns:p14="http://schemas.microsoft.com/office/powerpoint/2010/main" val="2693490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76EECCA7-B5C9-4AAD-AFE4-6B7A9F4DB659}" type="datetimeFigureOut">
              <a:rPr lang="en-US" smtClean="0"/>
              <a:t>1/26/2023</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0BC23852-FE38-478E-8865-19FD72F2847B}" type="slidenum">
              <a:rPr lang="en-US" smtClean="0"/>
              <a:t>‹Nº›</a:t>
            </a:fld>
            <a:endParaRPr lang="en-US"/>
          </a:p>
        </p:txBody>
      </p:sp>
    </p:spTree>
    <p:extLst>
      <p:ext uri="{BB962C8B-B14F-4D97-AF65-F5344CB8AC3E}">
        <p14:creationId xmlns:p14="http://schemas.microsoft.com/office/powerpoint/2010/main" val="3430096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76EECCA7-B5C9-4AAD-AFE4-6B7A9F4DB659}" type="datetimeFigureOut">
              <a:rPr lang="en-US" smtClean="0"/>
              <a:t>1/26/2023</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0BC23852-FE38-478E-8865-19FD72F2847B}" type="slidenum">
              <a:rPr lang="en-US" smtClean="0"/>
              <a:t>‹Nº›</a:t>
            </a:fld>
            <a:endParaRPr lang="en-US"/>
          </a:p>
        </p:txBody>
      </p:sp>
    </p:spTree>
    <p:extLst>
      <p:ext uri="{BB962C8B-B14F-4D97-AF65-F5344CB8AC3E}">
        <p14:creationId xmlns:p14="http://schemas.microsoft.com/office/powerpoint/2010/main" val="2467138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76EECCA7-B5C9-4AAD-AFE4-6B7A9F4DB659}" type="datetimeFigureOut">
              <a:rPr lang="en-US" smtClean="0"/>
              <a:t>1/26/2023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BC23852-FE38-478E-8865-19FD72F2847B}" type="slidenum">
              <a:rPr lang="en-US" smtClean="0"/>
              <a:t>‹Nº›</a:t>
            </a:fld>
            <a:endParaRPr lang="en-US"/>
          </a:p>
        </p:txBody>
      </p:sp>
    </p:spTree>
    <p:extLst>
      <p:ext uri="{BB962C8B-B14F-4D97-AF65-F5344CB8AC3E}">
        <p14:creationId xmlns:p14="http://schemas.microsoft.com/office/powerpoint/2010/main" val="3864021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76EECCA7-B5C9-4AAD-AFE4-6B7A9F4DB659}" type="datetimeFigureOut">
              <a:rPr lang="en-US" smtClean="0"/>
              <a:t>1/26/2023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BC23852-FE38-478E-8865-19FD72F2847B}" type="slidenum">
              <a:rPr lang="en-US" smtClean="0"/>
              <a:t>‹Nº›</a:t>
            </a:fld>
            <a:endParaRPr lang="en-US"/>
          </a:p>
        </p:txBody>
      </p:sp>
    </p:spTree>
    <p:extLst>
      <p:ext uri="{BB962C8B-B14F-4D97-AF65-F5344CB8AC3E}">
        <p14:creationId xmlns:p14="http://schemas.microsoft.com/office/powerpoint/2010/main" val="1280615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EECCA7-B5C9-4AAD-AFE4-6B7A9F4DB659}" type="datetimeFigureOut">
              <a:rPr lang="en-US" smtClean="0"/>
              <a:t>1/26/2023</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C23852-FE38-478E-8865-19FD72F2847B}" type="slidenum">
              <a:rPr lang="en-US" smtClean="0"/>
              <a:t>‹Nº›</a:t>
            </a:fld>
            <a:endParaRPr lang="en-US"/>
          </a:p>
        </p:txBody>
      </p:sp>
    </p:spTree>
    <p:extLst>
      <p:ext uri="{BB962C8B-B14F-4D97-AF65-F5344CB8AC3E}">
        <p14:creationId xmlns:p14="http://schemas.microsoft.com/office/powerpoint/2010/main" val="4014941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22513" y="2583321"/>
            <a:ext cx="11340935" cy="1754326"/>
          </a:xfrm>
          <a:prstGeom prst="rect">
            <a:avLst/>
          </a:prstGeom>
        </p:spPr>
        <p:txBody>
          <a:bodyPr wrap="square">
            <a:spAutoFit/>
          </a:bodyPr>
          <a:lstStyle/>
          <a:p>
            <a:pPr algn="ctr"/>
            <a:r>
              <a:rPr lang="en-US" sz="5400" b="1" dirty="0" err="1" smtClean="0">
                <a:solidFill>
                  <a:srgbClr val="0070C0"/>
                </a:solidFill>
              </a:rPr>
              <a:t>Fundamentos</a:t>
            </a:r>
            <a:r>
              <a:rPr lang="en-US" sz="5400" b="1" dirty="0" smtClean="0">
                <a:solidFill>
                  <a:srgbClr val="0070C0"/>
                </a:solidFill>
              </a:rPr>
              <a:t> de las </a:t>
            </a:r>
            <a:r>
              <a:rPr lang="en-US" sz="5400" b="1" dirty="0" err="1" smtClean="0">
                <a:solidFill>
                  <a:srgbClr val="0070C0"/>
                </a:solidFill>
              </a:rPr>
              <a:t>Subestaciones</a:t>
            </a:r>
            <a:r>
              <a:rPr lang="en-US" sz="5400" b="1" dirty="0" smtClean="0">
                <a:solidFill>
                  <a:srgbClr val="0070C0"/>
                </a:solidFill>
              </a:rPr>
              <a:t> </a:t>
            </a:r>
            <a:r>
              <a:rPr lang="en-US" sz="5400" b="1" dirty="0" err="1" smtClean="0">
                <a:solidFill>
                  <a:srgbClr val="0070C0"/>
                </a:solidFill>
              </a:rPr>
              <a:t>Eléctricas</a:t>
            </a:r>
            <a:r>
              <a:rPr lang="en-US" sz="5400" b="1" dirty="0" smtClean="0">
                <a:solidFill>
                  <a:srgbClr val="0070C0"/>
                </a:solidFill>
              </a:rPr>
              <a:t> </a:t>
            </a:r>
            <a:r>
              <a:rPr lang="en-US" sz="5400" b="1" dirty="0" err="1" smtClean="0">
                <a:solidFill>
                  <a:srgbClr val="0070C0"/>
                </a:solidFill>
              </a:rPr>
              <a:t>Modernas</a:t>
            </a:r>
            <a:r>
              <a:rPr lang="en-US" sz="5400" b="1" dirty="0" smtClean="0">
                <a:solidFill>
                  <a:srgbClr val="0070C0"/>
                </a:solidFill>
              </a:rPr>
              <a:t> </a:t>
            </a:r>
          </a:p>
        </p:txBody>
      </p:sp>
    </p:spTree>
    <p:extLst>
      <p:ext uri="{BB962C8B-B14F-4D97-AF65-F5344CB8AC3E}">
        <p14:creationId xmlns:p14="http://schemas.microsoft.com/office/powerpoint/2010/main" val="1671435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7" y="101378"/>
            <a:ext cx="11618027" cy="646331"/>
          </a:xfrm>
          <a:prstGeom prst="rect">
            <a:avLst/>
          </a:prstGeom>
        </p:spPr>
        <p:txBody>
          <a:bodyPr wrap="square">
            <a:spAutoFit/>
          </a:bodyPr>
          <a:lstStyle/>
          <a:p>
            <a:r>
              <a:rPr lang="en-US" sz="3600" b="1" dirty="0" err="1" smtClean="0"/>
              <a:t>Aspectos</a:t>
            </a:r>
            <a:r>
              <a:rPr lang="en-US" sz="3600" b="1" dirty="0" smtClean="0"/>
              <a:t> de </a:t>
            </a:r>
            <a:r>
              <a:rPr lang="en-US" sz="3600" b="1" dirty="0" err="1" smtClean="0"/>
              <a:t>Ingeniería</a:t>
            </a:r>
            <a:r>
              <a:rPr lang="en-US" sz="3600" b="1" dirty="0" smtClean="0"/>
              <a:t> de </a:t>
            </a:r>
            <a:r>
              <a:rPr lang="en-US" sz="3600" b="1" dirty="0" err="1" smtClean="0"/>
              <a:t>Subestaciones</a:t>
            </a:r>
            <a:r>
              <a:rPr lang="en-US" sz="3600" b="1" dirty="0" smtClean="0"/>
              <a:t> </a:t>
            </a:r>
            <a:r>
              <a:rPr lang="en-US" sz="3600" b="1" dirty="0" err="1" smtClean="0"/>
              <a:t>Eléctricas</a:t>
            </a:r>
            <a:endParaRPr lang="en-US" sz="3600" b="1" dirty="0"/>
          </a:p>
        </p:txBody>
      </p:sp>
      <p:sp>
        <p:nvSpPr>
          <p:cNvPr id="3" name="Rectángulo 2"/>
          <p:cNvSpPr/>
          <p:nvPr/>
        </p:nvSpPr>
        <p:spPr>
          <a:xfrm>
            <a:off x="257296" y="833916"/>
            <a:ext cx="11618027" cy="4524315"/>
          </a:xfrm>
          <a:prstGeom prst="rect">
            <a:avLst/>
          </a:prstGeom>
        </p:spPr>
        <p:txBody>
          <a:bodyPr wrap="square">
            <a:spAutoFit/>
          </a:bodyPr>
          <a:lstStyle/>
          <a:p>
            <a:pPr algn="just"/>
            <a:r>
              <a:rPr lang="en-US" b="1" dirty="0" err="1" smtClean="0"/>
              <a:t>Introducción</a:t>
            </a:r>
            <a:endParaRPr lang="en-US" b="1" dirty="0" smtClean="0"/>
          </a:p>
          <a:p>
            <a:pPr algn="just"/>
            <a:endParaRPr lang="en-US" dirty="0" smtClean="0"/>
          </a:p>
          <a:p>
            <a:pPr algn="just"/>
            <a:r>
              <a:rPr lang="en-US" dirty="0" err="1" smtClean="0"/>
              <a:t>Estos</a:t>
            </a:r>
            <a:r>
              <a:rPr lang="en-US" dirty="0" smtClean="0"/>
              <a:t> "</a:t>
            </a:r>
            <a:r>
              <a:rPr lang="en-US" dirty="0" err="1" smtClean="0"/>
              <a:t>Fundamentos</a:t>
            </a:r>
            <a:r>
              <a:rPr lang="en-US" dirty="0" smtClean="0"/>
              <a:t> de las </a:t>
            </a:r>
            <a:r>
              <a:rPr lang="en-US" dirty="0" err="1" smtClean="0"/>
              <a:t>subestaciones</a:t>
            </a:r>
            <a:r>
              <a:rPr lang="en-US" dirty="0" smtClean="0"/>
              <a:t> </a:t>
            </a:r>
            <a:r>
              <a:rPr lang="en-US" dirty="0" err="1" smtClean="0"/>
              <a:t>eléctricas</a:t>
            </a:r>
            <a:r>
              <a:rPr lang="en-US" dirty="0" smtClean="0"/>
              <a:t> </a:t>
            </a:r>
            <a:r>
              <a:rPr lang="en-US" dirty="0" err="1" smtClean="0"/>
              <a:t>modernas</a:t>
            </a:r>
            <a:r>
              <a:rPr lang="en-US" dirty="0" smtClean="0"/>
              <a:t>" se </a:t>
            </a:r>
            <a:r>
              <a:rPr lang="en-US" dirty="0" err="1" smtClean="0"/>
              <a:t>concentra</a:t>
            </a:r>
            <a:r>
              <a:rPr lang="en-US" dirty="0" smtClean="0"/>
              <a:t> </a:t>
            </a:r>
            <a:r>
              <a:rPr lang="en-US" dirty="0" err="1" smtClean="0"/>
              <a:t>en</a:t>
            </a:r>
            <a:r>
              <a:rPr lang="en-US" dirty="0" smtClean="0"/>
              <a:t> </a:t>
            </a:r>
            <a:r>
              <a:rPr lang="en-US" dirty="0" err="1" smtClean="0"/>
              <a:t>los</a:t>
            </a:r>
            <a:r>
              <a:rPr lang="en-US" dirty="0" smtClean="0"/>
              <a:t> </a:t>
            </a:r>
            <a:r>
              <a:rPr lang="en-US" dirty="0" err="1" smtClean="0"/>
              <a:t>aspectos</a:t>
            </a:r>
            <a:r>
              <a:rPr lang="en-US" dirty="0" smtClean="0"/>
              <a:t> de </a:t>
            </a:r>
            <a:r>
              <a:rPr lang="en-US" dirty="0" err="1" smtClean="0"/>
              <a:t>ingeniería</a:t>
            </a:r>
            <a:r>
              <a:rPr lang="en-US" dirty="0" smtClean="0"/>
              <a:t> de </a:t>
            </a:r>
            <a:r>
              <a:rPr lang="en-US" dirty="0" err="1" smtClean="0"/>
              <a:t>subestaciones</a:t>
            </a:r>
            <a:r>
              <a:rPr lang="en-US" dirty="0" smtClean="0"/>
              <a:t>, que </a:t>
            </a:r>
            <a:r>
              <a:rPr lang="en-US" dirty="0" err="1" smtClean="0"/>
              <a:t>pueden</a:t>
            </a:r>
            <a:r>
              <a:rPr lang="en-US" dirty="0" smtClean="0"/>
              <a:t> </a:t>
            </a:r>
            <a:r>
              <a:rPr lang="en-US" dirty="0" err="1" smtClean="0"/>
              <a:t>ser</a:t>
            </a:r>
            <a:r>
              <a:rPr lang="en-US" dirty="0" smtClean="0"/>
              <a:t> </a:t>
            </a:r>
            <a:r>
              <a:rPr lang="en-US" dirty="0" err="1" smtClean="0"/>
              <a:t>muy</a:t>
            </a:r>
            <a:r>
              <a:rPr lang="en-US" dirty="0" smtClean="0"/>
              <a:t> </a:t>
            </a:r>
            <a:r>
              <a:rPr lang="en-US" dirty="0" err="1" smtClean="0"/>
              <a:t>desafiantes</a:t>
            </a:r>
            <a:r>
              <a:rPr lang="en-US" dirty="0" smtClean="0"/>
              <a:t> y </a:t>
            </a:r>
            <a:r>
              <a:rPr lang="en-US" dirty="0" err="1" smtClean="0"/>
              <a:t>requieren</a:t>
            </a:r>
            <a:r>
              <a:rPr lang="en-US" dirty="0" smtClean="0"/>
              <a:t> de </a:t>
            </a:r>
            <a:r>
              <a:rPr lang="en-US" dirty="0" err="1" smtClean="0"/>
              <a:t>los</a:t>
            </a:r>
            <a:r>
              <a:rPr lang="en-US" dirty="0" smtClean="0"/>
              <a:t> </a:t>
            </a:r>
            <a:r>
              <a:rPr lang="en-US" dirty="0" err="1" smtClean="0"/>
              <a:t>ingenieros</a:t>
            </a:r>
            <a:r>
              <a:rPr lang="en-US" dirty="0" smtClean="0"/>
              <a:t> de las </a:t>
            </a:r>
            <a:r>
              <a:rPr lang="en-US" dirty="0" err="1" smtClean="0"/>
              <a:t>empresas</a:t>
            </a:r>
            <a:r>
              <a:rPr lang="en-US" dirty="0" smtClean="0"/>
              <a:t> de </a:t>
            </a:r>
            <a:r>
              <a:rPr lang="en-US" dirty="0" err="1" smtClean="0"/>
              <a:t>servicios</a:t>
            </a:r>
            <a:r>
              <a:rPr lang="en-US" dirty="0" smtClean="0"/>
              <a:t> </a:t>
            </a:r>
            <a:r>
              <a:rPr lang="en-US" dirty="0" err="1" smtClean="0"/>
              <a:t>públicos</a:t>
            </a:r>
            <a:r>
              <a:rPr lang="en-US" dirty="0" smtClean="0"/>
              <a:t> un </a:t>
            </a:r>
            <a:r>
              <a:rPr lang="en-US" dirty="0" err="1" smtClean="0"/>
              <a:t>conocimiento</a:t>
            </a:r>
            <a:r>
              <a:rPr lang="en-US" dirty="0" smtClean="0"/>
              <a:t> y </a:t>
            </a:r>
            <a:r>
              <a:rPr lang="en-US" dirty="0" err="1" smtClean="0"/>
              <a:t>una</a:t>
            </a:r>
            <a:r>
              <a:rPr lang="en-US" dirty="0" smtClean="0"/>
              <a:t> </a:t>
            </a:r>
            <a:r>
              <a:rPr lang="en-US" dirty="0" err="1" smtClean="0"/>
              <a:t>experiencia</a:t>
            </a:r>
            <a:r>
              <a:rPr lang="en-US" dirty="0" smtClean="0"/>
              <a:t> </a:t>
            </a:r>
            <a:r>
              <a:rPr lang="en-US" dirty="0" err="1" smtClean="0"/>
              <a:t>muy</a:t>
            </a:r>
            <a:r>
              <a:rPr lang="en-US" dirty="0" smtClean="0"/>
              <a:t> </a:t>
            </a:r>
            <a:r>
              <a:rPr lang="en-US" dirty="0" err="1" smtClean="0"/>
              <a:t>diversos</a:t>
            </a:r>
            <a:r>
              <a:rPr lang="en-US" dirty="0" smtClean="0"/>
              <a:t> para </a:t>
            </a:r>
            <a:r>
              <a:rPr lang="en-US" dirty="0" err="1" smtClean="0"/>
              <a:t>abordar</a:t>
            </a:r>
            <a:r>
              <a:rPr lang="en-US" dirty="0" smtClean="0"/>
              <a:t> </a:t>
            </a:r>
            <a:r>
              <a:rPr lang="en-US" dirty="0" err="1" smtClean="0"/>
              <a:t>estos</a:t>
            </a:r>
            <a:r>
              <a:rPr lang="en-US" dirty="0" smtClean="0"/>
              <a:t> </a:t>
            </a:r>
            <a:r>
              <a:rPr lang="en-US" dirty="0" err="1" smtClean="0"/>
              <a:t>aspectos</a:t>
            </a:r>
            <a:r>
              <a:rPr lang="en-US" dirty="0" smtClean="0"/>
              <a:t>.</a:t>
            </a:r>
          </a:p>
          <a:p>
            <a:pPr algn="just"/>
            <a:r>
              <a:rPr lang="en-US" dirty="0" smtClean="0"/>
              <a:t>Los </a:t>
            </a:r>
            <a:r>
              <a:rPr lang="en-US" dirty="0" err="1" smtClean="0"/>
              <a:t>siguientes</a:t>
            </a:r>
            <a:r>
              <a:rPr lang="en-US" dirty="0" smtClean="0"/>
              <a:t> </a:t>
            </a:r>
            <a:r>
              <a:rPr lang="en-US" dirty="0" err="1" smtClean="0"/>
              <a:t>temas</a:t>
            </a:r>
            <a:r>
              <a:rPr lang="en-US" dirty="0" smtClean="0"/>
              <a:t> </a:t>
            </a:r>
            <a:r>
              <a:rPr lang="en-US" dirty="0" err="1" smtClean="0"/>
              <a:t>incluyen</a:t>
            </a:r>
            <a:r>
              <a:rPr lang="en-US" dirty="0" smtClean="0"/>
              <a:t> </a:t>
            </a:r>
            <a:r>
              <a:rPr lang="en-US" dirty="0" err="1" smtClean="0"/>
              <a:t>una</a:t>
            </a:r>
            <a:r>
              <a:rPr lang="en-US" dirty="0" smtClean="0"/>
              <a:t> </a:t>
            </a:r>
            <a:r>
              <a:rPr lang="en-US" dirty="0" err="1" smtClean="0"/>
              <a:t>descripción</a:t>
            </a:r>
            <a:r>
              <a:rPr lang="en-US" dirty="0" smtClean="0"/>
              <a:t> de </a:t>
            </a:r>
            <a:r>
              <a:rPr lang="en-US" dirty="0" err="1" smtClean="0"/>
              <a:t>los</a:t>
            </a:r>
            <a:r>
              <a:rPr lang="en-US" dirty="0" smtClean="0"/>
              <a:t> </a:t>
            </a:r>
            <a:r>
              <a:rPr lang="en-US" dirty="0" err="1" smtClean="0"/>
              <a:t>problemas</a:t>
            </a:r>
            <a:r>
              <a:rPr lang="en-US" dirty="0" smtClean="0"/>
              <a:t> </a:t>
            </a:r>
            <a:r>
              <a:rPr lang="en-US" dirty="0" err="1" smtClean="0"/>
              <a:t>específicos</a:t>
            </a:r>
            <a:r>
              <a:rPr lang="en-US" dirty="0" smtClean="0"/>
              <a:t> </a:t>
            </a:r>
            <a:r>
              <a:rPr lang="en-US" dirty="0" err="1" smtClean="0"/>
              <a:t>asociados</a:t>
            </a:r>
            <a:r>
              <a:rPr lang="en-US" dirty="0" smtClean="0"/>
              <a:t> con </a:t>
            </a:r>
            <a:r>
              <a:rPr lang="en-US" dirty="0" err="1" smtClean="0"/>
              <a:t>ellos</a:t>
            </a:r>
            <a:r>
              <a:rPr lang="en-US" dirty="0" smtClean="0"/>
              <a:t>, </a:t>
            </a:r>
            <a:r>
              <a:rPr lang="en-US" dirty="0" err="1" smtClean="0"/>
              <a:t>así</a:t>
            </a:r>
            <a:r>
              <a:rPr lang="en-US" dirty="0" smtClean="0"/>
              <a:t> </a:t>
            </a:r>
            <a:r>
              <a:rPr lang="en-US" dirty="0" err="1" smtClean="0"/>
              <a:t>como</a:t>
            </a:r>
            <a:r>
              <a:rPr lang="en-US" dirty="0" smtClean="0"/>
              <a:t> las </a:t>
            </a:r>
            <a:r>
              <a:rPr lang="en-US" dirty="0" err="1" smtClean="0"/>
              <a:t>posibles</a:t>
            </a:r>
            <a:r>
              <a:rPr lang="en-US" dirty="0" smtClean="0"/>
              <a:t> </a:t>
            </a:r>
            <a:r>
              <a:rPr lang="en-US" dirty="0" err="1" smtClean="0"/>
              <a:t>opciones</a:t>
            </a:r>
            <a:r>
              <a:rPr lang="en-US" dirty="0" smtClean="0"/>
              <a:t> de </a:t>
            </a:r>
            <a:r>
              <a:rPr lang="en-US" dirty="0" err="1" smtClean="0"/>
              <a:t>resolución</a:t>
            </a:r>
            <a:r>
              <a:rPr lang="en-US" dirty="0" smtClean="0"/>
              <a:t>:</a:t>
            </a:r>
          </a:p>
          <a:p>
            <a:pPr algn="just"/>
            <a:r>
              <a:rPr lang="en-US" dirty="0" smtClean="0"/>
              <a:t>•    </a:t>
            </a:r>
            <a:r>
              <a:rPr lang="en-US" dirty="0" err="1" smtClean="0"/>
              <a:t>Análisis</a:t>
            </a:r>
            <a:r>
              <a:rPr lang="en-US" dirty="0" smtClean="0"/>
              <a:t> de </a:t>
            </a:r>
            <a:r>
              <a:rPr lang="en-US" dirty="0" err="1" smtClean="0"/>
              <a:t>confiabilidad</a:t>
            </a:r>
            <a:endParaRPr lang="en-US" dirty="0" smtClean="0"/>
          </a:p>
          <a:p>
            <a:pPr algn="just"/>
            <a:r>
              <a:rPr lang="en-US" dirty="0" smtClean="0"/>
              <a:t>•    </a:t>
            </a:r>
            <a:r>
              <a:rPr lang="en-US" dirty="0" err="1" smtClean="0"/>
              <a:t>Sistemas</a:t>
            </a:r>
            <a:r>
              <a:rPr lang="en-US" dirty="0" smtClean="0"/>
              <a:t> </a:t>
            </a:r>
            <a:r>
              <a:rPr lang="en-US" dirty="0" err="1" smtClean="0"/>
              <a:t>típicos</a:t>
            </a:r>
            <a:r>
              <a:rPr lang="en-US" dirty="0" smtClean="0"/>
              <a:t> de </a:t>
            </a:r>
            <a:r>
              <a:rPr lang="en-US" dirty="0" err="1" smtClean="0"/>
              <a:t>conmutación</a:t>
            </a:r>
            <a:r>
              <a:rPr lang="en-US" dirty="0" smtClean="0"/>
              <a:t> de </a:t>
            </a:r>
            <a:r>
              <a:rPr lang="en-US" dirty="0" err="1" smtClean="0"/>
              <a:t>subestaciones</a:t>
            </a:r>
            <a:endParaRPr lang="en-US" dirty="0" smtClean="0"/>
          </a:p>
          <a:p>
            <a:pPr algn="just"/>
            <a:r>
              <a:rPr lang="en-US" dirty="0" smtClean="0"/>
              <a:t>•    </a:t>
            </a:r>
            <a:r>
              <a:rPr lang="en-US" dirty="0" err="1" smtClean="0"/>
              <a:t>Coordinación</a:t>
            </a:r>
            <a:r>
              <a:rPr lang="en-US" dirty="0" smtClean="0"/>
              <a:t> de </a:t>
            </a:r>
            <a:r>
              <a:rPr lang="en-US" dirty="0" err="1" smtClean="0"/>
              <a:t>Aislamiento</a:t>
            </a:r>
            <a:endParaRPr lang="en-US" dirty="0" smtClean="0"/>
          </a:p>
          <a:p>
            <a:pPr algn="just"/>
            <a:r>
              <a:rPr lang="en-US" dirty="0" smtClean="0"/>
              <a:t>•    </a:t>
            </a:r>
            <a:r>
              <a:rPr lang="en-US" dirty="0" err="1" smtClean="0"/>
              <a:t>Subestaciones</a:t>
            </a:r>
            <a:r>
              <a:rPr lang="en-US" dirty="0" smtClean="0"/>
              <a:t> de </a:t>
            </a:r>
            <a:r>
              <a:rPr lang="en-US" dirty="0" err="1" smtClean="0"/>
              <a:t>seguridad</a:t>
            </a:r>
            <a:r>
              <a:rPr lang="en-US" dirty="0" smtClean="0"/>
              <a:t> y </a:t>
            </a:r>
            <a:r>
              <a:rPr lang="en-US" dirty="0" err="1" smtClean="0"/>
              <a:t>protección</a:t>
            </a:r>
            <a:r>
              <a:rPr lang="en-US" dirty="0" smtClean="0"/>
              <a:t> contra </a:t>
            </a:r>
            <a:r>
              <a:rPr lang="en-US" dirty="0" err="1" smtClean="0"/>
              <a:t>incendios</a:t>
            </a:r>
            <a:endParaRPr lang="en-US" dirty="0" smtClean="0"/>
          </a:p>
          <a:p>
            <a:pPr algn="just"/>
            <a:r>
              <a:rPr lang="en-US" dirty="0" smtClean="0"/>
              <a:t>•    </a:t>
            </a:r>
            <a:r>
              <a:rPr lang="en-US" dirty="0" err="1" smtClean="0"/>
              <a:t>Problemas</a:t>
            </a:r>
            <a:r>
              <a:rPr lang="en-US" dirty="0" smtClean="0"/>
              <a:t> de </a:t>
            </a:r>
            <a:r>
              <a:rPr lang="en-US" dirty="0" err="1" smtClean="0"/>
              <a:t>diseño</a:t>
            </a:r>
            <a:r>
              <a:rPr lang="en-US" dirty="0" smtClean="0"/>
              <a:t> de la </a:t>
            </a:r>
            <a:r>
              <a:rPr lang="en-US" dirty="0" err="1" smtClean="0"/>
              <a:t>subestación</a:t>
            </a:r>
            <a:endParaRPr lang="en-US" dirty="0" smtClean="0"/>
          </a:p>
          <a:p>
            <a:pPr algn="just"/>
            <a:r>
              <a:rPr lang="en-US" dirty="0" smtClean="0"/>
              <a:t>•    </a:t>
            </a:r>
            <a:r>
              <a:rPr lang="en-US" dirty="0" err="1" smtClean="0"/>
              <a:t>Mejora</a:t>
            </a:r>
            <a:r>
              <a:rPr lang="en-US" dirty="0" smtClean="0"/>
              <a:t> del </a:t>
            </a:r>
            <a:r>
              <a:rPr lang="en-US" dirty="0" err="1" smtClean="0"/>
              <a:t>rendimiento</a:t>
            </a:r>
            <a:r>
              <a:rPr lang="en-US" dirty="0" smtClean="0"/>
              <a:t> del </a:t>
            </a:r>
            <a:r>
              <a:rPr lang="en-US" dirty="0" err="1" smtClean="0"/>
              <a:t>aislador</a:t>
            </a:r>
            <a:r>
              <a:rPr lang="en-US" dirty="0" smtClean="0"/>
              <a:t> de </a:t>
            </a:r>
            <a:r>
              <a:rPr lang="en-US" dirty="0" err="1" smtClean="0"/>
              <a:t>subestación</a:t>
            </a:r>
            <a:endParaRPr lang="en-US" dirty="0" smtClean="0"/>
          </a:p>
          <a:p>
            <a:pPr algn="just"/>
            <a:r>
              <a:rPr lang="en-US" dirty="0" smtClean="0"/>
              <a:t>Si </a:t>
            </a:r>
            <a:r>
              <a:rPr lang="en-US" dirty="0" err="1" smtClean="0"/>
              <a:t>bien</a:t>
            </a:r>
            <a:r>
              <a:rPr lang="en-US" dirty="0" smtClean="0"/>
              <a:t> </a:t>
            </a:r>
            <a:r>
              <a:rPr lang="en-US" dirty="0" err="1" smtClean="0"/>
              <a:t>esta</a:t>
            </a:r>
            <a:r>
              <a:rPr lang="en-US" dirty="0" smtClean="0"/>
              <a:t> </a:t>
            </a:r>
            <a:r>
              <a:rPr lang="en-US" dirty="0" err="1" smtClean="0"/>
              <a:t>lista</a:t>
            </a:r>
            <a:r>
              <a:rPr lang="en-US" dirty="0" smtClean="0"/>
              <a:t> de </a:t>
            </a:r>
            <a:r>
              <a:rPr lang="en-US" dirty="0" err="1" smtClean="0"/>
              <a:t>temas</a:t>
            </a:r>
            <a:r>
              <a:rPr lang="en-US" dirty="0" smtClean="0"/>
              <a:t> no </a:t>
            </a:r>
            <a:r>
              <a:rPr lang="en-US" dirty="0" err="1" smtClean="0"/>
              <a:t>incluye</a:t>
            </a:r>
            <a:r>
              <a:rPr lang="en-US" dirty="0" smtClean="0"/>
              <a:t> </a:t>
            </a:r>
            <a:r>
              <a:rPr lang="en-US" dirty="0" err="1" smtClean="0"/>
              <a:t>todos</a:t>
            </a:r>
            <a:r>
              <a:rPr lang="en-US" dirty="0" smtClean="0"/>
              <a:t> </a:t>
            </a:r>
            <a:r>
              <a:rPr lang="en-US" dirty="0" err="1" smtClean="0"/>
              <a:t>los</a:t>
            </a:r>
            <a:r>
              <a:rPr lang="en-US" dirty="0" smtClean="0"/>
              <a:t> </a:t>
            </a:r>
            <a:r>
              <a:rPr lang="en-US" dirty="0" err="1" smtClean="0"/>
              <a:t>problemas</a:t>
            </a:r>
            <a:r>
              <a:rPr lang="en-US" dirty="0" smtClean="0"/>
              <a:t> </a:t>
            </a:r>
            <a:r>
              <a:rPr lang="en-US" dirty="0" err="1" smtClean="0"/>
              <a:t>técnicos</a:t>
            </a:r>
            <a:r>
              <a:rPr lang="en-US" dirty="0" smtClean="0"/>
              <a:t> que </a:t>
            </a:r>
            <a:r>
              <a:rPr lang="en-US" dirty="0" err="1" smtClean="0"/>
              <a:t>pueden</a:t>
            </a:r>
            <a:r>
              <a:rPr lang="en-US" dirty="0" smtClean="0"/>
              <a:t> </a:t>
            </a:r>
            <a:r>
              <a:rPr lang="en-US" dirty="0" err="1" smtClean="0"/>
              <a:t>encontrar</a:t>
            </a:r>
            <a:r>
              <a:rPr lang="en-US" dirty="0" smtClean="0"/>
              <a:t> </a:t>
            </a:r>
            <a:r>
              <a:rPr lang="en-US" dirty="0" err="1" smtClean="0"/>
              <a:t>los</a:t>
            </a:r>
            <a:r>
              <a:rPr lang="en-US" dirty="0" smtClean="0"/>
              <a:t> </a:t>
            </a:r>
            <a:r>
              <a:rPr lang="en-US" dirty="0" err="1" smtClean="0"/>
              <a:t>ingenieros</a:t>
            </a:r>
            <a:r>
              <a:rPr lang="en-US" dirty="0" smtClean="0"/>
              <a:t> de </a:t>
            </a:r>
            <a:r>
              <a:rPr lang="en-US" dirty="0" err="1" smtClean="0"/>
              <a:t>subestaciones</a:t>
            </a:r>
            <a:r>
              <a:rPr lang="en-US" dirty="0" smtClean="0"/>
              <a:t>, </a:t>
            </a:r>
            <a:r>
              <a:rPr lang="en-US" dirty="0" err="1" smtClean="0"/>
              <a:t>brinda</a:t>
            </a:r>
            <a:r>
              <a:rPr lang="en-US" dirty="0" smtClean="0"/>
              <a:t> </a:t>
            </a:r>
            <a:r>
              <a:rPr lang="en-US" dirty="0" err="1" smtClean="0"/>
              <a:t>una</a:t>
            </a:r>
            <a:r>
              <a:rPr lang="en-US" dirty="0" smtClean="0"/>
              <a:t> </a:t>
            </a:r>
            <a:r>
              <a:rPr lang="en-US" dirty="0" err="1" smtClean="0"/>
              <a:t>buena</a:t>
            </a:r>
            <a:r>
              <a:rPr lang="en-US" dirty="0" smtClean="0"/>
              <a:t> idea </a:t>
            </a:r>
            <a:r>
              <a:rPr lang="en-US" dirty="0" err="1" smtClean="0"/>
              <a:t>sobre</a:t>
            </a:r>
            <a:r>
              <a:rPr lang="en-US" dirty="0" smtClean="0"/>
              <a:t> </a:t>
            </a:r>
            <a:r>
              <a:rPr lang="en-US" dirty="0" err="1" smtClean="0"/>
              <a:t>su</a:t>
            </a:r>
            <a:r>
              <a:rPr lang="en-US" dirty="0" smtClean="0"/>
              <a:t> </a:t>
            </a:r>
            <a:r>
              <a:rPr lang="en-US" dirty="0" err="1" smtClean="0"/>
              <a:t>complejidad</a:t>
            </a:r>
            <a:r>
              <a:rPr lang="en-US" dirty="0" smtClean="0"/>
              <a:t> e </a:t>
            </a:r>
            <a:r>
              <a:rPr lang="en-US" dirty="0" err="1" smtClean="0"/>
              <a:t>importancia</a:t>
            </a:r>
            <a:r>
              <a:rPr lang="en-US" dirty="0" smtClean="0"/>
              <a:t> para la </a:t>
            </a:r>
            <a:r>
              <a:rPr lang="en-US" dirty="0" err="1" smtClean="0"/>
              <a:t>operación</a:t>
            </a:r>
            <a:r>
              <a:rPr lang="en-US" dirty="0" smtClean="0"/>
              <a:t> </a:t>
            </a:r>
            <a:r>
              <a:rPr lang="en-US" dirty="0" err="1" smtClean="0"/>
              <a:t>efectiva</a:t>
            </a:r>
            <a:r>
              <a:rPr lang="en-US" dirty="0" smtClean="0"/>
              <a:t> de </a:t>
            </a:r>
            <a:r>
              <a:rPr lang="en-US" dirty="0" err="1" smtClean="0"/>
              <a:t>los</a:t>
            </a:r>
            <a:r>
              <a:rPr lang="en-US" dirty="0" smtClean="0"/>
              <a:t> </a:t>
            </a:r>
            <a:r>
              <a:rPr lang="en-US" dirty="0" err="1" smtClean="0"/>
              <a:t>sistemas</a:t>
            </a:r>
            <a:r>
              <a:rPr lang="en-US" dirty="0" smtClean="0"/>
              <a:t> de </a:t>
            </a:r>
            <a:r>
              <a:rPr lang="en-US" dirty="0" err="1" smtClean="0"/>
              <a:t>energía</a:t>
            </a:r>
            <a:r>
              <a:rPr lang="en-US" dirty="0" smtClean="0"/>
              <a:t>.</a:t>
            </a:r>
          </a:p>
          <a:p>
            <a:pPr algn="just"/>
            <a:endParaRPr lang="en-US" dirty="0"/>
          </a:p>
        </p:txBody>
      </p:sp>
    </p:spTree>
    <p:extLst>
      <p:ext uri="{BB962C8B-B14F-4D97-AF65-F5344CB8AC3E}">
        <p14:creationId xmlns:p14="http://schemas.microsoft.com/office/powerpoint/2010/main" val="1564150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69171" y="237506"/>
            <a:ext cx="11618027" cy="5355312"/>
          </a:xfrm>
          <a:prstGeom prst="rect">
            <a:avLst/>
          </a:prstGeom>
        </p:spPr>
        <p:txBody>
          <a:bodyPr wrap="square">
            <a:spAutoFit/>
          </a:bodyPr>
          <a:lstStyle/>
          <a:p>
            <a:pPr algn="just"/>
            <a:r>
              <a:rPr lang="en-US" b="1" dirty="0" err="1" smtClean="0"/>
              <a:t>Análisis</a:t>
            </a:r>
            <a:r>
              <a:rPr lang="en-US" b="1" dirty="0" smtClean="0"/>
              <a:t> de </a:t>
            </a:r>
            <a:r>
              <a:rPr lang="en-US" b="1" dirty="0" err="1" smtClean="0"/>
              <a:t>confiabilidad</a:t>
            </a:r>
            <a:endParaRPr lang="en-US" b="1" dirty="0" smtClean="0"/>
          </a:p>
          <a:p>
            <a:pPr algn="just"/>
            <a:endParaRPr lang="en-US" dirty="0" smtClean="0"/>
          </a:p>
          <a:p>
            <a:pPr algn="just"/>
            <a:r>
              <a:rPr lang="en-US" dirty="0" smtClean="0"/>
              <a:t>Como </a:t>
            </a:r>
            <a:r>
              <a:rPr lang="en-US" dirty="0" err="1" smtClean="0"/>
              <a:t>discutimos</a:t>
            </a:r>
            <a:r>
              <a:rPr lang="en-US" dirty="0" smtClean="0"/>
              <a:t> </a:t>
            </a:r>
            <a:r>
              <a:rPr lang="en-US" dirty="0" err="1" smtClean="0"/>
              <a:t>en</a:t>
            </a:r>
            <a:r>
              <a:rPr lang="en-US" dirty="0" smtClean="0"/>
              <a:t> la Parte 1 de </a:t>
            </a:r>
            <a:r>
              <a:rPr lang="en-US" dirty="0" err="1" smtClean="0"/>
              <a:t>este</a:t>
            </a:r>
            <a:r>
              <a:rPr lang="en-US" dirty="0" smtClean="0"/>
              <a:t> </a:t>
            </a:r>
            <a:r>
              <a:rPr lang="en-US" dirty="0" err="1" smtClean="0"/>
              <a:t>curso</a:t>
            </a:r>
            <a:r>
              <a:rPr lang="en-US" dirty="0" smtClean="0"/>
              <a:t>, </a:t>
            </a:r>
            <a:r>
              <a:rPr lang="en-US" dirty="0" err="1" smtClean="0"/>
              <a:t>uno</a:t>
            </a:r>
            <a:r>
              <a:rPr lang="en-US" dirty="0" smtClean="0"/>
              <a:t> de </a:t>
            </a:r>
            <a:r>
              <a:rPr lang="en-US" dirty="0" err="1" smtClean="0"/>
              <a:t>los</a:t>
            </a:r>
            <a:r>
              <a:rPr lang="en-US" dirty="0" smtClean="0"/>
              <a:t> </a:t>
            </a:r>
            <a:r>
              <a:rPr lang="en-US" dirty="0" err="1" smtClean="0"/>
              <a:t>principales</a:t>
            </a:r>
            <a:r>
              <a:rPr lang="en-US" dirty="0" smtClean="0"/>
              <a:t> </a:t>
            </a:r>
            <a:r>
              <a:rPr lang="en-US" dirty="0" err="1" smtClean="0"/>
              <a:t>objetivos</a:t>
            </a:r>
            <a:r>
              <a:rPr lang="en-US" dirty="0" smtClean="0"/>
              <a:t> de </a:t>
            </a:r>
            <a:r>
              <a:rPr lang="en-US" dirty="0" err="1" smtClean="0"/>
              <a:t>cada</a:t>
            </a:r>
            <a:r>
              <a:rPr lang="en-US" dirty="0" smtClean="0"/>
              <a:t> </a:t>
            </a:r>
            <a:r>
              <a:rPr lang="en-US" dirty="0" err="1" smtClean="0"/>
              <a:t>empresa</a:t>
            </a:r>
            <a:r>
              <a:rPr lang="en-US" dirty="0" smtClean="0"/>
              <a:t> de </a:t>
            </a:r>
            <a:r>
              <a:rPr lang="en-US" dirty="0" err="1" smtClean="0"/>
              <a:t>servicios</a:t>
            </a:r>
            <a:r>
              <a:rPr lang="en-US" dirty="0" smtClean="0"/>
              <a:t> </a:t>
            </a:r>
            <a:r>
              <a:rPr lang="en-US" dirty="0" err="1" smtClean="0"/>
              <a:t>eléctricos</a:t>
            </a:r>
            <a:r>
              <a:rPr lang="en-US" dirty="0" smtClean="0"/>
              <a:t> </a:t>
            </a:r>
            <a:r>
              <a:rPr lang="en-US" dirty="0" err="1" smtClean="0"/>
              <a:t>es</a:t>
            </a:r>
            <a:r>
              <a:rPr lang="en-US" dirty="0" smtClean="0"/>
              <a:t> </a:t>
            </a:r>
            <a:r>
              <a:rPr lang="en-US" dirty="0" err="1" smtClean="0"/>
              <a:t>proporcionar</a:t>
            </a:r>
            <a:r>
              <a:rPr lang="en-US" dirty="0" smtClean="0"/>
              <a:t> </a:t>
            </a:r>
            <a:r>
              <a:rPr lang="en-US" dirty="0" err="1" smtClean="0"/>
              <a:t>una</a:t>
            </a:r>
            <a:r>
              <a:rPr lang="en-US" dirty="0" smtClean="0"/>
              <a:t> </a:t>
            </a:r>
            <a:r>
              <a:rPr lang="en-US" dirty="0" err="1" smtClean="0"/>
              <a:t>alta</a:t>
            </a:r>
            <a:r>
              <a:rPr lang="en-US" dirty="0" smtClean="0"/>
              <a:t> </a:t>
            </a:r>
            <a:r>
              <a:rPr lang="en-US" dirty="0" err="1" smtClean="0"/>
              <a:t>conconfiabilidad</a:t>
            </a:r>
            <a:r>
              <a:rPr lang="en-US" dirty="0" smtClean="0"/>
              <a:t> </a:t>
            </a:r>
            <a:r>
              <a:rPr lang="en-US" dirty="0" err="1" smtClean="0"/>
              <a:t>en</a:t>
            </a:r>
            <a:r>
              <a:rPr lang="en-US" dirty="0" smtClean="0"/>
              <a:t> el </a:t>
            </a:r>
            <a:r>
              <a:rPr lang="en-US" dirty="0" err="1" smtClean="0"/>
              <a:t>suministro</a:t>
            </a:r>
            <a:r>
              <a:rPr lang="en-US" dirty="0" smtClean="0"/>
              <a:t> de </a:t>
            </a:r>
            <a:r>
              <a:rPr lang="en-US" dirty="0" err="1" smtClean="0"/>
              <a:t>energía</a:t>
            </a:r>
            <a:r>
              <a:rPr lang="en-US" dirty="0" smtClean="0"/>
              <a:t> a </a:t>
            </a:r>
            <a:r>
              <a:rPr lang="en-US" dirty="0" err="1" smtClean="0"/>
              <a:t>los</a:t>
            </a:r>
            <a:r>
              <a:rPr lang="en-US" dirty="0" smtClean="0"/>
              <a:t> </a:t>
            </a:r>
            <a:r>
              <a:rPr lang="en-US" dirty="0" err="1" smtClean="0"/>
              <a:t>clientes</a:t>
            </a:r>
            <a:r>
              <a:rPr lang="en-US" dirty="0" smtClean="0"/>
              <a:t>. </a:t>
            </a:r>
          </a:p>
          <a:p>
            <a:pPr algn="just"/>
            <a:r>
              <a:rPr lang="en-US" dirty="0" smtClean="0"/>
              <a:t>Para </a:t>
            </a:r>
            <a:r>
              <a:rPr lang="en-US" dirty="0" err="1" smtClean="0"/>
              <a:t>lograr</a:t>
            </a:r>
            <a:r>
              <a:rPr lang="en-US" dirty="0" smtClean="0"/>
              <a:t> </a:t>
            </a:r>
            <a:r>
              <a:rPr lang="en-US" dirty="0" err="1" smtClean="0"/>
              <a:t>esta</a:t>
            </a:r>
            <a:r>
              <a:rPr lang="en-US" dirty="0" smtClean="0"/>
              <a:t> </a:t>
            </a:r>
            <a:r>
              <a:rPr lang="en-US" dirty="0" err="1" smtClean="0"/>
              <a:t>tarea</a:t>
            </a:r>
            <a:r>
              <a:rPr lang="en-US" dirty="0" smtClean="0"/>
              <a:t>, la </a:t>
            </a:r>
            <a:r>
              <a:rPr lang="en-US" dirty="0" err="1" smtClean="0"/>
              <a:t>empresa</a:t>
            </a:r>
            <a:r>
              <a:rPr lang="en-US" dirty="0" smtClean="0"/>
              <a:t> </a:t>
            </a:r>
            <a:r>
              <a:rPr lang="en-US" dirty="0" err="1" smtClean="0"/>
              <a:t>puede</a:t>
            </a:r>
            <a:r>
              <a:rPr lang="en-US" dirty="0" smtClean="0"/>
              <a:t> </a:t>
            </a:r>
            <a:r>
              <a:rPr lang="en-US" dirty="0" err="1" smtClean="0"/>
              <a:t>invertir</a:t>
            </a:r>
            <a:r>
              <a:rPr lang="en-US" dirty="0" smtClean="0"/>
              <a:t> </a:t>
            </a:r>
            <a:r>
              <a:rPr lang="en-US" dirty="0" err="1" smtClean="0"/>
              <a:t>en</a:t>
            </a:r>
            <a:r>
              <a:rPr lang="en-US" dirty="0" smtClean="0"/>
              <a:t> </a:t>
            </a:r>
            <a:r>
              <a:rPr lang="en-US" dirty="0" err="1" smtClean="0"/>
              <a:t>una</a:t>
            </a:r>
            <a:r>
              <a:rPr lang="en-US" dirty="0" smtClean="0"/>
              <a:t> </a:t>
            </a:r>
            <a:r>
              <a:rPr lang="en-US" dirty="0" err="1" smtClean="0"/>
              <a:t>infraestructura</a:t>
            </a:r>
            <a:r>
              <a:rPr lang="en-US" dirty="0" smtClean="0"/>
              <a:t> del </a:t>
            </a:r>
            <a:r>
              <a:rPr lang="en-US" dirty="0" err="1" smtClean="0"/>
              <a:t>sistema</a:t>
            </a:r>
            <a:r>
              <a:rPr lang="en-US" dirty="0" smtClean="0"/>
              <a:t> de </a:t>
            </a:r>
            <a:r>
              <a:rPr lang="en-US" dirty="0" err="1" smtClean="0"/>
              <a:t>energía</a:t>
            </a:r>
            <a:r>
              <a:rPr lang="en-US" dirty="0" smtClean="0"/>
              <a:t>, </a:t>
            </a:r>
            <a:r>
              <a:rPr lang="en-US" dirty="0" err="1" smtClean="0"/>
              <a:t>como</a:t>
            </a:r>
            <a:r>
              <a:rPr lang="en-US" dirty="0" smtClean="0"/>
              <a:t> </a:t>
            </a:r>
            <a:r>
              <a:rPr lang="en-US" dirty="0" err="1" smtClean="0"/>
              <a:t>reemplazar</a:t>
            </a:r>
            <a:r>
              <a:rPr lang="en-US" dirty="0" smtClean="0"/>
              <a:t> el </a:t>
            </a:r>
            <a:r>
              <a:rPr lang="en-US" dirty="0" err="1" smtClean="0"/>
              <a:t>equipo</a:t>
            </a:r>
            <a:r>
              <a:rPr lang="en-US" dirty="0" smtClean="0"/>
              <a:t> </a:t>
            </a:r>
            <a:r>
              <a:rPr lang="en-US" dirty="0" err="1" smtClean="0"/>
              <a:t>obsoleto</a:t>
            </a:r>
            <a:r>
              <a:rPr lang="en-US" dirty="0" smtClean="0"/>
              <a:t>, </a:t>
            </a:r>
            <a:r>
              <a:rPr lang="en-US" dirty="0" err="1" smtClean="0"/>
              <a:t>construir</a:t>
            </a:r>
            <a:r>
              <a:rPr lang="en-US" dirty="0" smtClean="0"/>
              <a:t> </a:t>
            </a:r>
            <a:r>
              <a:rPr lang="en-US" dirty="0" err="1" smtClean="0"/>
              <a:t>líneas</a:t>
            </a:r>
            <a:r>
              <a:rPr lang="en-US" dirty="0" smtClean="0"/>
              <a:t> </a:t>
            </a:r>
            <a:r>
              <a:rPr lang="en-US" dirty="0" err="1" smtClean="0"/>
              <a:t>eléctricas</a:t>
            </a:r>
            <a:r>
              <a:rPr lang="en-US" dirty="0" smtClean="0"/>
              <a:t> </a:t>
            </a:r>
            <a:r>
              <a:rPr lang="en-US" dirty="0" err="1" smtClean="0"/>
              <a:t>adicionales</a:t>
            </a:r>
            <a:r>
              <a:rPr lang="en-US" dirty="0" smtClean="0"/>
              <a:t>, etc. Sin embargo, para </a:t>
            </a:r>
            <a:r>
              <a:rPr lang="en-US" dirty="0" err="1" smtClean="0"/>
              <a:t>seleccionar</a:t>
            </a:r>
            <a:r>
              <a:rPr lang="en-US" dirty="0" smtClean="0"/>
              <a:t> las </a:t>
            </a:r>
            <a:r>
              <a:rPr lang="en-US" dirty="0" err="1" smtClean="0"/>
              <a:t>medidas</a:t>
            </a:r>
            <a:r>
              <a:rPr lang="en-US" dirty="0" smtClean="0"/>
              <a:t> </a:t>
            </a:r>
            <a:r>
              <a:rPr lang="en-US" dirty="0" err="1" smtClean="0"/>
              <a:t>más</a:t>
            </a:r>
            <a:r>
              <a:rPr lang="en-US" dirty="0" smtClean="0"/>
              <a:t> </a:t>
            </a:r>
            <a:r>
              <a:rPr lang="en-US" dirty="0" err="1" smtClean="0"/>
              <a:t>efectivas</a:t>
            </a:r>
            <a:r>
              <a:rPr lang="en-US" dirty="0" smtClean="0"/>
              <a:t> </a:t>
            </a:r>
            <a:r>
              <a:rPr lang="en-US" dirty="0" err="1" smtClean="0"/>
              <a:t>en</a:t>
            </a:r>
            <a:r>
              <a:rPr lang="en-US" dirty="0" smtClean="0"/>
              <a:t> la </a:t>
            </a:r>
            <a:r>
              <a:rPr lang="en-US" dirty="0" err="1" smtClean="0"/>
              <a:t>mejora</a:t>
            </a:r>
            <a:r>
              <a:rPr lang="en-US" dirty="0" smtClean="0"/>
              <a:t> de la </a:t>
            </a:r>
            <a:r>
              <a:rPr lang="en-US" dirty="0" err="1" smtClean="0"/>
              <a:t>conconfiabilidad</a:t>
            </a:r>
            <a:r>
              <a:rPr lang="en-US" dirty="0" smtClean="0"/>
              <a:t>, </a:t>
            </a:r>
            <a:r>
              <a:rPr lang="en-US" dirty="0" err="1" smtClean="0"/>
              <a:t>es</a:t>
            </a:r>
            <a:r>
              <a:rPr lang="en-US" dirty="0" smtClean="0"/>
              <a:t> </a:t>
            </a:r>
            <a:r>
              <a:rPr lang="en-US" dirty="0" err="1" smtClean="0"/>
              <a:t>necesario</a:t>
            </a:r>
            <a:r>
              <a:rPr lang="en-US" dirty="0" smtClean="0"/>
              <a:t> </a:t>
            </a:r>
            <a:r>
              <a:rPr lang="en-US" dirty="0" err="1" smtClean="0"/>
              <a:t>comparar</a:t>
            </a:r>
            <a:r>
              <a:rPr lang="en-US" dirty="0" smtClean="0"/>
              <a:t> </a:t>
            </a:r>
            <a:r>
              <a:rPr lang="en-US" dirty="0" err="1" smtClean="0"/>
              <a:t>su</a:t>
            </a:r>
            <a:r>
              <a:rPr lang="en-US" dirty="0" smtClean="0"/>
              <a:t> </a:t>
            </a:r>
            <a:r>
              <a:rPr lang="en-US" dirty="0" err="1" smtClean="0"/>
              <a:t>efectividad</a:t>
            </a:r>
            <a:r>
              <a:rPr lang="en-US" dirty="0" smtClean="0"/>
              <a:t> que </a:t>
            </a:r>
            <a:r>
              <a:rPr lang="en-US" dirty="0" err="1" smtClean="0"/>
              <a:t>explica</a:t>
            </a:r>
            <a:r>
              <a:rPr lang="en-US" dirty="0" smtClean="0"/>
              <a:t> la </a:t>
            </a:r>
            <a:r>
              <a:rPr lang="en-US" dirty="0" err="1" smtClean="0"/>
              <a:t>importancia</a:t>
            </a:r>
            <a:r>
              <a:rPr lang="en-US" dirty="0" smtClean="0"/>
              <a:t> del </a:t>
            </a:r>
            <a:r>
              <a:rPr lang="en-US" dirty="0" err="1" smtClean="0"/>
              <a:t>análisis</a:t>
            </a:r>
            <a:r>
              <a:rPr lang="en-US" dirty="0" smtClean="0"/>
              <a:t> de </a:t>
            </a:r>
            <a:r>
              <a:rPr lang="en-US" dirty="0" err="1" smtClean="0"/>
              <a:t>conconfiabilidad</a:t>
            </a:r>
            <a:r>
              <a:rPr lang="en-US" dirty="0" smtClean="0"/>
              <a:t>.</a:t>
            </a:r>
          </a:p>
          <a:p>
            <a:pPr algn="just"/>
            <a:r>
              <a:rPr lang="en-US" dirty="0" err="1" smtClean="0"/>
              <a:t>Familiaricémonos</a:t>
            </a:r>
            <a:r>
              <a:rPr lang="en-US" dirty="0" smtClean="0"/>
              <a:t> con </a:t>
            </a:r>
            <a:r>
              <a:rPr lang="en-US" dirty="0" err="1" smtClean="0"/>
              <a:t>los</a:t>
            </a:r>
            <a:r>
              <a:rPr lang="en-US" dirty="0" smtClean="0"/>
              <a:t> </a:t>
            </a:r>
            <a:r>
              <a:rPr lang="en-US" dirty="0" err="1" smtClean="0"/>
              <a:t>conceptos</a:t>
            </a:r>
            <a:r>
              <a:rPr lang="en-US" dirty="0" smtClean="0"/>
              <a:t> </a:t>
            </a:r>
            <a:r>
              <a:rPr lang="en-US" dirty="0" err="1" smtClean="0"/>
              <a:t>básicos</a:t>
            </a:r>
            <a:r>
              <a:rPr lang="en-US" dirty="0" smtClean="0"/>
              <a:t> de la </a:t>
            </a:r>
            <a:r>
              <a:rPr lang="en-US" dirty="0" err="1" smtClean="0"/>
              <a:t>teoría</a:t>
            </a:r>
            <a:r>
              <a:rPr lang="en-US" dirty="0" smtClean="0"/>
              <a:t> de la </a:t>
            </a:r>
            <a:r>
              <a:rPr lang="en-US" dirty="0" err="1" smtClean="0"/>
              <a:t>conconfiabilidad</a:t>
            </a:r>
            <a:r>
              <a:rPr lang="en-US" dirty="0" smtClean="0"/>
              <a:t> que se </a:t>
            </a:r>
            <a:r>
              <a:rPr lang="en-US" dirty="0" err="1" smtClean="0"/>
              <a:t>pueden</a:t>
            </a:r>
            <a:r>
              <a:rPr lang="en-US" dirty="0" smtClean="0"/>
              <a:t> </a:t>
            </a:r>
            <a:r>
              <a:rPr lang="en-US" dirty="0" err="1" smtClean="0"/>
              <a:t>aplicar</a:t>
            </a:r>
            <a:r>
              <a:rPr lang="en-US" dirty="0" smtClean="0"/>
              <a:t> a </a:t>
            </a:r>
            <a:r>
              <a:rPr lang="en-US" dirty="0" err="1" smtClean="0"/>
              <a:t>cualquier</a:t>
            </a:r>
            <a:r>
              <a:rPr lang="en-US" dirty="0" smtClean="0"/>
              <a:t> </a:t>
            </a:r>
            <a:r>
              <a:rPr lang="en-US" dirty="0" err="1" smtClean="0"/>
              <a:t>sistema</a:t>
            </a:r>
            <a:r>
              <a:rPr lang="en-US" dirty="0" smtClean="0"/>
              <a:t>, no solo a </a:t>
            </a:r>
            <a:r>
              <a:rPr lang="en-US" dirty="0" err="1" smtClean="0"/>
              <a:t>los</a:t>
            </a:r>
            <a:r>
              <a:rPr lang="en-US" dirty="0" smtClean="0"/>
              <a:t> </a:t>
            </a:r>
            <a:r>
              <a:rPr lang="en-US" dirty="0" err="1" smtClean="0"/>
              <a:t>sistemas</a:t>
            </a:r>
            <a:r>
              <a:rPr lang="en-US" dirty="0" smtClean="0"/>
              <a:t> de </a:t>
            </a:r>
            <a:r>
              <a:rPr lang="en-US" dirty="0" err="1" smtClean="0"/>
              <a:t>potencia</a:t>
            </a:r>
            <a:r>
              <a:rPr lang="en-US" dirty="0" smtClean="0"/>
              <a:t>.</a:t>
            </a:r>
          </a:p>
          <a:p>
            <a:pPr algn="just"/>
            <a:r>
              <a:rPr lang="en-US" dirty="0" smtClean="0"/>
              <a:t>Para </a:t>
            </a:r>
            <a:r>
              <a:rPr lang="en-US" dirty="0" err="1" smtClean="0"/>
              <a:t>empezar</a:t>
            </a:r>
            <a:r>
              <a:rPr lang="en-US" dirty="0" smtClean="0"/>
              <a:t>, </a:t>
            </a:r>
            <a:r>
              <a:rPr lang="en-US" dirty="0" err="1" smtClean="0"/>
              <a:t>necesitamos</a:t>
            </a:r>
            <a:r>
              <a:rPr lang="en-US" dirty="0" smtClean="0"/>
              <a:t> </a:t>
            </a:r>
            <a:r>
              <a:rPr lang="en-US" dirty="0" err="1" smtClean="0"/>
              <a:t>discutir</a:t>
            </a:r>
            <a:r>
              <a:rPr lang="en-US" dirty="0" smtClean="0"/>
              <a:t> </a:t>
            </a:r>
            <a:r>
              <a:rPr lang="en-US" dirty="0" err="1" smtClean="0"/>
              <a:t>cómo</a:t>
            </a:r>
            <a:r>
              <a:rPr lang="en-US" dirty="0" smtClean="0"/>
              <a:t> </a:t>
            </a:r>
            <a:r>
              <a:rPr lang="en-US" dirty="0" err="1" smtClean="0"/>
              <a:t>calcular</a:t>
            </a:r>
            <a:r>
              <a:rPr lang="en-US" dirty="0" smtClean="0"/>
              <a:t> la </a:t>
            </a:r>
            <a:r>
              <a:rPr lang="en-US" dirty="0" err="1" smtClean="0"/>
              <a:t>probabilidad</a:t>
            </a:r>
            <a:r>
              <a:rPr lang="en-US" dirty="0" smtClean="0"/>
              <a:t> de </a:t>
            </a:r>
            <a:r>
              <a:rPr lang="en-US" dirty="0" err="1" smtClean="0"/>
              <a:t>falla</a:t>
            </a:r>
            <a:r>
              <a:rPr lang="en-US" dirty="0" smtClean="0"/>
              <a:t> para un solo </a:t>
            </a:r>
            <a:r>
              <a:rPr lang="en-US" dirty="0" err="1" smtClean="0"/>
              <a:t>elemento</a:t>
            </a:r>
            <a:r>
              <a:rPr lang="en-US" dirty="0" smtClean="0"/>
              <a:t> del </a:t>
            </a:r>
            <a:r>
              <a:rPr lang="en-US" dirty="0" err="1" smtClean="0"/>
              <a:t>sistema</a:t>
            </a:r>
            <a:r>
              <a:rPr lang="en-US" dirty="0" smtClean="0"/>
              <a:t> (</a:t>
            </a:r>
            <a:r>
              <a:rPr lang="en-US" dirty="0" err="1" smtClean="0"/>
              <a:t>por</a:t>
            </a:r>
            <a:r>
              <a:rPr lang="en-US" dirty="0" smtClean="0"/>
              <a:t> </a:t>
            </a:r>
            <a:r>
              <a:rPr lang="en-US" dirty="0" err="1" smtClean="0"/>
              <a:t>ejemplo</a:t>
            </a:r>
            <a:r>
              <a:rPr lang="en-US" dirty="0" smtClean="0"/>
              <a:t>, </a:t>
            </a:r>
            <a:r>
              <a:rPr lang="en-US" dirty="0" err="1" smtClean="0"/>
              <a:t>transformador</a:t>
            </a:r>
            <a:r>
              <a:rPr lang="en-US" dirty="0" smtClean="0"/>
              <a:t>, </a:t>
            </a:r>
            <a:r>
              <a:rPr lang="en-US" dirty="0" err="1" smtClean="0"/>
              <a:t>línea</a:t>
            </a:r>
            <a:r>
              <a:rPr lang="en-US" dirty="0" smtClean="0"/>
              <a:t>, etc.). La </a:t>
            </a:r>
            <a:r>
              <a:rPr lang="en-US" dirty="0" err="1" smtClean="0"/>
              <a:t>siguiente</a:t>
            </a:r>
            <a:r>
              <a:rPr lang="en-US" dirty="0" smtClean="0"/>
              <a:t> </a:t>
            </a:r>
            <a:r>
              <a:rPr lang="en-US" dirty="0" err="1" smtClean="0"/>
              <a:t>ecuación</a:t>
            </a:r>
            <a:r>
              <a:rPr lang="en-US" dirty="0" smtClean="0"/>
              <a:t> se </a:t>
            </a:r>
            <a:r>
              <a:rPr lang="en-US" dirty="0" err="1" smtClean="0"/>
              <a:t>puede</a:t>
            </a:r>
            <a:r>
              <a:rPr lang="en-US" dirty="0" smtClean="0"/>
              <a:t> </a:t>
            </a:r>
            <a:r>
              <a:rPr lang="en-US" dirty="0" err="1" smtClean="0"/>
              <a:t>utilizar</a:t>
            </a:r>
            <a:r>
              <a:rPr lang="en-US" dirty="0" smtClean="0"/>
              <a:t> para </a:t>
            </a:r>
            <a:r>
              <a:rPr lang="en-US" dirty="0" err="1" smtClean="0"/>
              <a:t>lograr</a:t>
            </a:r>
            <a:r>
              <a:rPr lang="en-US" dirty="0" smtClean="0"/>
              <a:t> </a:t>
            </a:r>
            <a:r>
              <a:rPr lang="en-US" dirty="0" err="1" smtClean="0"/>
              <a:t>esto</a:t>
            </a:r>
            <a:r>
              <a:rPr lang="en-US" dirty="0" smtClean="0"/>
              <a:t>:</a:t>
            </a:r>
          </a:p>
          <a:p>
            <a:pPr algn="just"/>
            <a:endParaRPr lang="es-ES" dirty="0" smtClean="0"/>
          </a:p>
          <a:p>
            <a:pPr algn="ctr"/>
            <a:r>
              <a:rPr lang="en-US" b="1" dirty="0" smtClean="0"/>
              <a:t>p = </a:t>
            </a:r>
            <a:r>
              <a:rPr lang="en-US" b="1" dirty="0" err="1" smtClean="0"/>
              <a:t>λr</a:t>
            </a:r>
            <a:r>
              <a:rPr lang="en-US" b="1" dirty="0" smtClean="0"/>
              <a:t>/8.760			(1)</a:t>
            </a:r>
          </a:p>
          <a:p>
            <a:pPr algn="just"/>
            <a:r>
              <a:rPr lang="en-US" dirty="0" err="1" smtClean="0"/>
              <a:t>Donde</a:t>
            </a:r>
            <a:r>
              <a:rPr lang="en-US" dirty="0" smtClean="0"/>
              <a:t>:</a:t>
            </a:r>
          </a:p>
          <a:p>
            <a:pPr algn="just"/>
            <a:r>
              <a:rPr lang="en-US" dirty="0" smtClean="0"/>
              <a:t>p - </a:t>
            </a:r>
            <a:r>
              <a:rPr lang="en-US" dirty="0" err="1" smtClean="0"/>
              <a:t>probabilidad</a:t>
            </a:r>
            <a:r>
              <a:rPr lang="en-US" dirty="0" smtClean="0"/>
              <a:t> de que el </a:t>
            </a:r>
            <a:r>
              <a:rPr lang="en-US" dirty="0" err="1" smtClean="0"/>
              <a:t>elemento</a:t>
            </a:r>
            <a:r>
              <a:rPr lang="en-US" dirty="0" smtClean="0"/>
              <a:t> no </a:t>
            </a:r>
            <a:r>
              <a:rPr lang="en-US" dirty="0" err="1" smtClean="0"/>
              <a:t>esté</a:t>
            </a:r>
            <a:r>
              <a:rPr lang="en-US" dirty="0" smtClean="0"/>
              <a:t> </a:t>
            </a:r>
            <a:r>
              <a:rPr lang="en-US" dirty="0" err="1" smtClean="0"/>
              <a:t>disponible</a:t>
            </a:r>
            <a:r>
              <a:rPr lang="en-US" dirty="0" smtClean="0"/>
              <a:t> λ-</a:t>
            </a:r>
            <a:r>
              <a:rPr lang="en-US" dirty="0" err="1" smtClean="0"/>
              <a:t>tasa</a:t>
            </a:r>
            <a:r>
              <a:rPr lang="en-US" dirty="0" smtClean="0"/>
              <a:t> de </a:t>
            </a:r>
            <a:r>
              <a:rPr lang="en-US" dirty="0" err="1" smtClean="0"/>
              <a:t>fallas</a:t>
            </a:r>
            <a:r>
              <a:rPr lang="en-US" dirty="0" smtClean="0"/>
              <a:t> (</a:t>
            </a:r>
            <a:r>
              <a:rPr lang="en-US" dirty="0" err="1" smtClean="0"/>
              <a:t>en</a:t>
            </a:r>
            <a:r>
              <a:rPr lang="en-US" dirty="0" smtClean="0"/>
              <a:t> </a:t>
            </a:r>
            <a:r>
              <a:rPr lang="en-US" dirty="0" err="1" smtClean="0"/>
              <a:t>fallas</a:t>
            </a:r>
            <a:r>
              <a:rPr lang="en-US" dirty="0" smtClean="0"/>
              <a:t> </a:t>
            </a:r>
            <a:r>
              <a:rPr lang="en-US" dirty="0" err="1" smtClean="0"/>
              <a:t>por</a:t>
            </a:r>
            <a:r>
              <a:rPr lang="en-US" dirty="0" smtClean="0"/>
              <a:t> </a:t>
            </a:r>
            <a:r>
              <a:rPr lang="en-US" dirty="0" err="1" smtClean="0"/>
              <a:t>año</a:t>
            </a:r>
            <a:r>
              <a:rPr lang="en-US" dirty="0" smtClean="0"/>
              <a:t>)</a:t>
            </a:r>
          </a:p>
          <a:p>
            <a:pPr algn="just"/>
            <a:r>
              <a:rPr lang="en-US" dirty="0" smtClean="0"/>
              <a:t>r - </a:t>
            </a:r>
            <a:r>
              <a:rPr lang="en-US" dirty="0" err="1" smtClean="0"/>
              <a:t>tiempo</a:t>
            </a:r>
            <a:r>
              <a:rPr lang="en-US" dirty="0" smtClean="0"/>
              <a:t> de </a:t>
            </a:r>
            <a:r>
              <a:rPr lang="en-US" dirty="0" err="1" smtClean="0"/>
              <a:t>inactividad</a:t>
            </a:r>
            <a:r>
              <a:rPr lang="en-US" dirty="0" smtClean="0"/>
              <a:t> </a:t>
            </a:r>
            <a:r>
              <a:rPr lang="en-US" dirty="0" err="1" smtClean="0"/>
              <a:t>promedio</a:t>
            </a:r>
            <a:r>
              <a:rPr lang="en-US" dirty="0" smtClean="0"/>
              <a:t> </a:t>
            </a:r>
            <a:r>
              <a:rPr lang="en-US" dirty="0" err="1" smtClean="0"/>
              <a:t>por</a:t>
            </a:r>
            <a:r>
              <a:rPr lang="en-US" dirty="0" smtClean="0"/>
              <a:t> </a:t>
            </a:r>
            <a:r>
              <a:rPr lang="en-US" dirty="0" err="1" smtClean="0"/>
              <a:t>falla</a:t>
            </a:r>
            <a:r>
              <a:rPr lang="en-US" dirty="0" smtClean="0"/>
              <a:t> (</a:t>
            </a:r>
            <a:r>
              <a:rPr lang="en-US" dirty="0" err="1" smtClean="0"/>
              <a:t>en</a:t>
            </a:r>
            <a:r>
              <a:rPr lang="en-US" dirty="0" smtClean="0"/>
              <a:t> horas </a:t>
            </a:r>
            <a:r>
              <a:rPr lang="en-US" dirty="0" err="1" smtClean="0"/>
              <a:t>por</a:t>
            </a:r>
            <a:r>
              <a:rPr lang="en-US" dirty="0" smtClean="0"/>
              <a:t> </a:t>
            </a:r>
            <a:r>
              <a:rPr lang="en-US" dirty="0" err="1" smtClean="0"/>
              <a:t>falla</a:t>
            </a:r>
            <a:r>
              <a:rPr lang="en-US" dirty="0" smtClean="0"/>
              <a:t>) </a:t>
            </a:r>
          </a:p>
          <a:p>
            <a:pPr algn="just"/>
            <a:endParaRPr lang="en-US" dirty="0" smtClean="0"/>
          </a:p>
          <a:p>
            <a:pPr algn="just"/>
            <a:r>
              <a:rPr lang="en-US" dirty="0" smtClean="0"/>
              <a:t>y 8.760 </a:t>
            </a:r>
            <a:r>
              <a:rPr lang="en-US" dirty="0" err="1" smtClean="0"/>
              <a:t>representa</a:t>
            </a:r>
            <a:r>
              <a:rPr lang="en-US" dirty="0" smtClean="0"/>
              <a:t> el </a:t>
            </a:r>
            <a:r>
              <a:rPr lang="en-US" dirty="0" err="1" smtClean="0"/>
              <a:t>número</a:t>
            </a:r>
            <a:r>
              <a:rPr lang="en-US" dirty="0" smtClean="0"/>
              <a:t> de horas </a:t>
            </a:r>
            <a:r>
              <a:rPr lang="en-US" dirty="0" err="1" smtClean="0"/>
              <a:t>en</a:t>
            </a:r>
            <a:r>
              <a:rPr lang="en-US" dirty="0" smtClean="0"/>
              <a:t> un </a:t>
            </a:r>
            <a:r>
              <a:rPr lang="en-US" dirty="0" err="1" smtClean="0"/>
              <a:t>año</a:t>
            </a:r>
            <a:r>
              <a:rPr lang="en-US" dirty="0" smtClean="0"/>
              <a:t> </a:t>
            </a:r>
            <a:r>
              <a:rPr lang="en-US" dirty="0" err="1" smtClean="0"/>
              <a:t>calendario</a:t>
            </a:r>
            <a:r>
              <a:rPr lang="en-US" dirty="0" smtClean="0"/>
              <a:t>.</a:t>
            </a:r>
          </a:p>
          <a:p>
            <a:pPr algn="just"/>
            <a:endParaRPr lang="en-US" dirty="0" smtClean="0"/>
          </a:p>
        </p:txBody>
      </p:sp>
    </p:spTree>
    <p:extLst>
      <p:ext uri="{BB962C8B-B14F-4D97-AF65-F5344CB8AC3E}">
        <p14:creationId xmlns:p14="http://schemas.microsoft.com/office/powerpoint/2010/main" val="1479703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69172" y="237506"/>
            <a:ext cx="5692242" cy="3416320"/>
          </a:xfrm>
          <a:prstGeom prst="rect">
            <a:avLst/>
          </a:prstGeom>
        </p:spPr>
        <p:txBody>
          <a:bodyPr wrap="square">
            <a:spAutoFit/>
          </a:bodyPr>
          <a:lstStyle/>
          <a:p>
            <a:pPr algn="just"/>
            <a:r>
              <a:rPr lang="en-US" dirty="0" err="1" smtClean="0"/>
              <a:t>Ahora</a:t>
            </a:r>
            <a:r>
              <a:rPr lang="en-US" dirty="0" smtClean="0"/>
              <a:t>, </a:t>
            </a:r>
            <a:r>
              <a:rPr lang="en-US" dirty="0" err="1" smtClean="0"/>
              <a:t>analicemos</a:t>
            </a:r>
            <a:r>
              <a:rPr lang="en-US" dirty="0" smtClean="0"/>
              <a:t> </a:t>
            </a:r>
            <a:r>
              <a:rPr lang="en-US" dirty="0" err="1" smtClean="0"/>
              <a:t>una</a:t>
            </a:r>
            <a:r>
              <a:rPr lang="en-US" dirty="0" smtClean="0"/>
              <a:t> </a:t>
            </a:r>
            <a:r>
              <a:rPr lang="en-US" dirty="0" err="1" smtClean="0"/>
              <a:t>probabilidad</a:t>
            </a:r>
            <a:r>
              <a:rPr lang="en-US" dirty="0" smtClean="0"/>
              <a:t> de </a:t>
            </a:r>
            <a:r>
              <a:rPr lang="en-US" dirty="0" err="1" smtClean="0"/>
              <a:t>falla</a:t>
            </a:r>
            <a:r>
              <a:rPr lang="en-US" dirty="0" smtClean="0"/>
              <a:t> para el </a:t>
            </a:r>
            <a:r>
              <a:rPr lang="en-US" dirty="0" err="1" smtClean="0"/>
              <a:t>sistema</a:t>
            </a:r>
            <a:r>
              <a:rPr lang="en-US" dirty="0" smtClean="0"/>
              <a:t> que </a:t>
            </a:r>
            <a:r>
              <a:rPr lang="en-US" dirty="0" err="1" smtClean="0"/>
              <a:t>consta</a:t>
            </a:r>
            <a:r>
              <a:rPr lang="en-US" dirty="0" smtClean="0"/>
              <a:t> de </a:t>
            </a:r>
            <a:r>
              <a:rPr lang="en-US" dirty="0" err="1" smtClean="0"/>
              <a:t>numerosos</a:t>
            </a:r>
            <a:r>
              <a:rPr lang="en-US" dirty="0" smtClean="0"/>
              <a:t> </a:t>
            </a:r>
            <a:r>
              <a:rPr lang="en-US" dirty="0" err="1" smtClean="0"/>
              <a:t>elementos</a:t>
            </a:r>
            <a:r>
              <a:rPr lang="en-US" dirty="0" smtClean="0"/>
              <a:t>, </a:t>
            </a:r>
            <a:r>
              <a:rPr lang="en-US" dirty="0" err="1" smtClean="0"/>
              <a:t>comenzando</a:t>
            </a:r>
            <a:r>
              <a:rPr lang="en-US" dirty="0" smtClean="0"/>
              <a:t> con el </a:t>
            </a:r>
            <a:r>
              <a:rPr lang="en-US" dirty="0" err="1" smtClean="0"/>
              <a:t>sistema</a:t>
            </a:r>
            <a:r>
              <a:rPr lang="en-US" dirty="0" smtClean="0"/>
              <a:t> </a:t>
            </a:r>
            <a:r>
              <a:rPr lang="en-US" dirty="0" err="1" smtClean="0"/>
              <a:t>en</a:t>
            </a:r>
            <a:r>
              <a:rPr lang="en-US" dirty="0" smtClean="0"/>
              <a:t> </a:t>
            </a:r>
            <a:r>
              <a:rPr lang="en-US" dirty="0" err="1" smtClean="0"/>
              <a:t>serie</a:t>
            </a:r>
            <a:r>
              <a:rPr lang="en-US" dirty="0" smtClean="0"/>
              <a:t>, que se </a:t>
            </a:r>
            <a:r>
              <a:rPr lang="en-US" dirty="0" err="1" smtClean="0"/>
              <a:t>muestra</a:t>
            </a:r>
            <a:r>
              <a:rPr lang="en-US" dirty="0" smtClean="0"/>
              <a:t> </a:t>
            </a:r>
            <a:r>
              <a:rPr lang="en-US" dirty="0" err="1" smtClean="0"/>
              <a:t>en</a:t>
            </a:r>
            <a:r>
              <a:rPr lang="en-US" dirty="0" smtClean="0"/>
              <a:t> la </a:t>
            </a:r>
            <a:r>
              <a:rPr lang="en-US" dirty="0" err="1" smtClean="0"/>
              <a:t>figura</a:t>
            </a:r>
            <a:r>
              <a:rPr lang="en-US" dirty="0" smtClean="0"/>
              <a:t> 1.</a:t>
            </a:r>
          </a:p>
          <a:p>
            <a:pPr algn="just"/>
            <a:endParaRPr lang="en-US" dirty="0" smtClean="0"/>
          </a:p>
          <a:p>
            <a:pPr algn="just"/>
            <a:r>
              <a:rPr lang="en-US" dirty="0" smtClean="0"/>
              <a:t>Si </a:t>
            </a:r>
            <a:r>
              <a:rPr lang="en-US" dirty="0" err="1" smtClean="0"/>
              <a:t>una</a:t>
            </a:r>
            <a:r>
              <a:rPr lang="en-US" dirty="0" smtClean="0"/>
              <a:t> </a:t>
            </a:r>
            <a:r>
              <a:rPr lang="en-US" dirty="0" err="1" smtClean="0"/>
              <a:t>probabilidad</a:t>
            </a:r>
            <a:r>
              <a:rPr lang="en-US" dirty="0" smtClean="0"/>
              <a:t> de </a:t>
            </a:r>
            <a:r>
              <a:rPr lang="en-US" dirty="0" err="1" smtClean="0"/>
              <a:t>falla</a:t>
            </a:r>
            <a:r>
              <a:rPr lang="en-US" dirty="0" smtClean="0"/>
              <a:t> para </a:t>
            </a:r>
            <a:r>
              <a:rPr lang="en-US" dirty="0" err="1" smtClean="0"/>
              <a:t>cada</a:t>
            </a:r>
            <a:r>
              <a:rPr lang="en-US" dirty="0" smtClean="0"/>
              <a:t> </a:t>
            </a:r>
            <a:r>
              <a:rPr lang="en-US" dirty="0" err="1" smtClean="0"/>
              <a:t>elemento</a:t>
            </a:r>
            <a:r>
              <a:rPr lang="en-US" dirty="0" smtClean="0"/>
              <a:t> </a:t>
            </a:r>
            <a:r>
              <a:rPr lang="en-US" dirty="0" err="1" smtClean="0"/>
              <a:t>es</a:t>
            </a:r>
            <a:r>
              <a:rPr lang="en-US" dirty="0" smtClean="0"/>
              <a:t> p1, p2,etc., la </a:t>
            </a:r>
            <a:r>
              <a:rPr lang="en-US" dirty="0" err="1" smtClean="0"/>
              <a:t>probabilidad</a:t>
            </a:r>
            <a:r>
              <a:rPr lang="en-US" dirty="0" smtClean="0"/>
              <a:t> de </a:t>
            </a:r>
            <a:r>
              <a:rPr lang="en-US" dirty="0" err="1" smtClean="0"/>
              <a:t>falla</a:t>
            </a:r>
            <a:r>
              <a:rPr lang="en-US" dirty="0" smtClean="0"/>
              <a:t> para </a:t>
            </a:r>
            <a:r>
              <a:rPr lang="en-US" dirty="0" err="1" smtClean="0"/>
              <a:t>todo</a:t>
            </a:r>
            <a:r>
              <a:rPr lang="en-US" dirty="0" smtClean="0"/>
              <a:t> el </a:t>
            </a:r>
            <a:r>
              <a:rPr lang="en-US" dirty="0" err="1" smtClean="0"/>
              <a:t>sistema</a:t>
            </a:r>
            <a:r>
              <a:rPr lang="en-US" dirty="0" smtClean="0"/>
              <a:t> se </a:t>
            </a:r>
            <a:r>
              <a:rPr lang="en-US" dirty="0" err="1" smtClean="0"/>
              <a:t>puede</a:t>
            </a:r>
            <a:r>
              <a:rPr lang="en-US" dirty="0" smtClean="0"/>
              <a:t> </a:t>
            </a:r>
            <a:r>
              <a:rPr lang="en-US" dirty="0" err="1" smtClean="0"/>
              <a:t>encontrar</a:t>
            </a:r>
            <a:r>
              <a:rPr lang="en-US" dirty="0" smtClean="0"/>
              <a:t> </a:t>
            </a:r>
            <a:r>
              <a:rPr lang="en-US" dirty="0" err="1" smtClean="0"/>
              <a:t>usando</a:t>
            </a:r>
            <a:r>
              <a:rPr lang="en-US" dirty="0" smtClean="0"/>
              <a:t> la </a:t>
            </a:r>
            <a:r>
              <a:rPr lang="en-US" dirty="0" err="1" smtClean="0"/>
              <a:t>siguiente</a:t>
            </a:r>
            <a:r>
              <a:rPr lang="en-US" dirty="0" smtClean="0"/>
              <a:t> </a:t>
            </a:r>
            <a:r>
              <a:rPr lang="en-US" dirty="0" err="1" smtClean="0"/>
              <a:t>ecuación</a:t>
            </a:r>
            <a:r>
              <a:rPr lang="en-US" dirty="0" smtClean="0"/>
              <a:t>:</a:t>
            </a:r>
          </a:p>
          <a:p>
            <a:pPr algn="just"/>
            <a:endParaRPr lang="en-US" dirty="0" smtClean="0"/>
          </a:p>
          <a:p>
            <a:pPr algn="just"/>
            <a:r>
              <a:rPr lang="en-US" dirty="0" smtClean="0"/>
              <a:t>Para el </a:t>
            </a:r>
            <a:r>
              <a:rPr lang="en-US" dirty="0" err="1" smtClean="0"/>
              <a:t>sistema</a:t>
            </a:r>
            <a:r>
              <a:rPr lang="en-US" dirty="0" smtClean="0"/>
              <a:t> </a:t>
            </a:r>
            <a:r>
              <a:rPr lang="en-US" dirty="0" err="1" smtClean="0"/>
              <a:t>paralelo</a:t>
            </a:r>
            <a:r>
              <a:rPr lang="en-US" dirty="0" smtClean="0"/>
              <a:t> de </a:t>
            </a:r>
            <a:r>
              <a:rPr lang="en-US" dirty="0" err="1" smtClean="0"/>
              <a:t>elementos</a:t>
            </a:r>
            <a:r>
              <a:rPr lang="en-US" dirty="0" smtClean="0"/>
              <a:t>, que se </a:t>
            </a:r>
            <a:r>
              <a:rPr lang="en-US" dirty="0" err="1" smtClean="0"/>
              <a:t>muestra</a:t>
            </a:r>
            <a:r>
              <a:rPr lang="en-US" dirty="0" smtClean="0"/>
              <a:t> </a:t>
            </a:r>
            <a:r>
              <a:rPr lang="en-US" dirty="0" err="1" smtClean="0"/>
              <a:t>en</a:t>
            </a:r>
            <a:r>
              <a:rPr lang="en-US" dirty="0" smtClean="0"/>
              <a:t> la Fig. 2, </a:t>
            </a:r>
            <a:r>
              <a:rPr lang="en-US" dirty="0" err="1" smtClean="0"/>
              <a:t>una</a:t>
            </a:r>
            <a:r>
              <a:rPr lang="en-US" dirty="0" smtClean="0"/>
              <a:t> </a:t>
            </a:r>
            <a:r>
              <a:rPr lang="en-US" dirty="0" err="1" smtClean="0"/>
              <a:t>ecuación</a:t>
            </a:r>
            <a:r>
              <a:rPr lang="en-US" dirty="0" smtClean="0"/>
              <a:t> similar para la </a:t>
            </a:r>
            <a:r>
              <a:rPr lang="en-US" dirty="0" err="1" smtClean="0"/>
              <a:t>probabilidad</a:t>
            </a:r>
            <a:r>
              <a:rPr lang="en-US" dirty="0" smtClean="0"/>
              <a:t> de </a:t>
            </a:r>
            <a:r>
              <a:rPr lang="en-US" dirty="0" err="1" smtClean="0"/>
              <a:t>falla</a:t>
            </a:r>
            <a:r>
              <a:rPr lang="en-US" dirty="0" smtClean="0"/>
              <a:t> del </a:t>
            </a:r>
            <a:r>
              <a:rPr lang="en-US" dirty="0" err="1" smtClean="0"/>
              <a:t>sistema</a:t>
            </a:r>
            <a:r>
              <a:rPr lang="en-US" dirty="0" smtClean="0"/>
              <a:t> se </a:t>
            </a:r>
            <a:r>
              <a:rPr lang="en-US" dirty="0" err="1" smtClean="0"/>
              <a:t>puede</a:t>
            </a:r>
            <a:r>
              <a:rPr lang="en-US" dirty="0" smtClean="0"/>
              <a:t> </a:t>
            </a:r>
            <a:r>
              <a:rPr lang="en-US" dirty="0" err="1" smtClean="0"/>
              <a:t>escribir</a:t>
            </a:r>
            <a:r>
              <a:rPr lang="en-US" dirty="0" smtClean="0"/>
              <a:t> de la </a:t>
            </a:r>
            <a:r>
              <a:rPr lang="en-US" dirty="0" err="1" smtClean="0"/>
              <a:t>siguiente</a:t>
            </a:r>
            <a:r>
              <a:rPr lang="en-US" dirty="0" smtClean="0"/>
              <a:t> </a:t>
            </a:r>
            <a:r>
              <a:rPr lang="en-US" dirty="0" err="1" smtClean="0"/>
              <a:t>manera</a:t>
            </a:r>
            <a:r>
              <a:rPr lang="en-US" dirty="0" smtClean="0"/>
              <a:t>:</a:t>
            </a:r>
          </a:p>
          <a:p>
            <a:pPr algn="just"/>
            <a:endParaRPr lang="en-US" dirty="0" smtClean="0"/>
          </a:p>
        </p:txBody>
      </p:sp>
      <p:pic>
        <p:nvPicPr>
          <p:cNvPr id="2" name="Imagen 1"/>
          <p:cNvPicPr>
            <a:picLocks noChangeAspect="1"/>
          </p:cNvPicPr>
          <p:nvPr/>
        </p:nvPicPr>
        <p:blipFill>
          <a:blip r:embed="rId3"/>
          <a:stretch>
            <a:fillRect/>
          </a:stretch>
        </p:blipFill>
        <p:spPr>
          <a:xfrm>
            <a:off x="6151418" y="237506"/>
            <a:ext cx="5771532" cy="857250"/>
          </a:xfrm>
          <a:prstGeom prst="rect">
            <a:avLst/>
          </a:prstGeom>
        </p:spPr>
      </p:pic>
      <p:sp>
        <p:nvSpPr>
          <p:cNvPr id="4" name="Rectángulo 3"/>
          <p:cNvSpPr/>
          <p:nvPr/>
        </p:nvSpPr>
        <p:spPr>
          <a:xfrm>
            <a:off x="6073007" y="1094756"/>
            <a:ext cx="5928353" cy="369332"/>
          </a:xfrm>
          <a:prstGeom prst="rect">
            <a:avLst/>
          </a:prstGeom>
        </p:spPr>
        <p:txBody>
          <a:bodyPr wrap="none">
            <a:spAutoFit/>
          </a:bodyPr>
          <a:lstStyle/>
          <a:p>
            <a:pPr algn="ctr"/>
            <a:r>
              <a:rPr lang="en-US" b="1" dirty="0" smtClean="0"/>
              <a:t>Fig. 1. Sistema que </a:t>
            </a:r>
            <a:r>
              <a:rPr lang="en-US" b="1" dirty="0" err="1" smtClean="0"/>
              <a:t>consta</a:t>
            </a:r>
            <a:r>
              <a:rPr lang="en-US" b="1" dirty="0" smtClean="0"/>
              <a:t> de </a:t>
            </a:r>
            <a:r>
              <a:rPr lang="en-US" b="1" dirty="0" err="1" smtClean="0"/>
              <a:t>elementos</a:t>
            </a:r>
            <a:r>
              <a:rPr lang="en-US" b="1" dirty="0" smtClean="0"/>
              <a:t> </a:t>
            </a:r>
            <a:r>
              <a:rPr lang="en-US" b="1" dirty="0" err="1" smtClean="0"/>
              <a:t>conectados</a:t>
            </a:r>
            <a:r>
              <a:rPr lang="en-US" b="1" dirty="0" smtClean="0"/>
              <a:t> </a:t>
            </a:r>
            <a:r>
              <a:rPr lang="en-US" b="1" dirty="0" err="1" smtClean="0"/>
              <a:t>en</a:t>
            </a:r>
            <a:r>
              <a:rPr lang="en-US" b="1" dirty="0" smtClean="0"/>
              <a:t> </a:t>
            </a:r>
            <a:r>
              <a:rPr lang="en-US" b="1" dirty="0" err="1" smtClean="0"/>
              <a:t>serie</a:t>
            </a:r>
            <a:endParaRPr lang="en-US" b="1" dirty="0" smtClean="0"/>
          </a:p>
        </p:txBody>
      </p:sp>
      <p:pic>
        <p:nvPicPr>
          <p:cNvPr id="5" name="Imagen 4"/>
          <p:cNvPicPr>
            <a:picLocks noChangeAspect="1"/>
          </p:cNvPicPr>
          <p:nvPr/>
        </p:nvPicPr>
        <p:blipFill>
          <a:blip r:embed="rId4"/>
          <a:stretch>
            <a:fillRect/>
          </a:stretch>
        </p:blipFill>
        <p:spPr>
          <a:xfrm>
            <a:off x="7526274" y="2060531"/>
            <a:ext cx="3281551" cy="3241963"/>
          </a:xfrm>
          <a:prstGeom prst="rect">
            <a:avLst/>
          </a:prstGeom>
        </p:spPr>
      </p:pic>
      <p:sp>
        <p:nvSpPr>
          <p:cNvPr id="6" name="Rectángulo 5"/>
          <p:cNvSpPr/>
          <p:nvPr/>
        </p:nvSpPr>
        <p:spPr>
          <a:xfrm>
            <a:off x="6679168" y="5478913"/>
            <a:ext cx="4975762" cy="646331"/>
          </a:xfrm>
          <a:prstGeom prst="rect">
            <a:avLst/>
          </a:prstGeom>
        </p:spPr>
        <p:txBody>
          <a:bodyPr wrap="square">
            <a:spAutoFit/>
          </a:bodyPr>
          <a:lstStyle/>
          <a:p>
            <a:pPr algn="ctr"/>
            <a:r>
              <a:rPr lang="en-US" b="1" dirty="0" smtClean="0"/>
              <a:t>Fig. 2. Sistema, que </a:t>
            </a:r>
            <a:r>
              <a:rPr lang="en-US" b="1" dirty="0" err="1" smtClean="0"/>
              <a:t>consta</a:t>
            </a:r>
            <a:r>
              <a:rPr lang="en-US" b="1" dirty="0" smtClean="0"/>
              <a:t> de </a:t>
            </a:r>
            <a:r>
              <a:rPr lang="en-US" b="1" dirty="0" err="1" smtClean="0"/>
              <a:t>elementos</a:t>
            </a:r>
            <a:r>
              <a:rPr lang="en-US" b="1" dirty="0" smtClean="0"/>
              <a:t> </a:t>
            </a:r>
            <a:r>
              <a:rPr lang="en-US" b="1" dirty="0" err="1" smtClean="0"/>
              <a:t>conectados</a:t>
            </a:r>
            <a:r>
              <a:rPr lang="en-US" b="1" dirty="0" smtClean="0"/>
              <a:t> </a:t>
            </a:r>
            <a:r>
              <a:rPr lang="en-US" b="1" dirty="0" err="1" smtClean="0"/>
              <a:t>en</a:t>
            </a:r>
            <a:r>
              <a:rPr lang="en-US" b="1" dirty="0" smtClean="0"/>
              <a:t> </a:t>
            </a:r>
            <a:r>
              <a:rPr lang="en-US" b="1" dirty="0" err="1" smtClean="0"/>
              <a:t>paralelo</a:t>
            </a:r>
            <a:endParaRPr lang="en-US" b="1" dirty="0" smtClean="0"/>
          </a:p>
        </p:txBody>
      </p:sp>
      <p:cxnSp>
        <p:nvCxnSpPr>
          <p:cNvPr id="8" name="Conector recto de flecha 7"/>
          <p:cNvCxnSpPr/>
          <p:nvPr/>
        </p:nvCxnSpPr>
        <p:spPr>
          <a:xfrm>
            <a:off x="4857008" y="2113809"/>
            <a:ext cx="2315688" cy="2137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9" name="Imagen 8"/>
          <p:cNvPicPr>
            <a:picLocks noChangeAspect="1"/>
          </p:cNvPicPr>
          <p:nvPr/>
        </p:nvPicPr>
        <p:blipFill>
          <a:blip r:embed="rId5"/>
          <a:stretch>
            <a:fillRect/>
          </a:stretch>
        </p:blipFill>
        <p:spPr>
          <a:xfrm>
            <a:off x="738372" y="3653826"/>
            <a:ext cx="4753841" cy="2568277"/>
          </a:xfrm>
          <a:prstGeom prst="rect">
            <a:avLst/>
          </a:prstGeom>
        </p:spPr>
      </p:pic>
      <p:sp>
        <p:nvSpPr>
          <p:cNvPr id="10" name="Rectángulo 9"/>
          <p:cNvSpPr/>
          <p:nvPr/>
        </p:nvSpPr>
        <p:spPr>
          <a:xfrm>
            <a:off x="2689181" y="5793303"/>
            <a:ext cx="3765058" cy="646331"/>
          </a:xfrm>
          <a:prstGeom prst="rect">
            <a:avLst/>
          </a:prstGeom>
        </p:spPr>
        <p:txBody>
          <a:bodyPr wrap="square">
            <a:spAutoFit/>
          </a:bodyPr>
          <a:lstStyle/>
          <a:p>
            <a:pPr algn="ctr"/>
            <a:r>
              <a:rPr lang="en-US" b="1" dirty="0" smtClean="0"/>
              <a:t>Fig. 3. Sistema que </a:t>
            </a:r>
            <a:r>
              <a:rPr lang="en-US" b="1" dirty="0" err="1" smtClean="0"/>
              <a:t>consta</a:t>
            </a:r>
            <a:r>
              <a:rPr lang="en-US" b="1" dirty="0" smtClean="0"/>
              <a:t> de </a:t>
            </a:r>
            <a:r>
              <a:rPr lang="en-US" b="1" dirty="0" err="1" smtClean="0"/>
              <a:t>elementos</a:t>
            </a:r>
            <a:r>
              <a:rPr lang="en-US" b="1" dirty="0" smtClean="0"/>
              <a:t> </a:t>
            </a:r>
            <a:r>
              <a:rPr lang="en-US" b="1" dirty="0" err="1" smtClean="0"/>
              <a:t>en</a:t>
            </a:r>
            <a:r>
              <a:rPr lang="en-US" b="1" dirty="0" smtClean="0"/>
              <a:t> </a:t>
            </a:r>
            <a:r>
              <a:rPr lang="en-US" b="1" dirty="0" err="1" smtClean="0"/>
              <a:t>serie</a:t>
            </a:r>
            <a:r>
              <a:rPr lang="en-US" b="1" dirty="0" smtClean="0"/>
              <a:t> y </a:t>
            </a:r>
            <a:r>
              <a:rPr lang="en-US" b="1" dirty="0" err="1" smtClean="0"/>
              <a:t>en</a:t>
            </a:r>
            <a:r>
              <a:rPr lang="en-US" b="1" dirty="0" smtClean="0"/>
              <a:t> </a:t>
            </a:r>
            <a:r>
              <a:rPr lang="en-US" b="1" dirty="0" err="1" smtClean="0"/>
              <a:t>paralelo</a:t>
            </a:r>
            <a:endParaRPr lang="en-US" b="1" dirty="0" smtClean="0"/>
          </a:p>
        </p:txBody>
      </p:sp>
    </p:spTree>
    <p:extLst>
      <p:ext uri="{BB962C8B-B14F-4D97-AF65-F5344CB8AC3E}">
        <p14:creationId xmlns:p14="http://schemas.microsoft.com/office/powerpoint/2010/main" val="2290035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69171" y="237506"/>
            <a:ext cx="11618027" cy="6463308"/>
          </a:xfrm>
          <a:prstGeom prst="rect">
            <a:avLst/>
          </a:prstGeom>
        </p:spPr>
        <p:txBody>
          <a:bodyPr wrap="square">
            <a:spAutoFit/>
          </a:bodyPr>
          <a:lstStyle/>
          <a:p>
            <a:pPr algn="just"/>
            <a:r>
              <a:rPr lang="en-US" dirty="0" smtClean="0"/>
              <a:t>Y </a:t>
            </a:r>
            <a:r>
              <a:rPr lang="en-US" dirty="0" err="1" smtClean="0"/>
              <a:t>finalmente</a:t>
            </a:r>
            <a:r>
              <a:rPr lang="en-US" dirty="0" smtClean="0"/>
              <a:t>, para el </a:t>
            </a:r>
            <a:r>
              <a:rPr lang="en-US" dirty="0" err="1" smtClean="0"/>
              <a:t>sistema</a:t>
            </a:r>
            <a:r>
              <a:rPr lang="en-US" dirty="0" smtClean="0"/>
              <a:t> </a:t>
            </a:r>
            <a:r>
              <a:rPr lang="en-US" dirty="0" err="1" smtClean="0"/>
              <a:t>en</a:t>
            </a:r>
            <a:r>
              <a:rPr lang="en-US" dirty="0" smtClean="0"/>
              <a:t> </a:t>
            </a:r>
            <a:r>
              <a:rPr lang="en-US" dirty="0" err="1" smtClean="0"/>
              <a:t>serie</a:t>
            </a:r>
            <a:r>
              <a:rPr lang="en-US" dirty="0" smtClean="0"/>
              <a:t> </a:t>
            </a:r>
            <a:r>
              <a:rPr lang="en-US" dirty="0" err="1" smtClean="0"/>
              <a:t>paralelo</a:t>
            </a:r>
            <a:r>
              <a:rPr lang="en-US" dirty="0" smtClean="0"/>
              <a:t>, que se </a:t>
            </a:r>
            <a:r>
              <a:rPr lang="en-US" dirty="0" err="1" smtClean="0"/>
              <a:t>muestra</a:t>
            </a:r>
            <a:r>
              <a:rPr lang="en-US" dirty="0" smtClean="0"/>
              <a:t> </a:t>
            </a:r>
            <a:r>
              <a:rPr lang="en-US" dirty="0" err="1" smtClean="0"/>
              <a:t>en</a:t>
            </a:r>
            <a:r>
              <a:rPr lang="en-US" dirty="0" smtClean="0"/>
              <a:t> la Fig. 3, la </a:t>
            </a:r>
            <a:r>
              <a:rPr lang="en-US" dirty="0" err="1" smtClean="0"/>
              <a:t>probabilidad</a:t>
            </a:r>
            <a:r>
              <a:rPr lang="en-US" dirty="0" smtClean="0"/>
              <a:t> de </a:t>
            </a:r>
            <a:r>
              <a:rPr lang="en-US" dirty="0" err="1" smtClean="0"/>
              <a:t>falla</a:t>
            </a:r>
            <a:r>
              <a:rPr lang="en-US" dirty="0" smtClean="0"/>
              <a:t> del </a:t>
            </a:r>
            <a:r>
              <a:rPr lang="en-US" dirty="0" err="1" smtClean="0"/>
              <a:t>sistema</a:t>
            </a:r>
            <a:r>
              <a:rPr lang="en-US" dirty="0" smtClean="0"/>
              <a:t> se </a:t>
            </a:r>
            <a:r>
              <a:rPr lang="en-US" dirty="0" err="1" smtClean="0"/>
              <a:t>puede</a:t>
            </a:r>
            <a:r>
              <a:rPr lang="en-US" dirty="0" smtClean="0"/>
              <a:t> </a:t>
            </a:r>
            <a:r>
              <a:rPr lang="en-US" dirty="0" err="1" smtClean="0"/>
              <a:t>encontrar</a:t>
            </a:r>
            <a:r>
              <a:rPr lang="en-US" dirty="0" smtClean="0"/>
              <a:t> a </a:t>
            </a:r>
            <a:r>
              <a:rPr lang="en-US" dirty="0" err="1" smtClean="0"/>
              <a:t>partir</a:t>
            </a:r>
            <a:r>
              <a:rPr lang="en-US" dirty="0" smtClean="0"/>
              <a:t> de la </a:t>
            </a:r>
            <a:r>
              <a:rPr lang="en-US" dirty="0" err="1" smtClean="0"/>
              <a:t>siguiente</a:t>
            </a:r>
            <a:r>
              <a:rPr lang="en-US" dirty="0" smtClean="0"/>
              <a:t> </a:t>
            </a:r>
            <a:r>
              <a:rPr lang="en-US" dirty="0" err="1" smtClean="0"/>
              <a:t>ecuación</a:t>
            </a:r>
            <a:r>
              <a:rPr lang="en-US" dirty="0" smtClean="0"/>
              <a:t>:</a:t>
            </a:r>
          </a:p>
          <a:p>
            <a:pPr algn="just"/>
            <a:endParaRPr lang="es-ES" dirty="0" smtClean="0"/>
          </a:p>
          <a:p>
            <a:pPr algn="just"/>
            <a:endParaRPr lang="es-ES" dirty="0" smtClean="0"/>
          </a:p>
          <a:p>
            <a:pPr algn="just"/>
            <a:r>
              <a:rPr lang="en-US" dirty="0" smtClean="0"/>
              <a:t>Para </a:t>
            </a:r>
            <a:r>
              <a:rPr lang="en-US" dirty="0" err="1" smtClean="0"/>
              <a:t>una</a:t>
            </a:r>
            <a:r>
              <a:rPr lang="en-US" dirty="0" smtClean="0"/>
              <a:t> </a:t>
            </a:r>
            <a:r>
              <a:rPr lang="en-US" dirty="0" err="1" smtClean="0"/>
              <a:t>mejor</a:t>
            </a:r>
            <a:r>
              <a:rPr lang="en-US" dirty="0" smtClean="0"/>
              <a:t> </a:t>
            </a:r>
            <a:r>
              <a:rPr lang="en-US" dirty="0" err="1" smtClean="0"/>
              <a:t>comprensión</a:t>
            </a:r>
            <a:r>
              <a:rPr lang="en-US" dirty="0" smtClean="0"/>
              <a:t> del </a:t>
            </a:r>
            <a:r>
              <a:rPr lang="en-US" dirty="0" err="1" smtClean="0"/>
              <a:t>análisis</a:t>
            </a:r>
            <a:r>
              <a:rPr lang="en-US" dirty="0" smtClean="0"/>
              <a:t> de </a:t>
            </a:r>
            <a:r>
              <a:rPr lang="en-US" dirty="0" err="1" smtClean="0"/>
              <a:t>conconfiabilidad</a:t>
            </a:r>
            <a:r>
              <a:rPr lang="en-US" dirty="0" smtClean="0"/>
              <a:t>, </a:t>
            </a:r>
            <a:r>
              <a:rPr lang="en-US" dirty="0" err="1" smtClean="0"/>
              <a:t>vamos</a:t>
            </a:r>
            <a:r>
              <a:rPr lang="en-US" dirty="0" smtClean="0"/>
              <a:t> a </a:t>
            </a:r>
            <a:r>
              <a:rPr lang="en-US" dirty="0" err="1" smtClean="0"/>
              <a:t>demostrarlo</a:t>
            </a:r>
            <a:r>
              <a:rPr lang="en-US" dirty="0" smtClean="0"/>
              <a:t> para el </a:t>
            </a:r>
            <a:r>
              <a:rPr lang="en-US" dirty="0" err="1" smtClean="0"/>
              <a:t>sistema</a:t>
            </a:r>
            <a:r>
              <a:rPr lang="en-US" dirty="0" smtClean="0"/>
              <a:t>, que se </a:t>
            </a:r>
            <a:r>
              <a:rPr lang="en-US" dirty="0" err="1" smtClean="0"/>
              <a:t>muestra</a:t>
            </a:r>
            <a:r>
              <a:rPr lang="en-US" dirty="0" smtClean="0"/>
              <a:t> </a:t>
            </a:r>
            <a:r>
              <a:rPr lang="en-US" dirty="0" err="1" smtClean="0"/>
              <a:t>en</a:t>
            </a:r>
            <a:r>
              <a:rPr lang="en-US" dirty="0" smtClean="0"/>
              <a:t> la Fig. 4.</a:t>
            </a:r>
          </a:p>
          <a:p>
            <a:pPr algn="just"/>
            <a:endParaRPr lang="es-ES" dirty="0" smtClean="0"/>
          </a:p>
          <a:p>
            <a:pPr algn="just"/>
            <a:endParaRPr lang="es-ES" dirty="0" smtClean="0"/>
          </a:p>
          <a:p>
            <a:pPr algn="just"/>
            <a:endParaRPr lang="es-ES" dirty="0" smtClean="0"/>
          </a:p>
          <a:p>
            <a:pPr algn="just"/>
            <a:endParaRPr lang="es-ES" dirty="0" smtClean="0"/>
          </a:p>
          <a:p>
            <a:pPr algn="ctr"/>
            <a:r>
              <a:rPr lang="en-US" b="1" dirty="0" smtClean="0"/>
              <a:t>Fig. 4. </a:t>
            </a:r>
            <a:r>
              <a:rPr lang="en-US" b="1" dirty="0" err="1" smtClean="0"/>
              <a:t>Esquema</a:t>
            </a:r>
            <a:r>
              <a:rPr lang="en-US" b="1" dirty="0" smtClean="0"/>
              <a:t> del </a:t>
            </a:r>
            <a:r>
              <a:rPr lang="en-US" b="1" dirty="0" err="1" smtClean="0"/>
              <a:t>sistema</a:t>
            </a:r>
            <a:r>
              <a:rPr lang="en-US" b="1" dirty="0" smtClean="0"/>
              <a:t> de </a:t>
            </a:r>
            <a:r>
              <a:rPr lang="en-US" b="1" dirty="0" err="1" smtClean="0"/>
              <a:t>potencia</a:t>
            </a:r>
            <a:r>
              <a:rPr lang="en-US" b="1" dirty="0" smtClean="0"/>
              <a:t> de 230 – 13 kV</a:t>
            </a:r>
          </a:p>
          <a:p>
            <a:pPr algn="just"/>
            <a:endParaRPr lang="en-US" dirty="0" smtClean="0"/>
          </a:p>
          <a:p>
            <a:pPr algn="just"/>
            <a:r>
              <a:rPr lang="en-US" dirty="0" smtClean="0"/>
              <a:t>Los </a:t>
            </a:r>
            <a:r>
              <a:rPr lang="en-US" dirty="0" err="1" smtClean="0"/>
              <a:t>siguientes</a:t>
            </a:r>
            <a:r>
              <a:rPr lang="en-US" dirty="0" smtClean="0"/>
              <a:t> </a:t>
            </a:r>
            <a:r>
              <a:rPr lang="en-US" dirty="0" err="1" smtClean="0"/>
              <a:t>datos</a:t>
            </a:r>
            <a:r>
              <a:rPr lang="en-US" dirty="0" smtClean="0"/>
              <a:t> de </a:t>
            </a:r>
            <a:r>
              <a:rPr lang="en-US" dirty="0" err="1" smtClean="0"/>
              <a:t>conconfiabilidad</a:t>
            </a:r>
            <a:r>
              <a:rPr lang="en-US" dirty="0" smtClean="0"/>
              <a:t> son </a:t>
            </a:r>
            <a:r>
              <a:rPr lang="en-US" dirty="0" err="1" smtClean="0"/>
              <a:t>conocidos</a:t>
            </a:r>
            <a:r>
              <a:rPr lang="en-US" dirty="0" smtClean="0"/>
              <a:t> para </a:t>
            </a:r>
            <a:r>
              <a:rPr lang="en-US" dirty="0" err="1" smtClean="0"/>
              <a:t>todos</a:t>
            </a:r>
            <a:r>
              <a:rPr lang="en-US" dirty="0" smtClean="0"/>
              <a:t> </a:t>
            </a:r>
            <a:r>
              <a:rPr lang="en-US" dirty="0" err="1" smtClean="0"/>
              <a:t>los</a:t>
            </a:r>
            <a:r>
              <a:rPr lang="en-US" dirty="0" smtClean="0"/>
              <a:t> </a:t>
            </a:r>
            <a:r>
              <a:rPr lang="en-US" dirty="0" err="1" smtClean="0"/>
              <a:t>componentes</a:t>
            </a:r>
            <a:r>
              <a:rPr lang="en-US" dirty="0" smtClean="0"/>
              <a:t> del </a:t>
            </a:r>
            <a:r>
              <a:rPr lang="en-US" dirty="0" err="1" smtClean="0"/>
              <a:t>sistema</a:t>
            </a:r>
            <a:r>
              <a:rPr lang="en-US" dirty="0" smtClean="0"/>
              <a:t>:</a:t>
            </a:r>
          </a:p>
          <a:p>
            <a:pPr algn="just"/>
            <a:endParaRPr lang="es-ES" dirty="0" smtClean="0"/>
          </a:p>
          <a:p>
            <a:pPr algn="just"/>
            <a:endParaRPr lang="es-ES" dirty="0" smtClean="0"/>
          </a:p>
          <a:p>
            <a:pPr algn="just"/>
            <a:endParaRPr lang="es-ES" dirty="0" smtClean="0"/>
          </a:p>
          <a:p>
            <a:pPr algn="just"/>
            <a:endParaRPr lang="es-ES" dirty="0" smtClean="0"/>
          </a:p>
          <a:p>
            <a:pPr algn="just"/>
            <a:r>
              <a:rPr lang="en-US" dirty="0" err="1" smtClean="0"/>
              <a:t>Suponiendo</a:t>
            </a:r>
            <a:r>
              <a:rPr lang="en-US" dirty="0" smtClean="0"/>
              <a:t> que para el bus 5 de 13 kV, </a:t>
            </a:r>
            <a:r>
              <a:rPr lang="en-US" dirty="0" err="1" smtClean="0"/>
              <a:t>necesitamos</a:t>
            </a:r>
            <a:r>
              <a:rPr lang="en-US" dirty="0" smtClean="0"/>
              <a:t> </a:t>
            </a:r>
            <a:r>
              <a:rPr lang="en-US" dirty="0" err="1" smtClean="0"/>
              <a:t>encontrar</a:t>
            </a:r>
            <a:r>
              <a:rPr lang="en-US" dirty="0" smtClean="0"/>
              <a:t> un </a:t>
            </a:r>
            <a:r>
              <a:rPr lang="en-US" dirty="0" err="1" smtClean="0"/>
              <a:t>tiempo</a:t>
            </a:r>
            <a:r>
              <a:rPr lang="en-US" dirty="0" smtClean="0"/>
              <a:t> de </a:t>
            </a:r>
            <a:r>
              <a:rPr lang="en-US" dirty="0" err="1" smtClean="0"/>
              <a:t>inactividad</a:t>
            </a:r>
            <a:r>
              <a:rPr lang="en-US" dirty="0" smtClean="0"/>
              <a:t> </a:t>
            </a:r>
            <a:r>
              <a:rPr lang="en-US" dirty="0" err="1" smtClean="0"/>
              <a:t>esperado</a:t>
            </a:r>
            <a:r>
              <a:rPr lang="en-US" dirty="0" smtClean="0"/>
              <a:t> </a:t>
            </a:r>
            <a:r>
              <a:rPr lang="en-US" dirty="0" err="1" smtClean="0"/>
              <a:t>por</a:t>
            </a:r>
            <a:r>
              <a:rPr lang="en-US" dirty="0" smtClean="0"/>
              <a:t> </a:t>
            </a:r>
            <a:r>
              <a:rPr lang="en-US" dirty="0" err="1" smtClean="0"/>
              <a:t>año</a:t>
            </a:r>
            <a:r>
              <a:rPr lang="en-US" dirty="0" smtClean="0"/>
              <a:t> </a:t>
            </a:r>
            <a:r>
              <a:rPr lang="en-US" dirty="0" err="1" smtClean="0"/>
              <a:t>Df</a:t>
            </a:r>
            <a:r>
              <a:rPr lang="en-US" dirty="0" smtClean="0"/>
              <a:t> </a:t>
            </a:r>
            <a:r>
              <a:rPr lang="en-US" dirty="0" err="1" smtClean="0"/>
              <a:t>debido</a:t>
            </a:r>
            <a:r>
              <a:rPr lang="en-US" dirty="0" smtClean="0"/>
              <a:t> a la </a:t>
            </a:r>
            <a:r>
              <a:rPr lang="en-US" dirty="0" err="1" smtClean="0"/>
              <a:t>pérdida</a:t>
            </a:r>
            <a:r>
              <a:rPr lang="en-US" dirty="0" smtClean="0"/>
              <a:t> de </a:t>
            </a:r>
            <a:r>
              <a:rPr lang="en-US" dirty="0" err="1" smtClean="0"/>
              <a:t>suministro</a:t>
            </a:r>
            <a:r>
              <a:rPr lang="en-US" dirty="0" smtClean="0"/>
              <a:t> de </a:t>
            </a:r>
            <a:r>
              <a:rPr lang="en-US" dirty="0" err="1" smtClean="0"/>
              <a:t>energía</a:t>
            </a:r>
            <a:r>
              <a:rPr lang="en-US" dirty="0" smtClean="0"/>
              <a:t>, </a:t>
            </a:r>
            <a:r>
              <a:rPr lang="en-US" dirty="0" err="1" smtClean="0"/>
              <a:t>comencemos</a:t>
            </a:r>
            <a:r>
              <a:rPr lang="en-US" dirty="0" smtClean="0"/>
              <a:t> con </a:t>
            </a:r>
            <a:r>
              <a:rPr lang="en-US" dirty="0" err="1" smtClean="0"/>
              <a:t>los</a:t>
            </a:r>
            <a:r>
              <a:rPr lang="en-US" dirty="0" smtClean="0"/>
              <a:t> </a:t>
            </a:r>
            <a:r>
              <a:rPr lang="en-US" dirty="0" err="1" smtClean="0"/>
              <a:t>cálculos</a:t>
            </a:r>
            <a:r>
              <a:rPr lang="en-US" dirty="0" smtClean="0"/>
              <a:t> de </a:t>
            </a:r>
            <a:r>
              <a:rPr lang="en-US" dirty="0" err="1" smtClean="0"/>
              <a:t>probabilidad</a:t>
            </a:r>
            <a:r>
              <a:rPr lang="en-US" dirty="0" smtClean="0"/>
              <a:t> de </a:t>
            </a:r>
            <a:r>
              <a:rPr lang="en-US" dirty="0" err="1" smtClean="0"/>
              <a:t>indisponibilidad</a:t>
            </a:r>
            <a:r>
              <a:rPr lang="en-US" dirty="0" smtClean="0"/>
              <a:t> del </a:t>
            </a:r>
            <a:r>
              <a:rPr lang="en-US" dirty="0" err="1" smtClean="0"/>
              <a:t>equipo</a:t>
            </a:r>
            <a:r>
              <a:rPr lang="en-US" dirty="0" smtClean="0"/>
              <a:t>:</a:t>
            </a:r>
          </a:p>
          <a:p>
            <a:pPr marL="742950" lvl="1" indent="-285750" algn="just">
              <a:buFont typeface="Wingdings" panose="05000000000000000000" pitchFamily="2" charset="2"/>
              <a:buChar char="Ø"/>
            </a:pPr>
            <a:r>
              <a:rPr lang="en-US" b="1" dirty="0" smtClean="0"/>
              <a:t>p1= 0,05 </a:t>
            </a:r>
            <a:r>
              <a:rPr lang="en-US" b="1" dirty="0" err="1" smtClean="0"/>
              <a:t>fallas</a:t>
            </a:r>
            <a:r>
              <a:rPr lang="en-US" b="1" dirty="0" smtClean="0"/>
              <a:t>/mi x 30 mi x 10 h / 8760 h = 0,00171</a:t>
            </a:r>
          </a:p>
          <a:p>
            <a:pPr marL="742950" lvl="1" indent="-285750" algn="just">
              <a:buFont typeface="Wingdings" panose="05000000000000000000" pitchFamily="2" charset="2"/>
              <a:buChar char="Ø"/>
            </a:pPr>
            <a:r>
              <a:rPr lang="en-US" b="1" dirty="0" smtClean="0"/>
              <a:t>p2= 006 </a:t>
            </a:r>
            <a:r>
              <a:rPr lang="en-US" b="1" dirty="0" err="1" smtClean="0"/>
              <a:t>fallas</a:t>
            </a:r>
            <a:r>
              <a:rPr lang="en-US" b="1" dirty="0" smtClean="0"/>
              <a:t> x 8 h / 8760 h = 0,000055</a:t>
            </a:r>
          </a:p>
          <a:p>
            <a:pPr marL="742950" lvl="1" indent="-285750" algn="just">
              <a:buFont typeface="Wingdings" panose="05000000000000000000" pitchFamily="2" charset="2"/>
              <a:buChar char="Ø"/>
            </a:pPr>
            <a:r>
              <a:rPr lang="en-US" b="1" dirty="0" smtClean="0"/>
              <a:t>p3= 0,01 </a:t>
            </a:r>
            <a:r>
              <a:rPr lang="en-US" b="1" dirty="0" err="1" smtClean="0"/>
              <a:t>fallas</a:t>
            </a:r>
            <a:r>
              <a:rPr lang="en-US" b="1" dirty="0" smtClean="0"/>
              <a:t> x 16 h / 8760 h = 0,0000182</a:t>
            </a:r>
          </a:p>
          <a:p>
            <a:pPr marL="742950" lvl="1" indent="-285750" algn="just">
              <a:buFont typeface="Wingdings" panose="05000000000000000000" pitchFamily="2" charset="2"/>
              <a:buChar char="Ø"/>
            </a:pPr>
            <a:r>
              <a:rPr lang="en-US" b="1" dirty="0" smtClean="0"/>
              <a:t>p4 =0,012 </a:t>
            </a:r>
            <a:r>
              <a:rPr lang="en-US" b="1" dirty="0" err="1" smtClean="0"/>
              <a:t>fallas</a:t>
            </a:r>
            <a:r>
              <a:rPr lang="en-US" b="1" dirty="0" smtClean="0"/>
              <a:t> x 80 h / 8760 h = 0,0001095</a:t>
            </a:r>
          </a:p>
        </p:txBody>
      </p:sp>
      <p:pic>
        <p:nvPicPr>
          <p:cNvPr id="2" name="Imagen 1"/>
          <p:cNvPicPr>
            <a:picLocks noChangeAspect="1"/>
          </p:cNvPicPr>
          <p:nvPr/>
        </p:nvPicPr>
        <p:blipFill>
          <a:blip r:embed="rId3"/>
          <a:stretch>
            <a:fillRect/>
          </a:stretch>
        </p:blipFill>
        <p:spPr>
          <a:xfrm>
            <a:off x="4292559" y="608795"/>
            <a:ext cx="2419350" cy="771525"/>
          </a:xfrm>
          <a:prstGeom prst="rect">
            <a:avLst/>
          </a:prstGeom>
        </p:spPr>
      </p:pic>
      <p:pic>
        <p:nvPicPr>
          <p:cNvPr id="4" name="Imagen 3"/>
          <p:cNvPicPr>
            <a:picLocks noChangeAspect="1"/>
          </p:cNvPicPr>
          <p:nvPr/>
        </p:nvPicPr>
        <p:blipFill>
          <a:blip r:embed="rId4"/>
          <a:stretch>
            <a:fillRect/>
          </a:stretch>
        </p:blipFill>
        <p:spPr>
          <a:xfrm>
            <a:off x="4401784" y="1751609"/>
            <a:ext cx="3186548" cy="1347851"/>
          </a:xfrm>
          <a:prstGeom prst="rect">
            <a:avLst/>
          </a:prstGeom>
        </p:spPr>
      </p:pic>
      <p:pic>
        <p:nvPicPr>
          <p:cNvPr id="5" name="Imagen 4"/>
          <p:cNvPicPr>
            <a:picLocks noChangeAspect="1"/>
          </p:cNvPicPr>
          <p:nvPr/>
        </p:nvPicPr>
        <p:blipFill>
          <a:blip r:embed="rId5"/>
          <a:stretch>
            <a:fillRect/>
          </a:stretch>
        </p:blipFill>
        <p:spPr>
          <a:xfrm>
            <a:off x="3040084" y="3871356"/>
            <a:ext cx="6020790" cy="1104405"/>
          </a:xfrm>
          <a:prstGeom prst="rect">
            <a:avLst/>
          </a:prstGeom>
        </p:spPr>
      </p:pic>
    </p:spTree>
    <p:extLst>
      <p:ext uri="{BB962C8B-B14F-4D97-AF65-F5344CB8AC3E}">
        <p14:creationId xmlns:p14="http://schemas.microsoft.com/office/powerpoint/2010/main" val="2044463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69171" y="237506"/>
            <a:ext cx="11618027" cy="6463308"/>
          </a:xfrm>
          <a:prstGeom prst="rect">
            <a:avLst/>
          </a:prstGeom>
        </p:spPr>
        <p:txBody>
          <a:bodyPr wrap="square">
            <a:spAutoFit/>
          </a:bodyPr>
          <a:lstStyle/>
          <a:p>
            <a:pPr algn="just"/>
            <a:r>
              <a:rPr lang="en-US" dirty="0" err="1" smtClean="0"/>
              <a:t>Ahora</a:t>
            </a:r>
            <a:r>
              <a:rPr lang="en-US" dirty="0" smtClean="0"/>
              <a:t> </a:t>
            </a:r>
            <a:r>
              <a:rPr lang="en-US" dirty="0" err="1" smtClean="0"/>
              <a:t>vamos</a:t>
            </a:r>
            <a:r>
              <a:rPr lang="en-US" dirty="0" smtClean="0"/>
              <a:t> a </a:t>
            </a:r>
            <a:r>
              <a:rPr lang="en-US" dirty="0" err="1" smtClean="0"/>
              <a:t>crear</a:t>
            </a:r>
            <a:r>
              <a:rPr lang="en-US" dirty="0" smtClean="0"/>
              <a:t> un </a:t>
            </a:r>
            <a:r>
              <a:rPr lang="en-US" dirty="0" err="1" smtClean="0"/>
              <a:t>diagrama</a:t>
            </a:r>
            <a:r>
              <a:rPr lang="en-US" dirty="0" smtClean="0"/>
              <a:t> de </a:t>
            </a:r>
            <a:r>
              <a:rPr lang="en-US" dirty="0" err="1" smtClean="0"/>
              <a:t>análisis</a:t>
            </a:r>
            <a:r>
              <a:rPr lang="en-US" dirty="0" smtClean="0"/>
              <a:t> de </a:t>
            </a:r>
            <a:r>
              <a:rPr lang="en-US" dirty="0" err="1" smtClean="0"/>
              <a:t>conconfiabilidad</a:t>
            </a:r>
            <a:r>
              <a:rPr lang="en-US" dirty="0" smtClean="0"/>
              <a:t> para el </a:t>
            </a:r>
            <a:r>
              <a:rPr lang="en-US" dirty="0" err="1" smtClean="0"/>
              <a:t>sistema</a:t>
            </a:r>
            <a:r>
              <a:rPr lang="en-US" dirty="0" smtClean="0"/>
              <a:t> de </a:t>
            </a:r>
            <a:r>
              <a:rPr lang="en-US" dirty="0" err="1" smtClean="0"/>
              <a:t>potencia</a:t>
            </a:r>
            <a:r>
              <a:rPr lang="en-US" dirty="0" smtClean="0"/>
              <a:t> que se </a:t>
            </a:r>
            <a:r>
              <a:rPr lang="en-US" dirty="0" err="1" smtClean="0"/>
              <a:t>muestra</a:t>
            </a:r>
            <a:r>
              <a:rPr lang="en-US" dirty="0" smtClean="0"/>
              <a:t> </a:t>
            </a:r>
            <a:r>
              <a:rPr lang="en-US" dirty="0" err="1" smtClean="0"/>
              <a:t>en</a:t>
            </a:r>
            <a:r>
              <a:rPr lang="en-US" dirty="0" smtClean="0"/>
              <a:t> la Fig. 4, </a:t>
            </a:r>
            <a:r>
              <a:rPr lang="en-US" dirty="0" err="1" smtClean="0"/>
              <a:t>considerando</a:t>
            </a:r>
            <a:r>
              <a:rPr lang="en-US" dirty="0" smtClean="0"/>
              <a:t> </a:t>
            </a:r>
            <a:r>
              <a:rPr lang="en-US" dirty="0" err="1" smtClean="0"/>
              <a:t>cómo</a:t>
            </a:r>
            <a:r>
              <a:rPr lang="en-US" dirty="0" smtClean="0"/>
              <a:t> </a:t>
            </a:r>
            <a:r>
              <a:rPr lang="en-US" dirty="0" err="1" smtClean="0"/>
              <a:t>una</a:t>
            </a:r>
            <a:r>
              <a:rPr lang="en-US" dirty="0" smtClean="0"/>
              <a:t> </a:t>
            </a:r>
            <a:r>
              <a:rPr lang="en-US" dirty="0" err="1" smtClean="0"/>
              <a:t>falla</a:t>
            </a:r>
            <a:r>
              <a:rPr lang="en-US" dirty="0" smtClean="0"/>
              <a:t> de </a:t>
            </a:r>
            <a:r>
              <a:rPr lang="en-US" dirty="0" err="1" smtClean="0"/>
              <a:t>cada</a:t>
            </a:r>
            <a:r>
              <a:rPr lang="en-US" dirty="0" smtClean="0"/>
              <a:t> </a:t>
            </a:r>
            <a:r>
              <a:rPr lang="en-US" dirty="0" err="1" smtClean="0"/>
              <a:t>elemento</a:t>
            </a:r>
            <a:r>
              <a:rPr lang="en-US" dirty="0" smtClean="0"/>
              <a:t> </a:t>
            </a:r>
            <a:r>
              <a:rPr lang="en-US" dirty="0" err="1" smtClean="0"/>
              <a:t>afectará</a:t>
            </a:r>
            <a:r>
              <a:rPr lang="en-US" dirty="0" smtClean="0"/>
              <a:t> el </a:t>
            </a:r>
            <a:r>
              <a:rPr lang="en-US" dirty="0" err="1" smtClean="0"/>
              <a:t>suministro</a:t>
            </a:r>
            <a:r>
              <a:rPr lang="en-US" dirty="0" smtClean="0"/>
              <a:t> de </a:t>
            </a:r>
            <a:r>
              <a:rPr lang="en-US" dirty="0" err="1" smtClean="0"/>
              <a:t>energía</a:t>
            </a:r>
            <a:r>
              <a:rPr lang="en-US" dirty="0" smtClean="0"/>
              <a:t> para el bus 5 de 13 kV. </a:t>
            </a:r>
          </a:p>
          <a:p>
            <a:pPr algn="just"/>
            <a:r>
              <a:rPr lang="en-US" dirty="0" err="1" smtClean="0"/>
              <a:t>Obviamente</a:t>
            </a:r>
            <a:r>
              <a:rPr lang="en-US" dirty="0" smtClean="0"/>
              <a:t>, </a:t>
            </a:r>
            <a:r>
              <a:rPr lang="en-US" dirty="0" err="1" smtClean="0"/>
              <a:t>si</a:t>
            </a:r>
            <a:r>
              <a:rPr lang="en-US" dirty="0" smtClean="0"/>
              <a:t> </a:t>
            </a:r>
            <a:r>
              <a:rPr lang="en-US" dirty="0" err="1" smtClean="0"/>
              <a:t>falla</a:t>
            </a:r>
            <a:r>
              <a:rPr lang="en-US" dirty="0" smtClean="0"/>
              <a:t> </a:t>
            </a:r>
            <a:r>
              <a:rPr lang="en-US" dirty="0" err="1" smtClean="0"/>
              <a:t>cualquiera</a:t>
            </a:r>
            <a:r>
              <a:rPr lang="en-US" dirty="0" smtClean="0"/>
              <a:t> de las </a:t>
            </a:r>
            <a:r>
              <a:rPr lang="en-US" dirty="0" err="1" smtClean="0"/>
              <a:t>líneas</a:t>
            </a:r>
            <a:r>
              <a:rPr lang="en-US" dirty="0" smtClean="0"/>
              <a:t> de 230 kV, la </a:t>
            </a:r>
            <a:r>
              <a:rPr lang="en-US" dirty="0" err="1" smtClean="0"/>
              <a:t>protección</a:t>
            </a:r>
            <a:r>
              <a:rPr lang="en-US" dirty="0" smtClean="0"/>
              <a:t> del </a:t>
            </a:r>
            <a:r>
              <a:rPr lang="en-US" dirty="0" err="1" smtClean="0"/>
              <a:t>relé</a:t>
            </a:r>
            <a:r>
              <a:rPr lang="en-US" dirty="0" smtClean="0"/>
              <a:t> se </a:t>
            </a:r>
            <a:r>
              <a:rPr lang="en-US" dirty="0" err="1" smtClean="0"/>
              <a:t>disparará</a:t>
            </a:r>
            <a:r>
              <a:rPr lang="en-US" dirty="0" smtClean="0"/>
              <a:t>. el </a:t>
            </a:r>
            <a:r>
              <a:rPr lang="en-US" dirty="0" err="1" smtClean="0"/>
              <a:t>interruptor</a:t>
            </a:r>
            <a:r>
              <a:rPr lang="en-US" dirty="0" smtClean="0"/>
              <a:t> </a:t>
            </a:r>
            <a:r>
              <a:rPr lang="en-US" dirty="0" err="1" smtClean="0"/>
              <a:t>correspondiente</a:t>
            </a:r>
            <a:r>
              <a:rPr lang="en-US" dirty="0" smtClean="0"/>
              <a:t>, y se </a:t>
            </a:r>
            <a:r>
              <a:rPr lang="en-US" dirty="0" err="1" smtClean="0"/>
              <a:t>alimentará</a:t>
            </a:r>
            <a:r>
              <a:rPr lang="en-US" dirty="0" smtClean="0"/>
              <a:t> </a:t>
            </a:r>
            <a:r>
              <a:rPr lang="en-US" dirty="0" err="1" smtClean="0"/>
              <a:t>barra</a:t>
            </a:r>
            <a:r>
              <a:rPr lang="en-US" dirty="0" smtClean="0"/>
              <a:t> de 13 kV a </a:t>
            </a:r>
            <a:r>
              <a:rPr lang="en-US" dirty="0" err="1" smtClean="0"/>
              <a:t>través</a:t>
            </a:r>
            <a:r>
              <a:rPr lang="en-US" dirty="0" smtClean="0"/>
              <a:t> de </a:t>
            </a:r>
            <a:r>
              <a:rPr lang="en-US" dirty="0" err="1" smtClean="0"/>
              <a:t>barra</a:t>
            </a:r>
            <a:r>
              <a:rPr lang="en-US" dirty="0" smtClean="0"/>
              <a:t> de 230 kV y </a:t>
            </a:r>
            <a:r>
              <a:rPr lang="en-US" dirty="0" err="1" smtClean="0"/>
              <a:t>transformador</a:t>
            </a:r>
            <a:r>
              <a:rPr lang="en-US" dirty="0" smtClean="0"/>
              <a:t> 230/13 kV de </a:t>
            </a:r>
            <a:r>
              <a:rPr lang="en-US" dirty="0" err="1" smtClean="0"/>
              <a:t>línea</a:t>
            </a:r>
            <a:r>
              <a:rPr lang="en-US" dirty="0" smtClean="0"/>
              <a:t> de 230 kV </a:t>
            </a:r>
            <a:r>
              <a:rPr lang="en-US" dirty="0" err="1" smtClean="0"/>
              <a:t>quedando</a:t>
            </a:r>
            <a:r>
              <a:rPr lang="en-US" dirty="0" smtClean="0"/>
              <a:t> </a:t>
            </a:r>
            <a:r>
              <a:rPr lang="en-US" dirty="0" err="1" smtClean="0"/>
              <a:t>en</a:t>
            </a:r>
            <a:r>
              <a:rPr lang="en-US" dirty="0" smtClean="0"/>
              <a:t> </a:t>
            </a:r>
            <a:r>
              <a:rPr lang="en-US" dirty="0" err="1" smtClean="0"/>
              <a:t>servicio</a:t>
            </a:r>
            <a:r>
              <a:rPr lang="en-US" dirty="0" smtClean="0"/>
              <a:t>. </a:t>
            </a:r>
            <a:r>
              <a:rPr lang="en-US" dirty="0" err="1" smtClean="0"/>
              <a:t>Por</a:t>
            </a:r>
            <a:r>
              <a:rPr lang="en-US" dirty="0" smtClean="0"/>
              <a:t> lo </a:t>
            </a:r>
            <a:r>
              <a:rPr lang="en-US" dirty="0" err="1" smtClean="0"/>
              <a:t>tanto</a:t>
            </a:r>
            <a:r>
              <a:rPr lang="en-US" dirty="0" smtClean="0"/>
              <a:t>, </a:t>
            </a:r>
            <a:r>
              <a:rPr lang="en-US" dirty="0" err="1" smtClean="0"/>
              <a:t>los</a:t>
            </a:r>
            <a:r>
              <a:rPr lang="en-US" dirty="0" smtClean="0"/>
              <a:t> </a:t>
            </a:r>
            <a:r>
              <a:rPr lang="en-US" dirty="0" err="1" smtClean="0"/>
              <a:t>elementos</a:t>
            </a:r>
            <a:r>
              <a:rPr lang="en-US" dirty="0" smtClean="0"/>
              <a:t> de </a:t>
            </a:r>
            <a:r>
              <a:rPr lang="en-US" dirty="0" err="1" smtClean="0"/>
              <a:t>línea</a:t>
            </a:r>
            <a:r>
              <a:rPr lang="en-US" dirty="0" smtClean="0"/>
              <a:t> de 230 kV (1) </a:t>
            </a:r>
            <a:r>
              <a:rPr lang="en-US" dirty="0" err="1" smtClean="0"/>
              <a:t>deben</a:t>
            </a:r>
            <a:r>
              <a:rPr lang="en-US" dirty="0" smtClean="0"/>
              <a:t> </a:t>
            </a:r>
            <a:r>
              <a:rPr lang="en-US" dirty="0" err="1" smtClean="0"/>
              <a:t>conectarse</a:t>
            </a:r>
            <a:r>
              <a:rPr lang="en-US" dirty="0" smtClean="0"/>
              <a:t> </a:t>
            </a:r>
            <a:r>
              <a:rPr lang="en-US" dirty="0" err="1" smtClean="0"/>
              <a:t>en</a:t>
            </a:r>
            <a:r>
              <a:rPr lang="en-US" dirty="0" smtClean="0"/>
              <a:t> </a:t>
            </a:r>
            <a:r>
              <a:rPr lang="en-US" dirty="0" err="1" smtClean="0"/>
              <a:t>paralelo</a:t>
            </a:r>
            <a:r>
              <a:rPr lang="en-US" dirty="0" smtClean="0"/>
              <a:t> </a:t>
            </a:r>
            <a:r>
              <a:rPr lang="en-US" dirty="0" err="1" smtClean="0"/>
              <a:t>en</a:t>
            </a:r>
            <a:r>
              <a:rPr lang="en-US" dirty="0" smtClean="0"/>
              <a:t> lo que </a:t>
            </a:r>
            <a:r>
              <a:rPr lang="en-US" dirty="0" err="1" smtClean="0"/>
              <a:t>respecta</a:t>
            </a:r>
            <a:r>
              <a:rPr lang="en-US" dirty="0" smtClean="0"/>
              <a:t> a la </a:t>
            </a:r>
            <a:r>
              <a:rPr lang="en-US" dirty="0" err="1" smtClean="0"/>
              <a:t>conconfiabilidad</a:t>
            </a:r>
            <a:r>
              <a:rPr lang="en-US" dirty="0" smtClean="0"/>
              <a:t> del bus de 13 kV.</a:t>
            </a:r>
          </a:p>
          <a:p>
            <a:pPr algn="just"/>
            <a:r>
              <a:rPr lang="en-US" dirty="0" smtClean="0"/>
              <a:t>Si </a:t>
            </a:r>
            <a:r>
              <a:rPr lang="en-US" dirty="0" err="1" smtClean="0"/>
              <a:t>alguno</a:t>
            </a:r>
            <a:r>
              <a:rPr lang="en-US" dirty="0" smtClean="0"/>
              <a:t> de </a:t>
            </a:r>
            <a:r>
              <a:rPr lang="en-US" dirty="0" err="1" smtClean="0"/>
              <a:t>los</a:t>
            </a:r>
            <a:r>
              <a:rPr lang="en-US" dirty="0" smtClean="0"/>
              <a:t> </a:t>
            </a:r>
            <a:r>
              <a:rPr lang="en-US" dirty="0" err="1" smtClean="0"/>
              <a:t>interruptores</a:t>
            </a:r>
            <a:r>
              <a:rPr lang="en-US" dirty="0" smtClean="0"/>
              <a:t> de 230 kV </a:t>
            </a:r>
            <a:r>
              <a:rPr lang="en-US" dirty="0" err="1" smtClean="0"/>
              <a:t>falla</a:t>
            </a:r>
            <a:r>
              <a:rPr lang="en-US" dirty="0" smtClean="0"/>
              <a:t>, </a:t>
            </a:r>
            <a:r>
              <a:rPr lang="en-US" dirty="0" err="1" smtClean="0"/>
              <a:t>una</a:t>
            </a:r>
            <a:r>
              <a:rPr lang="en-US" dirty="0" smtClean="0"/>
              <a:t> </a:t>
            </a:r>
            <a:r>
              <a:rPr lang="en-US" dirty="0" err="1" smtClean="0"/>
              <a:t>protección</a:t>
            </a:r>
            <a:r>
              <a:rPr lang="en-US" dirty="0" smtClean="0"/>
              <a:t> de </a:t>
            </a:r>
            <a:r>
              <a:rPr lang="en-US" dirty="0" err="1" smtClean="0"/>
              <a:t>falla</a:t>
            </a:r>
            <a:r>
              <a:rPr lang="en-US" dirty="0" smtClean="0"/>
              <a:t> de </a:t>
            </a:r>
            <a:r>
              <a:rPr lang="en-US" dirty="0" err="1" smtClean="0"/>
              <a:t>interruptor</a:t>
            </a:r>
            <a:r>
              <a:rPr lang="en-US" dirty="0" smtClean="0"/>
              <a:t> </a:t>
            </a:r>
            <a:r>
              <a:rPr lang="en-US" dirty="0" err="1" smtClean="0"/>
              <a:t>disparará</a:t>
            </a:r>
            <a:r>
              <a:rPr lang="en-US" dirty="0" smtClean="0"/>
              <a:t> </a:t>
            </a:r>
            <a:r>
              <a:rPr lang="en-US" dirty="0" err="1" smtClean="0"/>
              <a:t>otro</a:t>
            </a:r>
            <a:r>
              <a:rPr lang="en-US" dirty="0" smtClean="0"/>
              <a:t> </a:t>
            </a:r>
            <a:r>
              <a:rPr lang="en-US" dirty="0" err="1" smtClean="0"/>
              <a:t>interruptor</a:t>
            </a:r>
            <a:r>
              <a:rPr lang="en-US" dirty="0" smtClean="0"/>
              <a:t> y, </a:t>
            </a:r>
            <a:r>
              <a:rPr lang="en-US" dirty="0" err="1" smtClean="0"/>
              <a:t>como</a:t>
            </a:r>
            <a:r>
              <a:rPr lang="en-US" dirty="0" smtClean="0"/>
              <a:t> </a:t>
            </a:r>
            <a:r>
              <a:rPr lang="en-US" dirty="0" err="1" smtClean="0"/>
              <a:t>resultado</a:t>
            </a:r>
            <a:r>
              <a:rPr lang="en-US" dirty="0" smtClean="0"/>
              <a:t>, </a:t>
            </a:r>
            <a:r>
              <a:rPr lang="en-US" dirty="0" err="1" smtClean="0"/>
              <a:t>ambas</a:t>
            </a:r>
            <a:r>
              <a:rPr lang="en-US" dirty="0" smtClean="0"/>
              <a:t> </a:t>
            </a:r>
            <a:r>
              <a:rPr lang="en-US" dirty="0" err="1" smtClean="0"/>
              <a:t>líneas</a:t>
            </a:r>
            <a:r>
              <a:rPr lang="en-US" dirty="0" smtClean="0"/>
              <a:t> de 230 kV se </a:t>
            </a:r>
            <a:r>
              <a:rPr lang="en-US" dirty="0" err="1" smtClean="0"/>
              <a:t>desconectarán</a:t>
            </a:r>
            <a:r>
              <a:rPr lang="en-US" dirty="0" smtClean="0"/>
              <a:t> y el bus de 13 kV se </a:t>
            </a:r>
            <a:r>
              <a:rPr lang="en-US" dirty="0" err="1" smtClean="0"/>
              <a:t>desenergizará</a:t>
            </a:r>
            <a:r>
              <a:rPr lang="en-US" dirty="0" smtClean="0"/>
              <a:t>. </a:t>
            </a:r>
            <a:r>
              <a:rPr lang="en-US" dirty="0" err="1" smtClean="0"/>
              <a:t>Por</a:t>
            </a:r>
            <a:r>
              <a:rPr lang="en-US" dirty="0" smtClean="0"/>
              <a:t> lo </a:t>
            </a:r>
            <a:r>
              <a:rPr lang="en-US" dirty="0" err="1" smtClean="0"/>
              <a:t>tanto</a:t>
            </a:r>
            <a:r>
              <a:rPr lang="en-US" dirty="0" smtClean="0"/>
              <a:t>, </a:t>
            </a:r>
            <a:r>
              <a:rPr lang="en-US" dirty="0" err="1" smtClean="0"/>
              <a:t>los</a:t>
            </a:r>
            <a:r>
              <a:rPr lang="en-US" dirty="0" smtClean="0"/>
              <a:t> </a:t>
            </a:r>
            <a:r>
              <a:rPr lang="en-US" dirty="0" err="1" smtClean="0"/>
              <a:t>elementos</a:t>
            </a:r>
            <a:r>
              <a:rPr lang="en-US" dirty="0" smtClean="0"/>
              <a:t> </a:t>
            </a:r>
            <a:r>
              <a:rPr lang="en-US" dirty="0" err="1" smtClean="0"/>
              <a:t>interruptores</a:t>
            </a:r>
            <a:r>
              <a:rPr lang="en-US" dirty="0" smtClean="0"/>
              <a:t> de 230 kV (2) </a:t>
            </a:r>
            <a:r>
              <a:rPr lang="en-US" dirty="0" err="1" smtClean="0"/>
              <a:t>deben</a:t>
            </a:r>
            <a:r>
              <a:rPr lang="en-US" dirty="0" smtClean="0"/>
              <a:t> </a:t>
            </a:r>
            <a:r>
              <a:rPr lang="en-US" dirty="0" err="1" smtClean="0"/>
              <a:t>conectarse</a:t>
            </a:r>
            <a:r>
              <a:rPr lang="en-US" dirty="0" smtClean="0"/>
              <a:t> </a:t>
            </a:r>
            <a:r>
              <a:rPr lang="en-US" dirty="0" err="1" smtClean="0"/>
              <a:t>en</a:t>
            </a:r>
            <a:r>
              <a:rPr lang="en-US" dirty="0" smtClean="0"/>
              <a:t> </a:t>
            </a:r>
            <a:r>
              <a:rPr lang="en-US" dirty="0" err="1" smtClean="0"/>
              <a:t>serie</a:t>
            </a:r>
            <a:r>
              <a:rPr lang="en-US" dirty="0" smtClean="0"/>
              <a:t>. </a:t>
            </a:r>
          </a:p>
          <a:p>
            <a:pPr algn="just"/>
            <a:r>
              <a:rPr lang="en-US" dirty="0" smtClean="0"/>
              <a:t>La </a:t>
            </a:r>
            <a:r>
              <a:rPr lang="en-US" dirty="0" err="1" smtClean="0"/>
              <a:t>misma</a:t>
            </a:r>
            <a:r>
              <a:rPr lang="en-US" dirty="0" smtClean="0"/>
              <a:t> </a:t>
            </a:r>
            <a:r>
              <a:rPr lang="en-US" dirty="0" err="1" smtClean="0"/>
              <a:t>lógica</a:t>
            </a:r>
            <a:r>
              <a:rPr lang="en-US" dirty="0" smtClean="0"/>
              <a:t> se </a:t>
            </a:r>
            <a:r>
              <a:rPr lang="en-US" dirty="0" err="1" smtClean="0"/>
              <a:t>aplica</a:t>
            </a:r>
            <a:r>
              <a:rPr lang="en-US" dirty="0" smtClean="0"/>
              <a:t> a </a:t>
            </a:r>
            <a:r>
              <a:rPr lang="en-US" dirty="0" err="1" smtClean="0"/>
              <a:t>los</a:t>
            </a:r>
            <a:r>
              <a:rPr lang="en-US" dirty="0" smtClean="0"/>
              <a:t> </a:t>
            </a:r>
            <a:r>
              <a:rPr lang="en-US" dirty="0" err="1" smtClean="0"/>
              <a:t>elementos</a:t>
            </a:r>
            <a:r>
              <a:rPr lang="en-US" dirty="0" smtClean="0"/>
              <a:t> de </a:t>
            </a:r>
            <a:r>
              <a:rPr lang="en-US" dirty="0" err="1" smtClean="0"/>
              <a:t>barra</a:t>
            </a:r>
            <a:r>
              <a:rPr lang="en-US" dirty="0" smtClean="0"/>
              <a:t> de 230 kV y </a:t>
            </a:r>
            <a:r>
              <a:rPr lang="en-US" dirty="0" err="1" smtClean="0"/>
              <a:t>transformadores</a:t>
            </a:r>
            <a:r>
              <a:rPr lang="en-US" dirty="0" smtClean="0"/>
              <a:t> de 230/13 kV; la </a:t>
            </a:r>
            <a:r>
              <a:rPr lang="en-US" dirty="0" err="1" smtClean="0"/>
              <a:t>falla</a:t>
            </a:r>
            <a:r>
              <a:rPr lang="en-US" dirty="0" smtClean="0"/>
              <a:t> de </a:t>
            </a:r>
            <a:r>
              <a:rPr lang="en-US" dirty="0" err="1" smtClean="0"/>
              <a:t>cada</a:t>
            </a:r>
            <a:r>
              <a:rPr lang="en-US" dirty="0" smtClean="0"/>
              <a:t> </a:t>
            </a:r>
            <a:r>
              <a:rPr lang="en-US" dirty="0" err="1" smtClean="0"/>
              <a:t>uno</a:t>
            </a:r>
            <a:r>
              <a:rPr lang="en-US" dirty="0" smtClean="0"/>
              <a:t> de </a:t>
            </a:r>
            <a:r>
              <a:rPr lang="en-US" dirty="0" err="1" smtClean="0"/>
              <a:t>ellos</a:t>
            </a:r>
            <a:r>
              <a:rPr lang="en-US" dirty="0" smtClean="0"/>
              <a:t> </a:t>
            </a:r>
            <a:r>
              <a:rPr lang="en-US" dirty="0" err="1" smtClean="0"/>
              <a:t>provocará</a:t>
            </a:r>
            <a:r>
              <a:rPr lang="en-US" dirty="0" smtClean="0"/>
              <a:t> que el bus de 13 kV </a:t>
            </a:r>
            <a:r>
              <a:rPr lang="en-US" dirty="0" err="1" smtClean="0"/>
              <a:t>pierda</a:t>
            </a:r>
            <a:r>
              <a:rPr lang="en-US" dirty="0" smtClean="0"/>
              <a:t> el </a:t>
            </a:r>
            <a:r>
              <a:rPr lang="en-US" dirty="0" err="1" smtClean="0"/>
              <a:t>suministro</a:t>
            </a:r>
            <a:r>
              <a:rPr lang="en-US" dirty="0" smtClean="0"/>
              <a:t> de </a:t>
            </a:r>
            <a:r>
              <a:rPr lang="en-US" dirty="0" err="1" smtClean="0"/>
              <a:t>energía</a:t>
            </a:r>
            <a:r>
              <a:rPr lang="en-US" dirty="0" smtClean="0"/>
              <a:t>. </a:t>
            </a:r>
            <a:r>
              <a:rPr lang="en-US" dirty="0" err="1" smtClean="0"/>
              <a:t>Por</a:t>
            </a:r>
            <a:r>
              <a:rPr lang="en-US" dirty="0" smtClean="0"/>
              <a:t> lo </a:t>
            </a:r>
            <a:r>
              <a:rPr lang="en-US" dirty="0" err="1" smtClean="0"/>
              <a:t>tanto</a:t>
            </a:r>
            <a:r>
              <a:rPr lang="en-US" dirty="0" smtClean="0"/>
              <a:t>, </a:t>
            </a:r>
            <a:r>
              <a:rPr lang="en-US" dirty="0" err="1" smtClean="0"/>
              <a:t>los</a:t>
            </a:r>
            <a:r>
              <a:rPr lang="en-US" dirty="0" smtClean="0"/>
              <a:t> </a:t>
            </a:r>
            <a:r>
              <a:rPr lang="en-US" dirty="0" err="1" smtClean="0"/>
              <a:t>elementos</a:t>
            </a:r>
            <a:r>
              <a:rPr lang="en-US" dirty="0" smtClean="0"/>
              <a:t> 3 y 4 </a:t>
            </a:r>
            <a:r>
              <a:rPr lang="en-US" dirty="0" err="1" smtClean="0"/>
              <a:t>también</a:t>
            </a:r>
            <a:r>
              <a:rPr lang="en-US" dirty="0" smtClean="0"/>
              <a:t> </a:t>
            </a:r>
            <a:r>
              <a:rPr lang="en-US" dirty="0" err="1" smtClean="0"/>
              <a:t>deben</a:t>
            </a:r>
            <a:r>
              <a:rPr lang="en-US" dirty="0" smtClean="0"/>
              <a:t> </a:t>
            </a:r>
            <a:r>
              <a:rPr lang="en-US" dirty="0" err="1" smtClean="0"/>
              <a:t>conectarse</a:t>
            </a:r>
            <a:r>
              <a:rPr lang="en-US" dirty="0" smtClean="0"/>
              <a:t> </a:t>
            </a:r>
            <a:r>
              <a:rPr lang="en-US" dirty="0" err="1" smtClean="0"/>
              <a:t>en</a:t>
            </a:r>
            <a:r>
              <a:rPr lang="en-US" dirty="0" smtClean="0"/>
              <a:t> </a:t>
            </a:r>
            <a:r>
              <a:rPr lang="en-US" dirty="0" err="1" smtClean="0"/>
              <a:t>serie</a:t>
            </a:r>
            <a:r>
              <a:rPr lang="en-US" dirty="0" smtClean="0"/>
              <a:t>. Con base </a:t>
            </a:r>
            <a:r>
              <a:rPr lang="en-US" dirty="0" err="1" smtClean="0"/>
              <a:t>en</a:t>
            </a:r>
            <a:r>
              <a:rPr lang="en-US" dirty="0" smtClean="0"/>
              <a:t> el </a:t>
            </a:r>
            <a:r>
              <a:rPr lang="en-US" dirty="0" err="1" smtClean="0"/>
              <a:t>análisis</a:t>
            </a:r>
            <a:r>
              <a:rPr lang="en-US" dirty="0" smtClean="0"/>
              <a:t> </a:t>
            </a:r>
            <a:r>
              <a:rPr lang="en-US" dirty="0" err="1" smtClean="0"/>
              <a:t>realizado</a:t>
            </a:r>
            <a:r>
              <a:rPr lang="en-US" dirty="0" smtClean="0"/>
              <a:t>, el </a:t>
            </a:r>
            <a:r>
              <a:rPr lang="en-US" dirty="0" err="1" smtClean="0"/>
              <a:t>diagrama</a:t>
            </a:r>
            <a:r>
              <a:rPr lang="en-US" dirty="0" smtClean="0"/>
              <a:t> de </a:t>
            </a:r>
            <a:r>
              <a:rPr lang="en-US" dirty="0" err="1" smtClean="0"/>
              <a:t>conconfiabilidad</a:t>
            </a:r>
            <a:r>
              <a:rPr lang="en-US" dirty="0" smtClean="0"/>
              <a:t> general se </a:t>
            </a:r>
            <a:r>
              <a:rPr lang="en-US" dirty="0" err="1" smtClean="0"/>
              <a:t>puede</a:t>
            </a:r>
            <a:r>
              <a:rPr lang="en-US" dirty="0" smtClean="0"/>
              <a:t> </a:t>
            </a:r>
            <a:r>
              <a:rPr lang="en-US" dirty="0" err="1" smtClean="0"/>
              <a:t>dibujar</a:t>
            </a:r>
            <a:r>
              <a:rPr lang="en-US" dirty="0" smtClean="0"/>
              <a:t> de la </a:t>
            </a:r>
            <a:r>
              <a:rPr lang="en-US" dirty="0" err="1" smtClean="0"/>
              <a:t>siguiente</a:t>
            </a:r>
            <a:r>
              <a:rPr lang="en-US" dirty="0" smtClean="0"/>
              <a:t> </a:t>
            </a:r>
            <a:r>
              <a:rPr lang="en-US" dirty="0" err="1" smtClean="0"/>
              <a:t>manera</a:t>
            </a:r>
            <a:r>
              <a:rPr lang="en-US" dirty="0" smtClean="0"/>
              <a:t>:</a:t>
            </a:r>
          </a:p>
          <a:p>
            <a:pPr algn="just"/>
            <a:endParaRPr lang="es-ES" dirty="0" smtClean="0"/>
          </a:p>
          <a:p>
            <a:pPr algn="just"/>
            <a:endParaRPr lang="es-ES" dirty="0"/>
          </a:p>
          <a:p>
            <a:pPr algn="just"/>
            <a:endParaRPr lang="es-ES" dirty="0" smtClean="0"/>
          </a:p>
          <a:p>
            <a:pPr algn="ctr"/>
            <a:r>
              <a:rPr lang="en-US" b="1" dirty="0" smtClean="0"/>
              <a:t>Fig. 5. </a:t>
            </a:r>
            <a:r>
              <a:rPr lang="en-US" b="1" dirty="0" err="1" smtClean="0"/>
              <a:t>Diagrama</a:t>
            </a:r>
            <a:r>
              <a:rPr lang="en-US" b="1" dirty="0" smtClean="0"/>
              <a:t> de </a:t>
            </a:r>
            <a:r>
              <a:rPr lang="en-US" b="1" dirty="0" err="1" smtClean="0"/>
              <a:t>análisis</a:t>
            </a:r>
            <a:r>
              <a:rPr lang="en-US" b="1" dirty="0" smtClean="0"/>
              <a:t> de </a:t>
            </a:r>
            <a:r>
              <a:rPr lang="en-US" b="1" dirty="0" err="1" smtClean="0"/>
              <a:t>conconfiabilidad</a:t>
            </a:r>
            <a:endParaRPr lang="en-US" b="1" dirty="0" smtClean="0"/>
          </a:p>
          <a:p>
            <a:pPr algn="just"/>
            <a:endParaRPr lang="en-US" dirty="0" smtClean="0"/>
          </a:p>
          <a:p>
            <a:pPr algn="just"/>
            <a:r>
              <a:rPr lang="en-US" dirty="0" err="1" smtClean="0"/>
              <a:t>Ahora</a:t>
            </a:r>
            <a:r>
              <a:rPr lang="en-US" dirty="0" smtClean="0"/>
              <a:t>, </a:t>
            </a:r>
            <a:r>
              <a:rPr lang="en-US" dirty="0" err="1" smtClean="0"/>
              <a:t>usando</a:t>
            </a:r>
            <a:r>
              <a:rPr lang="en-US" dirty="0" smtClean="0"/>
              <a:t> </a:t>
            </a:r>
            <a:r>
              <a:rPr lang="en-US" dirty="0" err="1" smtClean="0"/>
              <a:t>ecuaciones</a:t>
            </a:r>
            <a:r>
              <a:rPr lang="en-US" dirty="0" smtClean="0"/>
              <a:t> para la </a:t>
            </a:r>
            <a:r>
              <a:rPr lang="en-US" dirty="0" err="1" smtClean="0"/>
              <a:t>conconfiabilidad</a:t>
            </a:r>
            <a:r>
              <a:rPr lang="en-US" dirty="0" smtClean="0"/>
              <a:t> de </a:t>
            </a:r>
            <a:r>
              <a:rPr lang="en-US" dirty="0" err="1" smtClean="0"/>
              <a:t>sistemas</a:t>
            </a:r>
            <a:r>
              <a:rPr lang="en-US" dirty="0" smtClean="0"/>
              <a:t> que </a:t>
            </a:r>
            <a:r>
              <a:rPr lang="en-US" dirty="0" err="1" smtClean="0"/>
              <a:t>consisten</a:t>
            </a:r>
            <a:r>
              <a:rPr lang="en-US" dirty="0" smtClean="0"/>
              <a:t> </a:t>
            </a:r>
            <a:r>
              <a:rPr lang="en-US" dirty="0" err="1" smtClean="0"/>
              <a:t>en</a:t>
            </a:r>
            <a:r>
              <a:rPr lang="en-US" dirty="0" smtClean="0"/>
              <a:t> </a:t>
            </a:r>
            <a:r>
              <a:rPr lang="en-US" dirty="0" err="1" smtClean="0"/>
              <a:t>elementos</a:t>
            </a:r>
            <a:r>
              <a:rPr lang="en-US" dirty="0" smtClean="0"/>
              <a:t> </a:t>
            </a:r>
            <a:r>
              <a:rPr lang="en-US" dirty="0" err="1" smtClean="0"/>
              <a:t>conectados</a:t>
            </a:r>
            <a:r>
              <a:rPr lang="en-US" dirty="0" smtClean="0"/>
              <a:t> </a:t>
            </a:r>
            <a:r>
              <a:rPr lang="en-US" dirty="0" err="1" smtClean="0"/>
              <a:t>en</a:t>
            </a:r>
            <a:r>
              <a:rPr lang="en-US" dirty="0" smtClean="0"/>
              <a:t> </a:t>
            </a:r>
            <a:r>
              <a:rPr lang="en-US" dirty="0" err="1" smtClean="0"/>
              <a:t>serie</a:t>
            </a:r>
            <a:r>
              <a:rPr lang="en-US" dirty="0" smtClean="0"/>
              <a:t> y </a:t>
            </a:r>
            <a:r>
              <a:rPr lang="en-US" dirty="0" err="1" smtClean="0"/>
              <a:t>en</a:t>
            </a:r>
            <a:r>
              <a:rPr lang="en-US" dirty="0" smtClean="0"/>
              <a:t> </a:t>
            </a:r>
            <a:r>
              <a:rPr lang="en-US" dirty="0" err="1" smtClean="0"/>
              <a:t>paralelo</a:t>
            </a:r>
            <a:r>
              <a:rPr lang="en-US" dirty="0" smtClean="0"/>
              <a:t>, la </a:t>
            </a:r>
            <a:r>
              <a:rPr lang="en-US" dirty="0" err="1" smtClean="0"/>
              <a:t>probabilidad</a:t>
            </a:r>
            <a:r>
              <a:rPr lang="en-US" dirty="0" smtClean="0"/>
              <a:t> general p5de la </a:t>
            </a:r>
            <a:r>
              <a:rPr lang="en-US" dirty="0" err="1" smtClean="0"/>
              <a:t>barra</a:t>
            </a:r>
            <a:r>
              <a:rPr lang="en-US" dirty="0" smtClean="0"/>
              <a:t> de 13 kV que </a:t>
            </a:r>
            <a:r>
              <a:rPr lang="en-US" dirty="0" err="1" smtClean="0"/>
              <a:t>pierde</a:t>
            </a:r>
            <a:r>
              <a:rPr lang="en-US" dirty="0" smtClean="0"/>
              <a:t> </a:t>
            </a:r>
            <a:r>
              <a:rPr lang="en-US" dirty="0" err="1" smtClean="0"/>
              <a:t>alimentación</a:t>
            </a:r>
            <a:r>
              <a:rPr lang="en-US" dirty="0" smtClean="0"/>
              <a:t> se </a:t>
            </a:r>
            <a:r>
              <a:rPr lang="en-US" dirty="0" err="1" smtClean="0"/>
              <a:t>puede</a:t>
            </a:r>
            <a:r>
              <a:rPr lang="en-US" dirty="0" smtClean="0"/>
              <a:t> </a:t>
            </a:r>
            <a:r>
              <a:rPr lang="en-US" dirty="0" err="1" smtClean="0"/>
              <a:t>encontrar</a:t>
            </a:r>
            <a:r>
              <a:rPr lang="en-US" dirty="0" smtClean="0"/>
              <a:t> de la </a:t>
            </a:r>
            <a:r>
              <a:rPr lang="en-US" dirty="0" err="1" smtClean="0"/>
              <a:t>siguiente</a:t>
            </a:r>
            <a:r>
              <a:rPr lang="en-US" dirty="0" smtClean="0"/>
              <a:t> </a:t>
            </a:r>
            <a:r>
              <a:rPr lang="en-US" dirty="0" err="1" smtClean="0"/>
              <a:t>manera</a:t>
            </a:r>
            <a:r>
              <a:rPr lang="en-US" dirty="0" smtClean="0"/>
              <a:t>:</a:t>
            </a:r>
          </a:p>
          <a:p>
            <a:pPr algn="just"/>
            <a:r>
              <a:rPr lang="en-US" b="1" dirty="0" smtClean="0"/>
              <a:t>p5= p1x p1+ p2+ p2+ p3+ p4							</a:t>
            </a:r>
            <a:r>
              <a:rPr lang="en-US" b="1" dirty="0" smtClean="0"/>
              <a:t>(2)</a:t>
            </a:r>
          </a:p>
          <a:p>
            <a:pPr algn="just"/>
            <a:r>
              <a:rPr lang="en-US" b="1" dirty="0" smtClean="0"/>
              <a:t>= 0,00171 x 0,00171 + 0,000055 + 0,000055 + 0,0000182 + 0,0001095 = 0,00024</a:t>
            </a:r>
          </a:p>
        </p:txBody>
      </p:sp>
      <p:pic>
        <p:nvPicPr>
          <p:cNvPr id="6" name="Imagen 5"/>
          <p:cNvPicPr>
            <a:picLocks noChangeAspect="1"/>
          </p:cNvPicPr>
          <p:nvPr/>
        </p:nvPicPr>
        <p:blipFill>
          <a:blip r:embed="rId3"/>
          <a:stretch>
            <a:fillRect/>
          </a:stretch>
        </p:blipFill>
        <p:spPr>
          <a:xfrm>
            <a:off x="4101746" y="3631623"/>
            <a:ext cx="3952875" cy="1106632"/>
          </a:xfrm>
          <a:prstGeom prst="rect">
            <a:avLst/>
          </a:prstGeom>
        </p:spPr>
      </p:pic>
    </p:spTree>
    <p:extLst>
      <p:ext uri="{BB962C8B-B14F-4D97-AF65-F5344CB8AC3E}">
        <p14:creationId xmlns:p14="http://schemas.microsoft.com/office/powerpoint/2010/main" val="1739130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91041" y="117693"/>
            <a:ext cx="11618027" cy="6740307"/>
          </a:xfrm>
          <a:prstGeom prst="rect">
            <a:avLst/>
          </a:prstGeom>
        </p:spPr>
        <p:txBody>
          <a:bodyPr wrap="square">
            <a:spAutoFit/>
          </a:bodyPr>
          <a:lstStyle/>
          <a:p>
            <a:pPr algn="just"/>
            <a:r>
              <a:rPr lang="en-US" dirty="0" err="1" smtClean="0"/>
              <a:t>Ahora</a:t>
            </a:r>
            <a:r>
              <a:rPr lang="en-US" dirty="0" smtClean="0"/>
              <a:t> </a:t>
            </a:r>
            <a:r>
              <a:rPr lang="en-US" dirty="0" err="1" smtClean="0"/>
              <a:t>vamos</a:t>
            </a:r>
            <a:r>
              <a:rPr lang="en-US" dirty="0" smtClean="0"/>
              <a:t> a </a:t>
            </a:r>
            <a:r>
              <a:rPr lang="en-US" dirty="0" err="1" smtClean="0"/>
              <a:t>crear</a:t>
            </a:r>
            <a:r>
              <a:rPr lang="en-US" dirty="0" smtClean="0"/>
              <a:t> un </a:t>
            </a:r>
            <a:r>
              <a:rPr lang="en-US" dirty="0" err="1" smtClean="0"/>
              <a:t>diagrama</a:t>
            </a:r>
            <a:r>
              <a:rPr lang="en-US" dirty="0" smtClean="0"/>
              <a:t> de </a:t>
            </a:r>
            <a:r>
              <a:rPr lang="en-US" dirty="0" err="1" smtClean="0"/>
              <a:t>análisis</a:t>
            </a:r>
            <a:r>
              <a:rPr lang="en-US" dirty="0" smtClean="0"/>
              <a:t> de </a:t>
            </a:r>
            <a:r>
              <a:rPr lang="en-US" dirty="0" err="1" smtClean="0"/>
              <a:t>conconfiabilidad</a:t>
            </a:r>
            <a:r>
              <a:rPr lang="en-US" dirty="0" smtClean="0"/>
              <a:t> para el </a:t>
            </a:r>
            <a:r>
              <a:rPr lang="en-US" dirty="0" err="1" smtClean="0"/>
              <a:t>sistema</a:t>
            </a:r>
            <a:r>
              <a:rPr lang="en-US" dirty="0" smtClean="0"/>
              <a:t> de </a:t>
            </a:r>
            <a:r>
              <a:rPr lang="en-US" dirty="0" err="1" smtClean="0"/>
              <a:t>potencia</a:t>
            </a:r>
            <a:r>
              <a:rPr lang="en-US" dirty="0" smtClean="0"/>
              <a:t> que se </a:t>
            </a:r>
            <a:r>
              <a:rPr lang="en-US" dirty="0" err="1" smtClean="0"/>
              <a:t>muestra</a:t>
            </a:r>
            <a:r>
              <a:rPr lang="en-US" dirty="0" smtClean="0"/>
              <a:t> </a:t>
            </a:r>
            <a:r>
              <a:rPr lang="en-US" dirty="0" err="1" smtClean="0"/>
              <a:t>en</a:t>
            </a:r>
            <a:r>
              <a:rPr lang="en-US" dirty="0" smtClean="0"/>
              <a:t> la Fig. 4, Y </a:t>
            </a:r>
            <a:r>
              <a:rPr lang="en-US" dirty="0" err="1" smtClean="0"/>
              <a:t>finalmente</a:t>
            </a:r>
            <a:r>
              <a:rPr lang="en-US" dirty="0" smtClean="0"/>
              <a:t>, el </a:t>
            </a:r>
            <a:r>
              <a:rPr lang="en-US" dirty="0" err="1" smtClean="0"/>
              <a:t>tiempo</a:t>
            </a:r>
            <a:r>
              <a:rPr lang="en-US" dirty="0" smtClean="0"/>
              <a:t> de </a:t>
            </a:r>
            <a:r>
              <a:rPr lang="en-US" dirty="0" err="1" smtClean="0"/>
              <a:t>inactividad</a:t>
            </a:r>
            <a:r>
              <a:rPr lang="en-US" dirty="0" smtClean="0"/>
              <a:t> </a:t>
            </a:r>
            <a:r>
              <a:rPr lang="en-US" dirty="0" err="1" smtClean="0"/>
              <a:t>esperado</a:t>
            </a:r>
            <a:r>
              <a:rPr lang="en-US" dirty="0" smtClean="0"/>
              <a:t> </a:t>
            </a:r>
            <a:r>
              <a:rPr lang="en-US" dirty="0" err="1" smtClean="0"/>
              <a:t>por</a:t>
            </a:r>
            <a:r>
              <a:rPr lang="en-US" dirty="0" smtClean="0"/>
              <a:t> </a:t>
            </a:r>
            <a:r>
              <a:rPr lang="en-US" dirty="0" err="1" smtClean="0"/>
              <a:t>año</a:t>
            </a:r>
            <a:r>
              <a:rPr lang="en-US" dirty="0" smtClean="0"/>
              <a:t> </a:t>
            </a:r>
            <a:r>
              <a:rPr lang="en-US" dirty="0" err="1" smtClean="0"/>
              <a:t>Df</a:t>
            </a:r>
            <a:r>
              <a:rPr lang="en-US" dirty="0" smtClean="0"/>
              <a:t> para la </a:t>
            </a:r>
            <a:r>
              <a:rPr lang="en-US" dirty="0" err="1" smtClean="0"/>
              <a:t>barra</a:t>
            </a:r>
            <a:r>
              <a:rPr lang="en-US" dirty="0" smtClean="0"/>
              <a:t> 5 de 13 kV </a:t>
            </a:r>
            <a:r>
              <a:rPr lang="en-US" dirty="0" err="1" smtClean="0"/>
              <a:t>es</a:t>
            </a:r>
            <a:r>
              <a:rPr lang="en-US" dirty="0" smtClean="0"/>
              <a:t>:</a:t>
            </a:r>
          </a:p>
          <a:p>
            <a:pPr algn="just"/>
            <a:r>
              <a:rPr lang="en-US" dirty="0" err="1" smtClean="0"/>
              <a:t>Df</a:t>
            </a:r>
            <a:r>
              <a:rPr lang="en-US" dirty="0" smtClean="0"/>
              <a:t>= p5x 8760 h = 0,00024 x 8760 h = 2,11 h,                                                  (3)</a:t>
            </a:r>
          </a:p>
          <a:p>
            <a:pPr algn="just"/>
            <a:r>
              <a:rPr lang="en-US" dirty="0" smtClean="0"/>
              <a:t>Lo que </a:t>
            </a:r>
            <a:r>
              <a:rPr lang="en-US" dirty="0" err="1" smtClean="0"/>
              <a:t>significa</a:t>
            </a:r>
            <a:r>
              <a:rPr lang="en-US" dirty="0" smtClean="0"/>
              <a:t> que </a:t>
            </a:r>
            <a:r>
              <a:rPr lang="en-US" dirty="0" err="1" smtClean="0"/>
              <a:t>durante</a:t>
            </a:r>
            <a:r>
              <a:rPr lang="en-US" dirty="0" smtClean="0"/>
              <a:t> </a:t>
            </a:r>
            <a:r>
              <a:rPr lang="en-US" dirty="0" err="1" smtClean="0"/>
              <a:t>cada</a:t>
            </a:r>
            <a:r>
              <a:rPr lang="en-US" dirty="0" smtClean="0"/>
              <a:t> </a:t>
            </a:r>
            <a:r>
              <a:rPr lang="en-US" dirty="0" err="1" smtClean="0"/>
              <a:t>año</a:t>
            </a:r>
            <a:r>
              <a:rPr lang="en-US" dirty="0" smtClean="0"/>
              <a:t> </a:t>
            </a:r>
            <a:r>
              <a:rPr lang="en-US" dirty="0" err="1" smtClean="0"/>
              <a:t>calendario</a:t>
            </a:r>
            <a:r>
              <a:rPr lang="en-US" dirty="0" smtClean="0"/>
              <a:t> se </a:t>
            </a:r>
            <a:r>
              <a:rPr lang="en-US" dirty="0" err="1" smtClean="0"/>
              <a:t>espera</a:t>
            </a:r>
            <a:r>
              <a:rPr lang="en-US" dirty="0" smtClean="0"/>
              <a:t> que el bus de 13 kV </a:t>
            </a:r>
            <a:r>
              <a:rPr lang="en-US" dirty="0" err="1" smtClean="0"/>
              <a:t>esté</a:t>
            </a:r>
            <a:r>
              <a:rPr lang="en-US" dirty="0" smtClean="0"/>
              <a:t> </a:t>
            </a:r>
            <a:r>
              <a:rPr lang="en-US" dirty="0" err="1" smtClean="0"/>
              <a:t>fuera</a:t>
            </a:r>
            <a:r>
              <a:rPr lang="en-US" dirty="0" smtClean="0"/>
              <a:t> de </a:t>
            </a:r>
            <a:r>
              <a:rPr lang="en-US" dirty="0" err="1" smtClean="0"/>
              <a:t>servicio</a:t>
            </a:r>
            <a:r>
              <a:rPr lang="en-US" dirty="0" smtClean="0"/>
              <a:t> 2.11 horas </a:t>
            </a:r>
            <a:r>
              <a:rPr lang="en-US" dirty="0" err="1" smtClean="0"/>
              <a:t>en</a:t>
            </a:r>
            <a:r>
              <a:rPr lang="en-US" dirty="0" smtClean="0"/>
              <a:t> </a:t>
            </a:r>
            <a:r>
              <a:rPr lang="en-US" dirty="0" err="1" smtClean="0"/>
              <a:t>promedio</a:t>
            </a:r>
            <a:r>
              <a:rPr lang="en-US" dirty="0" smtClean="0"/>
              <a:t>. Este valor </a:t>
            </a:r>
            <a:r>
              <a:rPr lang="en-US" dirty="0" err="1" smtClean="0"/>
              <a:t>parece</a:t>
            </a:r>
            <a:r>
              <a:rPr lang="en-US" dirty="0" smtClean="0"/>
              <a:t> </a:t>
            </a:r>
            <a:r>
              <a:rPr lang="en-US" dirty="0" err="1" smtClean="0"/>
              <a:t>ser</a:t>
            </a:r>
            <a:r>
              <a:rPr lang="en-US" dirty="0" smtClean="0"/>
              <a:t> lo </a:t>
            </a:r>
            <a:r>
              <a:rPr lang="en-US" dirty="0" err="1" smtClean="0"/>
              <a:t>suficientemente</a:t>
            </a:r>
            <a:r>
              <a:rPr lang="en-US" dirty="0" smtClean="0"/>
              <a:t> </a:t>
            </a:r>
            <a:r>
              <a:rPr lang="en-US" dirty="0" err="1" smtClean="0"/>
              <a:t>pequeño</a:t>
            </a:r>
            <a:r>
              <a:rPr lang="en-US" dirty="0" smtClean="0"/>
              <a:t> </a:t>
            </a:r>
            <a:r>
              <a:rPr lang="en-US" dirty="0" err="1" smtClean="0"/>
              <a:t>como</a:t>
            </a:r>
            <a:r>
              <a:rPr lang="en-US" dirty="0" smtClean="0"/>
              <a:t> para no </a:t>
            </a:r>
            <a:r>
              <a:rPr lang="en-US" dirty="0" err="1" smtClean="0"/>
              <a:t>requerir</a:t>
            </a:r>
            <a:r>
              <a:rPr lang="en-US" dirty="0" smtClean="0"/>
              <a:t> </a:t>
            </a:r>
            <a:r>
              <a:rPr lang="en-US" dirty="0" err="1" smtClean="0"/>
              <a:t>más</a:t>
            </a:r>
            <a:r>
              <a:rPr lang="en-US" dirty="0" smtClean="0"/>
              <a:t> </a:t>
            </a:r>
            <a:r>
              <a:rPr lang="en-US" dirty="0" err="1" smtClean="0"/>
              <a:t>acciones</a:t>
            </a:r>
            <a:r>
              <a:rPr lang="en-US" dirty="0" smtClean="0"/>
              <a:t>, </a:t>
            </a:r>
            <a:r>
              <a:rPr lang="en-US" dirty="0" err="1" smtClean="0"/>
              <a:t>pero</a:t>
            </a:r>
            <a:r>
              <a:rPr lang="en-US" dirty="0" smtClean="0"/>
              <a:t> </a:t>
            </a:r>
            <a:r>
              <a:rPr lang="en-US" dirty="0" err="1" smtClean="0"/>
              <a:t>sigue</a:t>
            </a:r>
            <a:r>
              <a:rPr lang="en-US" dirty="0" smtClean="0"/>
              <a:t> </a:t>
            </a:r>
            <a:r>
              <a:rPr lang="en-US" dirty="0" err="1" smtClean="0"/>
              <a:t>siendo</a:t>
            </a:r>
            <a:r>
              <a:rPr lang="en-US" dirty="0" smtClean="0"/>
              <a:t> </a:t>
            </a:r>
            <a:r>
              <a:rPr lang="en-US" dirty="0" err="1" smtClean="0"/>
              <a:t>útil</a:t>
            </a:r>
            <a:r>
              <a:rPr lang="en-US" dirty="0" smtClean="0"/>
              <a:t> para </a:t>
            </a:r>
            <a:r>
              <a:rPr lang="en-US" dirty="0" err="1" smtClean="0"/>
              <a:t>analizar</a:t>
            </a:r>
            <a:r>
              <a:rPr lang="en-US" dirty="0" smtClean="0"/>
              <a:t> </a:t>
            </a:r>
            <a:r>
              <a:rPr lang="en-US" dirty="0" err="1" smtClean="0"/>
              <a:t>cómo</a:t>
            </a:r>
            <a:r>
              <a:rPr lang="en-US" dirty="0" smtClean="0"/>
              <a:t> se </a:t>
            </a:r>
            <a:r>
              <a:rPr lang="en-US" dirty="0" err="1" smtClean="0"/>
              <a:t>puede</a:t>
            </a:r>
            <a:r>
              <a:rPr lang="en-US" dirty="0" smtClean="0"/>
              <a:t> </a:t>
            </a:r>
            <a:r>
              <a:rPr lang="en-US" dirty="0" err="1" smtClean="0"/>
              <a:t>aumentar</a:t>
            </a:r>
            <a:r>
              <a:rPr lang="en-US" dirty="0" smtClean="0"/>
              <a:t> la </a:t>
            </a:r>
            <a:r>
              <a:rPr lang="en-US" dirty="0" err="1" smtClean="0"/>
              <a:t>conconfiabilidad</a:t>
            </a:r>
            <a:r>
              <a:rPr lang="en-US" dirty="0" smtClean="0"/>
              <a:t> de el </a:t>
            </a:r>
            <a:r>
              <a:rPr lang="en-US" dirty="0" err="1" smtClean="0"/>
              <a:t>sistema</a:t>
            </a:r>
            <a:r>
              <a:rPr lang="en-US" dirty="0" smtClean="0"/>
              <a:t> de </a:t>
            </a:r>
            <a:r>
              <a:rPr lang="en-US" dirty="0" err="1" smtClean="0"/>
              <a:t>energía</a:t>
            </a:r>
            <a:r>
              <a:rPr lang="en-US" dirty="0" smtClean="0"/>
              <a:t>. </a:t>
            </a:r>
            <a:r>
              <a:rPr lang="en-US" dirty="0" err="1" smtClean="0"/>
              <a:t>Una</a:t>
            </a:r>
            <a:r>
              <a:rPr lang="en-US" dirty="0" smtClean="0"/>
              <a:t> de las </a:t>
            </a:r>
            <a:r>
              <a:rPr lang="en-US" dirty="0" err="1" smtClean="0"/>
              <a:t>opciones</a:t>
            </a:r>
            <a:r>
              <a:rPr lang="en-US" dirty="0" smtClean="0"/>
              <a:t> </a:t>
            </a:r>
            <a:r>
              <a:rPr lang="en-US" dirty="0" err="1" smtClean="0"/>
              <a:t>es</a:t>
            </a:r>
            <a:r>
              <a:rPr lang="en-US" dirty="0" smtClean="0"/>
              <a:t> </a:t>
            </a:r>
            <a:r>
              <a:rPr lang="en-US" dirty="0" err="1" smtClean="0"/>
              <a:t>proporcionar</a:t>
            </a:r>
            <a:r>
              <a:rPr lang="en-US" dirty="0" smtClean="0"/>
              <a:t> </a:t>
            </a:r>
            <a:r>
              <a:rPr lang="en-US" dirty="0" err="1" smtClean="0"/>
              <a:t>una</a:t>
            </a:r>
            <a:r>
              <a:rPr lang="en-US" dirty="0" smtClean="0"/>
              <a:t> </a:t>
            </a:r>
            <a:r>
              <a:rPr lang="en-US" dirty="0" err="1" smtClean="0"/>
              <a:t>copia</a:t>
            </a:r>
            <a:r>
              <a:rPr lang="en-US" dirty="0" smtClean="0"/>
              <a:t> de </a:t>
            </a:r>
            <a:r>
              <a:rPr lang="en-US" dirty="0" err="1" smtClean="0"/>
              <a:t>seguridad</a:t>
            </a:r>
            <a:r>
              <a:rPr lang="en-US" dirty="0" smtClean="0"/>
              <a:t> para </a:t>
            </a:r>
            <a:r>
              <a:rPr lang="en-US" dirty="0" err="1" smtClean="0"/>
              <a:t>uno</a:t>
            </a:r>
            <a:r>
              <a:rPr lang="en-US" dirty="0" smtClean="0"/>
              <a:t> de </a:t>
            </a:r>
            <a:r>
              <a:rPr lang="en-US" dirty="0" err="1" smtClean="0"/>
              <a:t>los</a:t>
            </a:r>
            <a:r>
              <a:rPr lang="en-US" dirty="0" smtClean="0"/>
              <a:t> </a:t>
            </a:r>
            <a:r>
              <a:rPr lang="en-US" dirty="0" err="1" smtClean="0"/>
              <a:t>elementos</a:t>
            </a:r>
            <a:r>
              <a:rPr lang="en-US" dirty="0" smtClean="0"/>
              <a:t> </a:t>
            </a:r>
            <a:r>
              <a:rPr lang="en-US" dirty="0" err="1" smtClean="0"/>
              <a:t>individuales</a:t>
            </a:r>
            <a:r>
              <a:rPr lang="en-US" dirty="0" smtClean="0"/>
              <a:t> del </a:t>
            </a:r>
            <a:r>
              <a:rPr lang="en-US" dirty="0" err="1" smtClean="0"/>
              <a:t>sistema</a:t>
            </a:r>
            <a:r>
              <a:rPr lang="en-US" dirty="0" smtClean="0"/>
              <a:t>. </a:t>
            </a:r>
          </a:p>
          <a:p>
            <a:pPr algn="just"/>
            <a:r>
              <a:rPr lang="en-US" dirty="0" smtClean="0"/>
              <a:t>Para </a:t>
            </a:r>
            <a:r>
              <a:rPr lang="en-US" dirty="0" err="1" smtClean="0"/>
              <a:t>ver</a:t>
            </a:r>
            <a:r>
              <a:rPr lang="en-US" dirty="0" smtClean="0"/>
              <a:t> </a:t>
            </a:r>
            <a:r>
              <a:rPr lang="en-US" dirty="0" err="1" smtClean="0"/>
              <a:t>qué</a:t>
            </a:r>
            <a:r>
              <a:rPr lang="en-US" dirty="0" smtClean="0"/>
              <a:t> </a:t>
            </a:r>
            <a:r>
              <a:rPr lang="en-US" dirty="0" err="1" smtClean="0"/>
              <a:t>efecto</a:t>
            </a:r>
            <a:r>
              <a:rPr lang="en-US" dirty="0" smtClean="0"/>
              <a:t> </a:t>
            </a:r>
            <a:r>
              <a:rPr lang="en-US" dirty="0" err="1" smtClean="0"/>
              <a:t>puede</a:t>
            </a:r>
            <a:r>
              <a:rPr lang="en-US" dirty="0" smtClean="0"/>
              <a:t> </a:t>
            </a:r>
            <a:r>
              <a:rPr lang="en-US" dirty="0" err="1" smtClean="0"/>
              <a:t>tener</a:t>
            </a:r>
            <a:r>
              <a:rPr lang="en-US" dirty="0" smtClean="0"/>
              <a:t> </a:t>
            </a:r>
            <a:r>
              <a:rPr lang="en-US" dirty="0" err="1" smtClean="0"/>
              <a:t>en</a:t>
            </a:r>
            <a:r>
              <a:rPr lang="en-US" dirty="0" smtClean="0"/>
              <a:t> el </a:t>
            </a:r>
            <a:r>
              <a:rPr lang="en-US" dirty="0" err="1" smtClean="0"/>
              <a:t>tiempo</a:t>
            </a:r>
            <a:r>
              <a:rPr lang="en-US" dirty="0" smtClean="0"/>
              <a:t> de </a:t>
            </a:r>
            <a:r>
              <a:rPr lang="en-US" dirty="0" err="1" smtClean="0"/>
              <a:t>inactividad</a:t>
            </a:r>
            <a:r>
              <a:rPr lang="en-US" dirty="0" smtClean="0"/>
              <a:t> de la </a:t>
            </a:r>
            <a:r>
              <a:rPr lang="en-US" dirty="0" err="1" smtClean="0"/>
              <a:t>barra</a:t>
            </a:r>
            <a:r>
              <a:rPr lang="en-US" dirty="0" smtClean="0"/>
              <a:t> de 13 kV </a:t>
            </a:r>
            <a:r>
              <a:rPr lang="en-US" dirty="0" err="1" smtClean="0"/>
              <a:t>en</a:t>
            </a:r>
            <a:r>
              <a:rPr lang="en-US" dirty="0" smtClean="0"/>
              <a:t> </a:t>
            </a:r>
            <a:r>
              <a:rPr lang="en-US" dirty="0" err="1" smtClean="0"/>
              <a:t>nuestro</a:t>
            </a:r>
            <a:r>
              <a:rPr lang="en-US" dirty="0" smtClean="0"/>
              <a:t> </a:t>
            </a:r>
            <a:r>
              <a:rPr lang="en-US" dirty="0" err="1" smtClean="0"/>
              <a:t>ejemplo</a:t>
            </a:r>
            <a:r>
              <a:rPr lang="en-US" dirty="0" smtClean="0"/>
              <a:t> anterior, </a:t>
            </a:r>
            <a:r>
              <a:rPr lang="en-US" dirty="0" err="1" smtClean="0"/>
              <a:t>supongamos</a:t>
            </a:r>
            <a:r>
              <a:rPr lang="en-US" dirty="0" smtClean="0"/>
              <a:t> que </a:t>
            </a:r>
            <a:r>
              <a:rPr lang="en-US" dirty="0" err="1" smtClean="0"/>
              <a:t>agregamos</a:t>
            </a:r>
            <a:r>
              <a:rPr lang="en-US" dirty="0" smtClean="0"/>
              <a:t> </a:t>
            </a:r>
            <a:r>
              <a:rPr lang="en-US" dirty="0" err="1" smtClean="0"/>
              <a:t>otro</a:t>
            </a:r>
            <a:r>
              <a:rPr lang="en-US" dirty="0" smtClean="0"/>
              <a:t> </a:t>
            </a:r>
            <a:r>
              <a:rPr lang="en-US" dirty="0" err="1" smtClean="0"/>
              <a:t>transformador</a:t>
            </a:r>
            <a:r>
              <a:rPr lang="en-US" dirty="0" smtClean="0"/>
              <a:t> de 230/13 kV (</a:t>
            </a:r>
            <a:r>
              <a:rPr lang="en-US" dirty="0" err="1" smtClean="0"/>
              <a:t>elemento</a:t>
            </a:r>
            <a:r>
              <a:rPr lang="en-US" dirty="0" smtClean="0"/>
              <a:t> 6) para que </a:t>
            </a:r>
            <a:r>
              <a:rPr lang="en-US" dirty="0" err="1" smtClean="0"/>
              <a:t>sirva</a:t>
            </a:r>
            <a:r>
              <a:rPr lang="en-US" dirty="0" smtClean="0"/>
              <a:t> </a:t>
            </a:r>
            <a:r>
              <a:rPr lang="en-US" dirty="0" err="1" smtClean="0"/>
              <a:t>como</a:t>
            </a:r>
            <a:r>
              <a:rPr lang="en-US" dirty="0" smtClean="0"/>
              <a:t> </a:t>
            </a:r>
            <a:r>
              <a:rPr lang="en-US" dirty="0" err="1" smtClean="0"/>
              <a:t>respaldo</a:t>
            </a:r>
            <a:r>
              <a:rPr lang="en-US" dirty="0" smtClean="0"/>
              <a:t> </a:t>
            </a:r>
            <a:r>
              <a:rPr lang="en-US" dirty="0" err="1" smtClean="0"/>
              <a:t>independiente</a:t>
            </a:r>
            <a:r>
              <a:rPr lang="en-US" dirty="0" smtClean="0"/>
              <a:t> para el </a:t>
            </a:r>
            <a:r>
              <a:rPr lang="en-US" dirty="0" err="1" smtClean="0"/>
              <a:t>transformador</a:t>
            </a:r>
            <a:r>
              <a:rPr lang="en-US" dirty="0" smtClean="0"/>
              <a:t> 4. Del anterior </a:t>
            </a:r>
            <a:r>
              <a:rPr lang="en-US" dirty="0" err="1" smtClean="0"/>
              <a:t>ejemplo</a:t>
            </a:r>
            <a:r>
              <a:rPr lang="en-US" dirty="0" smtClean="0"/>
              <a:t>, la </a:t>
            </a:r>
            <a:r>
              <a:rPr lang="en-US" dirty="0" err="1" smtClean="0"/>
              <a:t>probabilidad</a:t>
            </a:r>
            <a:r>
              <a:rPr lang="en-US" dirty="0" smtClean="0"/>
              <a:t> de que el </a:t>
            </a:r>
            <a:r>
              <a:rPr lang="en-US" dirty="0" err="1" smtClean="0"/>
              <a:t>transformador</a:t>
            </a:r>
            <a:r>
              <a:rPr lang="en-US" dirty="0" smtClean="0"/>
              <a:t> 6 no </a:t>
            </a:r>
            <a:r>
              <a:rPr lang="en-US" dirty="0" err="1" smtClean="0"/>
              <a:t>esté</a:t>
            </a:r>
            <a:r>
              <a:rPr lang="en-US" dirty="0" smtClean="0"/>
              <a:t> </a:t>
            </a:r>
            <a:r>
              <a:rPr lang="en-US" dirty="0" err="1" smtClean="0"/>
              <a:t>disponible</a:t>
            </a:r>
            <a:r>
              <a:rPr lang="en-US" dirty="0" smtClean="0"/>
              <a:t> </a:t>
            </a:r>
            <a:r>
              <a:rPr lang="en-US" dirty="0" err="1" smtClean="0"/>
              <a:t>es</a:t>
            </a:r>
            <a:r>
              <a:rPr lang="en-US" dirty="0" smtClean="0"/>
              <a:t>:</a:t>
            </a:r>
          </a:p>
          <a:p>
            <a:pPr algn="just"/>
            <a:r>
              <a:rPr lang="en-US" b="1" dirty="0" smtClean="0"/>
              <a:t>P6= p4= 0.0001095</a:t>
            </a:r>
          </a:p>
          <a:p>
            <a:pPr algn="just"/>
            <a:r>
              <a:rPr lang="en-US" dirty="0" err="1" smtClean="0"/>
              <a:t>Teniendo</a:t>
            </a:r>
            <a:r>
              <a:rPr lang="en-US" dirty="0" smtClean="0"/>
              <a:t> </a:t>
            </a:r>
            <a:r>
              <a:rPr lang="en-US" dirty="0" err="1" smtClean="0"/>
              <a:t>en</a:t>
            </a:r>
            <a:r>
              <a:rPr lang="en-US" dirty="0" smtClean="0"/>
              <a:t> </a:t>
            </a:r>
            <a:r>
              <a:rPr lang="en-US" dirty="0" err="1" smtClean="0"/>
              <a:t>cuenta</a:t>
            </a:r>
            <a:r>
              <a:rPr lang="en-US" dirty="0" smtClean="0"/>
              <a:t> que </a:t>
            </a:r>
            <a:r>
              <a:rPr lang="en-US" dirty="0" err="1" smtClean="0"/>
              <a:t>ahora</a:t>
            </a:r>
            <a:r>
              <a:rPr lang="en-US" dirty="0" smtClean="0"/>
              <a:t> </a:t>
            </a:r>
            <a:r>
              <a:rPr lang="en-US" dirty="0" err="1" smtClean="0"/>
              <a:t>si</a:t>
            </a:r>
            <a:r>
              <a:rPr lang="en-US" dirty="0" smtClean="0"/>
              <a:t> </a:t>
            </a:r>
            <a:r>
              <a:rPr lang="en-US" dirty="0" err="1" smtClean="0"/>
              <a:t>uno</a:t>
            </a:r>
            <a:r>
              <a:rPr lang="en-US" dirty="0" smtClean="0"/>
              <a:t> de </a:t>
            </a:r>
            <a:r>
              <a:rPr lang="en-US" dirty="0" err="1" smtClean="0"/>
              <a:t>los</a:t>
            </a:r>
            <a:r>
              <a:rPr lang="en-US" dirty="0" smtClean="0"/>
              <a:t> </a:t>
            </a:r>
            <a:r>
              <a:rPr lang="en-US" dirty="0" err="1" smtClean="0"/>
              <a:t>transformadores</a:t>
            </a:r>
            <a:r>
              <a:rPr lang="en-US" dirty="0" smtClean="0"/>
              <a:t> </a:t>
            </a:r>
            <a:r>
              <a:rPr lang="en-US" dirty="0" err="1" smtClean="0"/>
              <a:t>falla</a:t>
            </a:r>
            <a:r>
              <a:rPr lang="en-US" dirty="0" smtClean="0"/>
              <a:t> y el </a:t>
            </a:r>
            <a:r>
              <a:rPr lang="en-US" dirty="0" err="1" smtClean="0"/>
              <a:t>segundo</a:t>
            </a:r>
            <a:r>
              <a:rPr lang="en-US" dirty="0" smtClean="0"/>
              <a:t> </a:t>
            </a:r>
            <a:r>
              <a:rPr lang="en-US" dirty="0" err="1" smtClean="0"/>
              <a:t>todavía</a:t>
            </a:r>
            <a:r>
              <a:rPr lang="en-US" dirty="0" smtClean="0"/>
              <a:t> </a:t>
            </a:r>
            <a:r>
              <a:rPr lang="en-US" dirty="0" err="1" smtClean="0"/>
              <a:t>va</a:t>
            </a:r>
            <a:r>
              <a:rPr lang="en-US" dirty="0" smtClean="0"/>
              <a:t> a </a:t>
            </a:r>
            <a:r>
              <a:rPr lang="en-US" dirty="0" err="1" smtClean="0"/>
              <a:t>alimentar</a:t>
            </a:r>
            <a:r>
              <a:rPr lang="en-US" dirty="0" smtClean="0"/>
              <a:t> la </a:t>
            </a:r>
            <a:r>
              <a:rPr lang="en-US" dirty="0" err="1" smtClean="0"/>
              <a:t>barra</a:t>
            </a:r>
            <a:r>
              <a:rPr lang="en-US" dirty="0" smtClean="0"/>
              <a:t> de 13 kV, la </a:t>
            </a:r>
            <a:r>
              <a:rPr lang="en-US" dirty="0" err="1" smtClean="0"/>
              <a:t>ecuación</a:t>
            </a:r>
            <a:r>
              <a:rPr lang="en-US" dirty="0" smtClean="0"/>
              <a:t> (2) para la </a:t>
            </a:r>
            <a:r>
              <a:rPr lang="en-US" dirty="0" err="1" smtClean="0"/>
              <a:t>probabilidad</a:t>
            </a:r>
            <a:r>
              <a:rPr lang="en-US" dirty="0" smtClean="0"/>
              <a:t> de que </a:t>
            </a:r>
            <a:r>
              <a:rPr lang="en-US" dirty="0" err="1" smtClean="0"/>
              <a:t>esta</a:t>
            </a:r>
            <a:r>
              <a:rPr lang="en-US" dirty="0" smtClean="0"/>
              <a:t> </a:t>
            </a:r>
            <a:r>
              <a:rPr lang="en-US" dirty="0" err="1" smtClean="0"/>
              <a:t>barra</a:t>
            </a:r>
            <a:r>
              <a:rPr lang="en-US" dirty="0" smtClean="0"/>
              <a:t> </a:t>
            </a:r>
            <a:r>
              <a:rPr lang="en-US" dirty="0" err="1" smtClean="0"/>
              <a:t>esté</a:t>
            </a:r>
            <a:r>
              <a:rPr lang="en-US" dirty="0" smtClean="0"/>
              <a:t> </a:t>
            </a:r>
            <a:r>
              <a:rPr lang="en-US" dirty="0" err="1" smtClean="0"/>
              <a:t>fuera</a:t>
            </a:r>
            <a:r>
              <a:rPr lang="en-US" dirty="0" smtClean="0"/>
              <a:t> de </a:t>
            </a:r>
            <a:r>
              <a:rPr lang="en-US" dirty="0" err="1" smtClean="0"/>
              <a:t>servicio</a:t>
            </a:r>
            <a:r>
              <a:rPr lang="en-US" dirty="0" smtClean="0"/>
              <a:t> se </a:t>
            </a:r>
            <a:r>
              <a:rPr lang="en-US" dirty="0" err="1" smtClean="0"/>
              <a:t>puede</a:t>
            </a:r>
            <a:r>
              <a:rPr lang="en-US" dirty="0" smtClean="0"/>
              <a:t> </a:t>
            </a:r>
            <a:r>
              <a:rPr lang="en-US" dirty="0" err="1" smtClean="0"/>
              <a:t>reescribir</a:t>
            </a:r>
            <a:r>
              <a:rPr lang="en-US" dirty="0" smtClean="0"/>
              <a:t> de la </a:t>
            </a:r>
            <a:r>
              <a:rPr lang="en-US" dirty="0" err="1" smtClean="0"/>
              <a:t>siguiente</a:t>
            </a:r>
            <a:r>
              <a:rPr lang="en-US" dirty="0" smtClean="0"/>
              <a:t> </a:t>
            </a:r>
            <a:r>
              <a:rPr lang="en-US" dirty="0" err="1" smtClean="0"/>
              <a:t>manera</a:t>
            </a:r>
            <a:r>
              <a:rPr lang="en-US" dirty="0" smtClean="0"/>
              <a:t>:</a:t>
            </a:r>
          </a:p>
          <a:p>
            <a:pPr algn="just"/>
            <a:r>
              <a:rPr lang="en-US" b="1" dirty="0" smtClean="0"/>
              <a:t>p5= p1x p1+ p2+ p2+ p3+ p4x p6</a:t>
            </a:r>
          </a:p>
          <a:p>
            <a:pPr algn="just"/>
            <a:r>
              <a:rPr lang="en-US" b="1" dirty="0" smtClean="0"/>
              <a:t>= 0,00171 x 0,00171 + 0,000055 + 0,000055 + 0,0000182 + 0,0001095 x 0,0001095 = </a:t>
            </a:r>
          </a:p>
          <a:p>
            <a:pPr algn="just"/>
            <a:r>
              <a:rPr lang="en-US" b="1" dirty="0" smtClean="0"/>
              <a:t>0,0001311</a:t>
            </a:r>
          </a:p>
          <a:p>
            <a:pPr algn="just"/>
            <a:r>
              <a:rPr lang="en-US" dirty="0" err="1" smtClean="0"/>
              <a:t>En</a:t>
            </a:r>
            <a:r>
              <a:rPr lang="en-US" dirty="0" smtClean="0"/>
              <a:t> </a:t>
            </a:r>
            <a:r>
              <a:rPr lang="en-US" dirty="0" err="1" smtClean="0"/>
              <a:t>consecuencia</a:t>
            </a:r>
            <a:r>
              <a:rPr lang="en-US" dirty="0" smtClean="0"/>
              <a:t>, la </a:t>
            </a:r>
            <a:r>
              <a:rPr lang="en-US" dirty="0" err="1" smtClean="0"/>
              <a:t>ecuación</a:t>
            </a:r>
            <a:r>
              <a:rPr lang="en-US" dirty="0" smtClean="0"/>
              <a:t> (3) para el </a:t>
            </a:r>
            <a:r>
              <a:rPr lang="en-US" dirty="0" err="1" smtClean="0"/>
              <a:t>tiempo</a:t>
            </a:r>
            <a:r>
              <a:rPr lang="en-US" dirty="0" smtClean="0"/>
              <a:t> de </a:t>
            </a:r>
            <a:r>
              <a:rPr lang="en-US" dirty="0" err="1" smtClean="0"/>
              <a:t>inactividad</a:t>
            </a:r>
            <a:r>
              <a:rPr lang="en-US" dirty="0" smtClean="0"/>
              <a:t> </a:t>
            </a:r>
            <a:r>
              <a:rPr lang="en-US" dirty="0" err="1" smtClean="0"/>
              <a:t>esperado</a:t>
            </a:r>
            <a:r>
              <a:rPr lang="en-US" dirty="0" smtClean="0"/>
              <a:t> de un bus de 13 kV </a:t>
            </a:r>
            <a:r>
              <a:rPr lang="en-US" dirty="0" err="1" smtClean="0"/>
              <a:t>en</a:t>
            </a:r>
            <a:r>
              <a:rPr lang="en-US" dirty="0" smtClean="0"/>
              <a:t> un </a:t>
            </a:r>
            <a:r>
              <a:rPr lang="en-US" dirty="0" err="1" smtClean="0"/>
              <a:t>año</a:t>
            </a:r>
            <a:r>
              <a:rPr lang="en-US" dirty="0" smtClean="0"/>
              <a:t> </a:t>
            </a:r>
            <a:r>
              <a:rPr lang="en-US" dirty="0" err="1" smtClean="0"/>
              <a:t>determinado</a:t>
            </a:r>
            <a:r>
              <a:rPr lang="en-US" dirty="0" smtClean="0"/>
              <a:t> </a:t>
            </a:r>
            <a:r>
              <a:rPr lang="en-US" dirty="0" err="1" smtClean="0"/>
              <a:t>será</a:t>
            </a:r>
            <a:r>
              <a:rPr lang="en-US" dirty="0" smtClean="0"/>
              <a:t> la </a:t>
            </a:r>
          </a:p>
          <a:p>
            <a:pPr algn="just"/>
            <a:r>
              <a:rPr lang="en-US" dirty="0" err="1" smtClean="0"/>
              <a:t>siguiente</a:t>
            </a:r>
            <a:r>
              <a:rPr lang="en-US" dirty="0" smtClean="0"/>
              <a:t>:</a:t>
            </a:r>
          </a:p>
          <a:p>
            <a:pPr algn="just"/>
            <a:r>
              <a:rPr lang="en-US" b="1" dirty="0" err="1" smtClean="0"/>
              <a:t>Df</a:t>
            </a:r>
            <a:r>
              <a:rPr lang="en-US" b="1" dirty="0" smtClean="0"/>
              <a:t>= p5x 8760 h = 0,0001311 x 8760 = 1,15 h</a:t>
            </a:r>
          </a:p>
          <a:p>
            <a:pPr algn="just"/>
            <a:r>
              <a:rPr lang="en-US" dirty="0" err="1" smtClean="0"/>
              <a:t>Entonces</a:t>
            </a:r>
            <a:r>
              <a:rPr lang="en-US" dirty="0" smtClean="0"/>
              <a:t>, </a:t>
            </a:r>
            <a:r>
              <a:rPr lang="en-US" dirty="0" err="1" smtClean="0"/>
              <a:t>Df</a:t>
            </a:r>
            <a:r>
              <a:rPr lang="en-US" dirty="0" smtClean="0"/>
              <a:t> se </a:t>
            </a:r>
            <a:r>
              <a:rPr lang="en-US" dirty="0" err="1" smtClean="0"/>
              <a:t>redujo</a:t>
            </a:r>
            <a:r>
              <a:rPr lang="en-US" dirty="0" smtClean="0"/>
              <a:t> </a:t>
            </a:r>
            <a:r>
              <a:rPr lang="en-US" dirty="0" err="1" smtClean="0"/>
              <a:t>en</a:t>
            </a:r>
            <a:r>
              <a:rPr lang="en-US" dirty="0" smtClean="0"/>
              <a:t> </a:t>
            </a:r>
            <a:r>
              <a:rPr lang="en-US" dirty="0" err="1" smtClean="0"/>
              <a:t>poco</a:t>
            </a:r>
            <a:r>
              <a:rPr lang="en-US" dirty="0" smtClean="0"/>
              <a:t> </a:t>
            </a:r>
            <a:r>
              <a:rPr lang="en-US" dirty="0" err="1" smtClean="0"/>
              <a:t>más</a:t>
            </a:r>
            <a:r>
              <a:rPr lang="en-US" dirty="0" smtClean="0"/>
              <a:t> de 1 hora, y el </a:t>
            </a:r>
            <a:r>
              <a:rPr lang="en-US" dirty="0" err="1" smtClean="0"/>
              <a:t>análisis</a:t>
            </a:r>
            <a:r>
              <a:rPr lang="en-US" dirty="0" smtClean="0"/>
              <a:t> </a:t>
            </a:r>
            <a:r>
              <a:rPr lang="en-US" dirty="0" err="1" smtClean="0"/>
              <a:t>financiero</a:t>
            </a:r>
            <a:r>
              <a:rPr lang="en-US" dirty="0" smtClean="0"/>
              <a:t> </a:t>
            </a:r>
            <a:r>
              <a:rPr lang="en-US" dirty="0" err="1" smtClean="0"/>
              <a:t>debe</a:t>
            </a:r>
            <a:r>
              <a:rPr lang="en-US" dirty="0" smtClean="0"/>
              <a:t> </a:t>
            </a:r>
            <a:r>
              <a:rPr lang="en-US" dirty="0" err="1" smtClean="0"/>
              <a:t>definir</a:t>
            </a:r>
            <a:r>
              <a:rPr lang="en-US" dirty="0" smtClean="0"/>
              <a:t> </a:t>
            </a:r>
            <a:r>
              <a:rPr lang="en-US" dirty="0" err="1" smtClean="0"/>
              <a:t>si</a:t>
            </a:r>
            <a:r>
              <a:rPr lang="en-US" dirty="0" smtClean="0"/>
              <a:t> </a:t>
            </a:r>
            <a:r>
              <a:rPr lang="en-US" dirty="0" err="1" smtClean="0"/>
              <a:t>esta</a:t>
            </a:r>
            <a:r>
              <a:rPr lang="en-US" dirty="0" smtClean="0"/>
              <a:t> </a:t>
            </a:r>
            <a:r>
              <a:rPr lang="en-US" dirty="0" err="1" smtClean="0"/>
              <a:t>mejora</a:t>
            </a:r>
            <a:r>
              <a:rPr lang="en-US" dirty="0" smtClean="0"/>
              <a:t> </a:t>
            </a:r>
            <a:r>
              <a:rPr lang="en-US" dirty="0" err="1" smtClean="0"/>
              <a:t>en</a:t>
            </a:r>
            <a:r>
              <a:rPr lang="en-US" dirty="0" smtClean="0"/>
              <a:t> la </a:t>
            </a:r>
            <a:r>
              <a:rPr lang="en-US" dirty="0" err="1" smtClean="0"/>
              <a:t>conconfiabilidad</a:t>
            </a:r>
            <a:r>
              <a:rPr lang="en-US" dirty="0" smtClean="0"/>
              <a:t> del </a:t>
            </a:r>
            <a:r>
              <a:rPr lang="en-US" dirty="0" err="1" smtClean="0"/>
              <a:t>suministro</a:t>
            </a:r>
            <a:r>
              <a:rPr lang="en-US" dirty="0" smtClean="0"/>
              <a:t> de </a:t>
            </a:r>
            <a:r>
              <a:rPr lang="en-US" dirty="0" err="1" smtClean="0"/>
              <a:t>energía</a:t>
            </a:r>
            <a:r>
              <a:rPr lang="en-US" dirty="0" smtClean="0"/>
              <a:t> del </a:t>
            </a:r>
            <a:r>
              <a:rPr lang="en-US" dirty="0" err="1" smtClean="0"/>
              <a:t>cliente</a:t>
            </a:r>
            <a:r>
              <a:rPr lang="en-US" dirty="0" smtClean="0"/>
              <a:t> vale la </a:t>
            </a:r>
            <a:r>
              <a:rPr lang="en-US" dirty="0" err="1" smtClean="0"/>
              <a:t>pena</a:t>
            </a:r>
            <a:r>
              <a:rPr lang="en-US" dirty="0" smtClean="0"/>
              <a:t> la </a:t>
            </a:r>
            <a:r>
              <a:rPr lang="en-US" dirty="0" err="1" smtClean="0"/>
              <a:t>inversión</a:t>
            </a:r>
            <a:r>
              <a:rPr lang="en-US" dirty="0" smtClean="0"/>
              <a:t> </a:t>
            </a:r>
            <a:r>
              <a:rPr lang="en-US" dirty="0" err="1" smtClean="0"/>
              <a:t>en</a:t>
            </a:r>
            <a:r>
              <a:rPr lang="en-US" dirty="0" smtClean="0"/>
              <a:t> el </a:t>
            </a:r>
            <a:r>
              <a:rPr lang="en-US" dirty="0" err="1" smtClean="0"/>
              <a:t>transformador</a:t>
            </a:r>
            <a:r>
              <a:rPr lang="en-US" dirty="0" smtClean="0"/>
              <a:t> </a:t>
            </a:r>
            <a:r>
              <a:rPr lang="en-US" dirty="0" err="1" smtClean="0"/>
              <a:t>adicional</a:t>
            </a:r>
            <a:r>
              <a:rPr lang="en-US" dirty="0" smtClean="0"/>
              <a:t>.</a:t>
            </a:r>
          </a:p>
          <a:p>
            <a:pPr algn="just"/>
            <a:r>
              <a:rPr lang="en-US" dirty="0" err="1" smtClean="0"/>
              <a:t>Otra</a:t>
            </a:r>
            <a:r>
              <a:rPr lang="en-US" dirty="0" smtClean="0"/>
              <a:t> forma de </a:t>
            </a:r>
            <a:r>
              <a:rPr lang="en-US" dirty="0" err="1" smtClean="0"/>
              <a:t>mejorar</a:t>
            </a:r>
            <a:r>
              <a:rPr lang="en-US" dirty="0" smtClean="0"/>
              <a:t> la </a:t>
            </a:r>
            <a:r>
              <a:rPr lang="en-US" dirty="0" err="1" smtClean="0"/>
              <a:t>conconfiabilidad</a:t>
            </a:r>
            <a:r>
              <a:rPr lang="en-US" dirty="0" smtClean="0"/>
              <a:t> de el </a:t>
            </a:r>
            <a:r>
              <a:rPr lang="en-US" dirty="0" err="1" smtClean="0"/>
              <a:t>sistema</a:t>
            </a:r>
            <a:r>
              <a:rPr lang="en-US" dirty="0" smtClean="0"/>
              <a:t> de </a:t>
            </a:r>
            <a:r>
              <a:rPr lang="en-US" dirty="0" err="1" smtClean="0"/>
              <a:t>energía</a:t>
            </a:r>
            <a:r>
              <a:rPr lang="en-US" dirty="0" smtClean="0"/>
              <a:t> </a:t>
            </a:r>
            <a:r>
              <a:rPr lang="en-US" dirty="0" err="1" smtClean="0"/>
              <a:t>es</a:t>
            </a:r>
            <a:r>
              <a:rPr lang="en-US" dirty="0" smtClean="0"/>
              <a:t> </a:t>
            </a:r>
            <a:r>
              <a:rPr lang="en-US" dirty="0" err="1" smtClean="0"/>
              <a:t>actualizar</a:t>
            </a:r>
            <a:r>
              <a:rPr lang="en-US" dirty="0" smtClean="0"/>
              <a:t> el </a:t>
            </a:r>
            <a:r>
              <a:rPr lang="en-US" dirty="0" err="1" smtClean="0"/>
              <a:t>sistema</a:t>
            </a:r>
            <a:r>
              <a:rPr lang="en-US" dirty="0" smtClean="0"/>
              <a:t> de </a:t>
            </a:r>
            <a:r>
              <a:rPr lang="en-US" dirty="0" err="1" smtClean="0"/>
              <a:t>conmutación</a:t>
            </a:r>
            <a:r>
              <a:rPr lang="en-US" dirty="0" smtClean="0"/>
              <a:t> de la </a:t>
            </a:r>
            <a:r>
              <a:rPr lang="en-US" dirty="0" err="1" smtClean="0"/>
              <a:t>subestación</a:t>
            </a:r>
            <a:r>
              <a:rPr lang="en-US" dirty="0" smtClean="0"/>
              <a:t>. </a:t>
            </a:r>
            <a:r>
              <a:rPr lang="en-US" dirty="0" err="1" smtClean="0"/>
              <a:t>Dicho</a:t>
            </a:r>
            <a:r>
              <a:rPr lang="en-US" dirty="0" smtClean="0"/>
              <a:t> </a:t>
            </a:r>
            <a:r>
              <a:rPr lang="en-US" dirty="0" err="1" smtClean="0"/>
              <a:t>esto</a:t>
            </a:r>
            <a:r>
              <a:rPr lang="en-US" dirty="0" smtClean="0"/>
              <a:t>, </a:t>
            </a:r>
            <a:r>
              <a:rPr lang="en-US" dirty="0" err="1" smtClean="0"/>
              <a:t>familiaricémonos</a:t>
            </a:r>
            <a:r>
              <a:rPr lang="en-US" dirty="0" smtClean="0"/>
              <a:t> con </a:t>
            </a:r>
            <a:r>
              <a:rPr lang="en-US" dirty="0" err="1" smtClean="0"/>
              <a:t>los</a:t>
            </a:r>
            <a:r>
              <a:rPr lang="en-US" dirty="0" smtClean="0"/>
              <a:t> </a:t>
            </a:r>
            <a:r>
              <a:rPr lang="en-US" dirty="0" err="1" smtClean="0"/>
              <a:t>diferentes</a:t>
            </a:r>
            <a:r>
              <a:rPr lang="en-US" dirty="0" smtClean="0"/>
              <a:t> </a:t>
            </a:r>
            <a:r>
              <a:rPr lang="en-US" dirty="0" err="1" smtClean="0"/>
              <a:t>tipos</a:t>
            </a:r>
            <a:r>
              <a:rPr lang="en-US" dirty="0" smtClean="0"/>
              <a:t> de </a:t>
            </a:r>
            <a:r>
              <a:rPr lang="en-US" dirty="0" err="1" smtClean="0"/>
              <a:t>disposición</a:t>
            </a:r>
            <a:r>
              <a:rPr lang="en-US" dirty="0" smtClean="0"/>
              <a:t> de patio de </a:t>
            </a:r>
            <a:r>
              <a:rPr lang="en-US" dirty="0" err="1" smtClean="0"/>
              <a:t>maniobras</a:t>
            </a:r>
            <a:r>
              <a:rPr lang="en-US" dirty="0" smtClean="0"/>
              <a:t> de </a:t>
            </a:r>
            <a:r>
              <a:rPr lang="en-US" dirty="0" err="1" smtClean="0"/>
              <a:t>subestación</a:t>
            </a:r>
            <a:r>
              <a:rPr lang="en-US" dirty="0" smtClean="0"/>
              <a:t> que </a:t>
            </a:r>
            <a:r>
              <a:rPr lang="en-US" dirty="0" err="1" smtClean="0"/>
              <a:t>utilizan</a:t>
            </a:r>
            <a:r>
              <a:rPr lang="en-US" dirty="0" smtClean="0"/>
              <a:t> </a:t>
            </a:r>
            <a:r>
              <a:rPr lang="en-US" dirty="0" err="1" smtClean="0"/>
              <a:t>actualmente</a:t>
            </a:r>
            <a:r>
              <a:rPr lang="en-US" dirty="0" smtClean="0"/>
              <a:t> las </a:t>
            </a:r>
            <a:r>
              <a:rPr lang="en-US" dirty="0" err="1" smtClean="0"/>
              <a:t>empresas</a:t>
            </a:r>
            <a:r>
              <a:rPr lang="en-US" dirty="0" smtClean="0"/>
              <a:t> de </a:t>
            </a:r>
            <a:r>
              <a:rPr lang="en-US" dirty="0" err="1" smtClean="0"/>
              <a:t>servicios</a:t>
            </a:r>
            <a:r>
              <a:rPr lang="en-US" dirty="0" smtClean="0"/>
              <a:t> </a:t>
            </a:r>
            <a:r>
              <a:rPr lang="en-US" dirty="0" err="1" smtClean="0"/>
              <a:t>públicos</a:t>
            </a:r>
            <a:r>
              <a:rPr lang="en-US" dirty="0" smtClean="0"/>
              <a:t> y </a:t>
            </a:r>
            <a:r>
              <a:rPr lang="en-US" dirty="0" err="1" smtClean="0"/>
              <a:t>comparemos</a:t>
            </a:r>
            <a:r>
              <a:rPr lang="en-US" dirty="0" smtClean="0"/>
              <a:t> </a:t>
            </a:r>
            <a:r>
              <a:rPr lang="en-US" dirty="0" err="1" smtClean="0"/>
              <a:t>sus</a:t>
            </a:r>
            <a:r>
              <a:rPr lang="en-US" dirty="0" smtClean="0"/>
              <a:t> </a:t>
            </a:r>
            <a:r>
              <a:rPr lang="en-US" dirty="0" err="1" smtClean="0"/>
              <a:t>ventajas</a:t>
            </a:r>
            <a:r>
              <a:rPr lang="en-US" dirty="0" smtClean="0"/>
              <a:t> y </a:t>
            </a:r>
            <a:r>
              <a:rPr lang="en-US" dirty="0" err="1" smtClean="0"/>
              <a:t>desventajas</a:t>
            </a:r>
            <a:r>
              <a:rPr lang="en-US" dirty="0" smtClean="0"/>
              <a:t>.</a:t>
            </a:r>
            <a:endParaRPr lang="en-US" dirty="0"/>
          </a:p>
        </p:txBody>
      </p:sp>
    </p:spTree>
    <p:extLst>
      <p:ext uri="{BB962C8B-B14F-4D97-AF65-F5344CB8AC3E}">
        <p14:creationId xmlns:p14="http://schemas.microsoft.com/office/powerpoint/2010/main" val="674323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1" y="221512"/>
            <a:ext cx="11530940" cy="6740307"/>
          </a:xfrm>
          <a:prstGeom prst="rect">
            <a:avLst/>
          </a:prstGeom>
        </p:spPr>
        <p:txBody>
          <a:bodyPr wrap="square">
            <a:spAutoFit/>
          </a:bodyPr>
          <a:lstStyle/>
          <a:p>
            <a:pPr algn="just"/>
            <a:r>
              <a:rPr lang="en-US" b="1" dirty="0" err="1" smtClean="0"/>
              <a:t>Sistemas</a:t>
            </a:r>
            <a:r>
              <a:rPr lang="en-US" b="1" dirty="0" smtClean="0"/>
              <a:t> </a:t>
            </a:r>
            <a:r>
              <a:rPr lang="en-US" b="1" dirty="0" err="1" smtClean="0"/>
              <a:t>típicos</a:t>
            </a:r>
            <a:r>
              <a:rPr lang="en-US" b="1" dirty="0" smtClean="0"/>
              <a:t> de </a:t>
            </a:r>
            <a:r>
              <a:rPr lang="en-US" b="1" dirty="0" err="1" smtClean="0"/>
              <a:t>conmutación</a:t>
            </a:r>
            <a:r>
              <a:rPr lang="en-US" b="1" dirty="0" smtClean="0"/>
              <a:t> de </a:t>
            </a:r>
            <a:r>
              <a:rPr lang="en-US" b="1" dirty="0" err="1" smtClean="0"/>
              <a:t>subestaciones</a:t>
            </a:r>
            <a:endParaRPr lang="en-US" b="1" dirty="0" smtClean="0"/>
          </a:p>
          <a:p>
            <a:pPr algn="just"/>
            <a:endParaRPr lang="en-US" dirty="0" smtClean="0"/>
          </a:p>
          <a:p>
            <a:pPr algn="just"/>
            <a:r>
              <a:rPr lang="en-US" dirty="0" err="1" smtClean="0"/>
              <a:t>Comencemos</a:t>
            </a:r>
            <a:r>
              <a:rPr lang="en-US" dirty="0" smtClean="0"/>
              <a:t> </a:t>
            </a:r>
            <a:r>
              <a:rPr lang="en-US" dirty="0" err="1" smtClean="0"/>
              <a:t>nuestra</a:t>
            </a:r>
            <a:r>
              <a:rPr lang="en-US" dirty="0" smtClean="0"/>
              <a:t> </a:t>
            </a:r>
            <a:r>
              <a:rPr lang="en-US" dirty="0" err="1" smtClean="0"/>
              <a:t>revisión</a:t>
            </a:r>
            <a:r>
              <a:rPr lang="en-US" dirty="0" smtClean="0"/>
              <a:t> de </a:t>
            </a:r>
            <a:r>
              <a:rPr lang="en-US" dirty="0" err="1" smtClean="0"/>
              <a:t>los</a:t>
            </a:r>
            <a:r>
              <a:rPr lang="en-US" dirty="0" smtClean="0"/>
              <a:t> </a:t>
            </a:r>
            <a:r>
              <a:rPr lang="en-US" dirty="0" err="1" smtClean="0"/>
              <a:t>sistemas</a:t>
            </a:r>
            <a:r>
              <a:rPr lang="en-US" dirty="0" smtClean="0"/>
              <a:t> de </a:t>
            </a:r>
            <a:r>
              <a:rPr lang="en-US" dirty="0" err="1" smtClean="0"/>
              <a:t>conmutación</a:t>
            </a:r>
            <a:r>
              <a:rPr lang="en-US" dirty="0" smtClean="0"/>
              <a:t> de </a:t>
            </a:r>
            <a:r>
              <a:rPr lang="en-US" dirty="0" err="1" smtClean="0"/>
              <a:t>subestaciones</a:t>
            </a:r>
            <a:r>
              <a:rPr lang="en-US" dirty="0" smtClean="0"/>
              <a:t> con el </a:t>
            </a:r>
            <a:r>
              <a:rPr lang="en-US" dirty="0" err="1" smtClean="0"/>
              <a:t>más</a:t>
            </a:r>
            <a:r>
              <a:rPr lang="en-US" dirty="0" smtClean="0"/>
              <a:t> simple </a:t>
            </a:r>
            <a:r>
              <a:rPr lang="en-US" dirty="0" err="1" smtClean="0"/>
              <a:t>llamado</a:t>
            </a:r>
            <a:r>
              <a:rPr lang="en-US" dirty="0" smtClean="0"/>
              <a:t> "Sistema de bus recto </a:t>
            </a:r>
            <a:r>
              <a:rPr lang="en-US" dirty="0" err="1" smtClean="0"/>
              <a:t>único</a:t>
            </a:r>
            <a:r>
              <a:rPr lang="en-US" dirty="0" smtClean="0"/>
              <a:t>" que se </a:t>
            </a:r>
            <a:r>
              <a:rPr lang="en-US" dirty="0" err="1" smtClean="0"/>
              <a:t>muestra</a:t>
            </a:r>
            <a:r>
              <a:rPr lang="en-US" dirty="0" smtClean="0"/>
              <a:t> </a:t>
            </a:r>
            <a:r>
              <a:rPr lang="en-US" dirty="0" err="1" smtClean="0"/>
              <a:t>en</a:t>
            </a:r>
            <a:r>
              <a:rPr lang="en-US" dirty="0" smtClean="0"/>
              <a:t> la Fig. 6.</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n-US" b="1" dirty="0" smtClean="0"/>
              <a:t>Fig. 6. “Sistema de bus recto simple”</a:t>
            </a:r>
          </a:p>
          <a:p>
            <a:pPr algn="just"/>
            <a:r>
              <a:rPr lang="en-US" dirty="0" smtClean="0"/>
              <a:t>Este </a:t>
            </a:r>
            <a:r>
              <a:rPr lang="en-US" dirty="0" err="1" smtClean="0"/>
              <a:t>arreglo</a:t>
            </a:r>
            <a:r>
              <a:rPr lang="en-US" dirty="0" smtClean="0"/>
              <a:t> de bus </a:t>
            </a:r>
            <a:r>
              <a:rPr lang="en-US" dirty="0" err="1" smtClean="0"/>
              <a:t>tiene</a:t>
            </a:r>
            <a:r>
              <a:rPr lang="en-US" dirty="0" smtClean="0"/>
              <a:t> las </a:t>
            </a:r>
            <a:r>
              <a:rPr lang="en-US" dirty="0" err="1" smtClean="0"/>
              <a:t>siguientes</a:t>
            </a:r>
            <a:r>
              <a:rPr lang="en-US" dirty="0" smtClean="0"/>
              <a:t> </a:t>
            </a:r>
            <a:r>
              <a:rPr lang="en-US" dirty="0" err="1" smtClean="0"/>
              <a:t>ventajas</a:t>
            </a:r>
            <a:r>
              <a:rPr lang="en-US" dirty="0" smtClean="0"/>
              <a:t>:</a:t>
            </a:r>
          </a:p>
          <a:p>
            <a:pPr marL="285750" indent="-285750" algn="just">
              <a:buFont typeface="Wingdings" panose="05000000000000000000" pitchFamily="2" charset="2"/>
              <a:buChar char="§"/>
            </a:pPr>
            <a:r>
              <a:rPr lang="en-US" b="1" dirty="0" err="1" smtClean="0">
                <a:solidFill>
                  <a:srgbClr val="0070C0"/>
                </a:solidFill>
              </a:rPr>
              <a:t>Costo</a:t>
            </a:r>
            <a:r>
              <a:rPr lang="en-US" b="1" dirty="0" smtClean="0">
                <a:solidFill>
                  <a:srgbClr val="0070C0"/>
                </a:solidFill>
              </a:rPr>
              <a:t> </a:t>
            </a:r>
            <a:r>
              <a:rPr lang="en-US" b="1" dirty="0" err="1" smtClean="0">
                <a:solidFill>
                  <a:srgbClr val="0070C0"/>
                </a:solidFill>
              </a:rPr>
              <a:t>más</a:t>
            </a:r>
            <a:r>
              <a:rPr lang="en-US" b="1" dirty="0" smtClean="0">
                <a:solidFill>
                  <a:srgbClr val="0070C0"/>
                </a:solidFill>
              </a:rPr>
              <a:t> </a:t>
            </a:r>
            <a:r>
              <a:rPr lang="en-US" b="1" dirty="0" err="1" smtClean="0">
                <a:solidFill>
                  <a:srgbClr val="0070C0"/>
                </a:solidFill>
              </a:rPr>
              <a:t>bajo</a:t>
            </a:r>
            <a:endParaRPr lang="en-US" b="1" dirty="0" smtClean="0">
              <a:solidFill>
                <a:srgbClr val="0070C0"/>
              </a:solidFill>
            </a:endParaRPr>
          </a:p>
          <a:p>
            <a:pPr marL="285750" indent="-285750" algn="just">
              <a:buFont typeface="Wingdings" panose="05000000000000000000" pitchFamily="2" charset="2"/>
              <a:buChar char="§"/>
            </a:pPr>
            <a:r>
              <a:rPr lang="en-US" b="1" dirty="0" err="1" smtClean="0">
                <a:solidFill>
                  <a:srgbClr val="0070C0"/>
                </a:solidFill>
              </a:rPr>
              <a:t>Sencillez</a:t>
            </a:r>
            <a:endParaRPr lang="en-US" b="1" dirty="0" smtClean="0">
              <a:solidFill>
                <a:srgbClr val="0070C0"/>
              </a:solidFill>
            </a:endParaRPr>
          </a:p>
          <a:p>
            <a:pPr marL="285750" indent="-285750" algn="just">
              <a:buFont typeface="Wingdings" panose="05000000000000000000" pitchFamily="2" charset="2"/>
              <a:buChar char="§"/>
            </a:pPr>
            <a:r>
              <a:rPr lang="en-US" b="1" dirty="0" err="1" smtClean="0">
                <a:solidFill>
                  <a:srgbClr val="0070C0"/>
                </a:solidFill>
              </a:rPr>
              <a:t>Fácilmente</a:t>
            </a:r>
            <a:r>
              <a:rPr lang="en-US" b="1" dirty="0" smtClean="0">
                <a:solidFill>
                  <a:srgbClr val="0070C0"/>
                </a:solidFill>
              </a:rPr>
              <a:t> </a:t>
            </a:r>
            <a:r>
              <a:rPr lang="en-US" b="1" dirty="0" err="1" smtClean="0">
                <a:solidFill>
                  <a:srgbClr val="0070C0"/>
                </a:solidFill>
              </a:rPr>
              <a:t>ampliable</a:t>
            </a:r>
            <a:endParaRPr lang="en-US" b="1" dirty="0" smtClean="0">
              <a:solidFill>
                <a:srgbClr val="0070C0"/>
              </a:solidFill>
            </a:endParaRPr>
          </a:p>
          <a:p>
            <a:pPr marL="285750" indent="-285750" algn="just">
              <a:buFont typeface="Wingdings" panose="05000000000000000000" pitchFamily="2" charset="2"/>
              <a:buChar char="§"/>
            </a:pPr>
            <a:r>
              <a:rPr lang="en-US" b="1" dirty="0" smtClean="0">
                <a:solidFill>
                  <a:srgbClr val="0070C0"/>
                </a:solidFill>
              </a:rPr>
              <a:t>Se </a:t>
            </a:r>
            <a:r>
              <a:rPr lang="en-US" b="1" dirty="0" err="1" smtClean="0">
                <a:solidFill>
                  <a:srgbClr val="0070C0"/>
                </a:solidFill>
              </a:rPr>
              <a:t>requiere</a:t>
            </a:r>
            <a:r>
              <a:rPr lang="en-US" b="1" dirty="0" smtClean="0">
                <a:solidFill>
                  <a:srgbClr val="0070C0"/>
                </a:solidFill>
              </a:rPr>
              <a:t> un </a:t>
            </a:r>
            <a:r>
              <a:rPr lang="en-US" b="1" dirty="0" err="1" smtClean="0">
                <a:solidFill>
                  <a:srgbClr val="0070C0"/>
                </a:solidFill>
              </a:rPr>
              <a:t>terreno</a:t>
            </a:r>
            <a:r>
              <a:rPr lang="en-US" b="1" dirty="0" smtClean="0">
                <a:solidFill>
                  <a:srgbClr val="0070C0"/>
                </a:solidFill>
              </a:rPr>
              <a:t> </a:t>
            </a:r>
            <a:r>
              <a:rPr lang="en-US" b="1" dirty="0" err="1" smtClean="0">
                <a:solidFill>
                  <a:srgbClr val="0070C0"/>
                </a:solidFill>
              </a:rPr>
              <a:t>pequeño</a:t>
            </a:r>
            <a:endParaRPr lang="en-US" b="1" dirty="0" smtClean="0">
              <a:solidFill>
                <a:srgbClr val="0070C0"/>
              </a:solidFill>
            </a:endParaRPr>
          </a:p>
          <a:p>
            <a:pPr algn="just"/>
            <a:r>
              <a:rPr lang="en-US" dirty="0" smtClean="0"/>
              <a:t>Sin embargo, </a:t>
            </a:r>
            <a:r>
              <a:rPr lang="en-US" dirty="0" err="1" smtClean="0"/>
              <a:t>también</a:t>
            </a:r>
            <a:r>
              <a:rPr lang="en-US" dirty="0" smtClean="0"/>
              <a:t> </a:t>
            </a:r>
            <a:r>
              <a:rPr lang="en-US" dirty="0" err="1" smtClean="0"/>
              <a:t>existen</a:t>
            </a:r>
            <a:r>
              <a:rPr lang="en-US" dirty="0" smtClean="0"/>
              <a:t> las </a:t>
            </a:r>
            <a:r>
              <a:rPr lang="en-US" dirty="0" err="1" smtClean="0"/>
              <a:t>siguientes</a:t>
            </a:r>
            <a:r>
              <a:rPr lang="en-US" dirty="0" smtClean="0"/>
              <a:t> </a:t>
            </a:r>
            <a:r>
              <a:rPr lang="en-US" dirty="0" err="1" smtClean="0"/>
              <a:t>desventajas</a:t>
            </a:r>
            <a:r>
              <a:rPr lang="en-US" dirty="0" smtClean="0"/>
              <a:t> </a:t>
            </a:r>
            <a:r>
              <a:rPr lang="en-US" dirty="0" err="1" smtClean="0"/>
              <a:t>asociadas</a:t>
            </a:r>
            <a:r>
              <a:rPr lang="en-US" dirty="0" smtClean="0"/>
              <a:t> con </a:t>
            </a:r>
            <a:r>
              <a:rPr lang="en-US" dirty="0" err="1" smtClean="0"/>
              <a:t>este</a:t>
            </a:r>
            <a:r>
              <a:rPr lang="en-US" dirty="0" smtClean="0"/>
              <a:t> </a:t>
            </a:r>
            <a:r>
              <a:rPr lang="en-US" dirty="0" err="1" smtClean="0"/>
              <a:t>sistema</a:t>
            </a:r>
            <a:r>
              <a:rPr lang="en-US" dirty="0" smtClean="0"/>
              <a:t>:</a:t>
            </a:r>
          </a:p>
          <a:p>
            <a:pPr marL="285750" indent="-285750" algn="just">
              <a:buFont typeface="Wingdings" panose="05000000000000000000" pitchFamily="2" charset="2"/>
              <a:buChar char="§"/>
            </a:pPr>
            <a:r>
              <a:rPr lang="en-US" b="1" dirty="0" smtClean="0">
                <a:solidFill>
                  <a:srgbClr val="0070C0"/>
                </a:solidFill>
              </a:rPr>
              <a:t>La </a:t>
            </a:r>
            <a:r>
              <a:rPr lang="en-US" b="1" dirty="0" err="1" smtClean="0">
                <a:solidFill>
                  <a:srgbClr val="0070C0"/>
                </a:solidFill>
              </a:rPr>
              <a:t>confiabilidad</a:t>
            </a:r>
            <a:r>
              <a:rPr lang="en-US" b="1" dirty="0" smtClean="0">
                <a:solidFill>
                  <a:srgbClr val="0070C0"/>
                </a:solidFill>
              </a:rPr>
              <a:t> </a:t>
            </a:r>
            <a:r>
              <a:rPr lang="en-US" b="1" dirty="0" err="1" smtClean="0">
                <a:solidFill>
                  <a:srgbClr val="0070C0"/>
                </a:solidFill>
              </a:rPr>
              <a:t>más</a:t>
            </a:r>
            <a:r>
              <a:rPr lang="en-US" b="1" dirty="0" smtClean="0">
                <a:solidFill>
                  <a:srgbClr val="0070C0"/>
                </a:solidFill>
              </a:rPr>
              <a:t> </a:t>
            </a:r>
            <a:r>
              <a:rPr lang="en-US" b="1" dirty="0" err="1" smtClean="0">
                <a:solidFill>
                  <a:srgbClr val="0070C0"/>
                </a:solidFill>
              </a:rPr>
              <a:t>baja</a:t>
            </a:r>
            <a:r>
              <a:rPr lang="en-US" b="1" dirty="0" smtClean="0">
                <a:solidFill>
                  <a:srgbClr val="0070C0"/>
                </a:solidFill>
              </a:rPr>
              <a:t> de </a:t>
            </a:r>
            <a:r>
              <a:rPr lang="en-US" b="1" dirty="0" err="1" smtClean="0">
                <a:solidFill>
                  <a:srgbClr val="0070C0"/>
                </a:solidFill>
              </a:rPr>
              <a:t>todos</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sistemas</a:t>
            </a:r>
            <a:r>
              <a:rPr lang="en-US" b="1" dirty="0" smtClean="0">
                <a:solidFill>
                  <a:srgbClr val="0070C0"/>
                </a:solidFill>
              </a:rPr>
              <a:t> de </a:t>
            </a:r>
            <a:r>
              <a:rPr lang="en-US" b="1" dirty="0" err="1" smtClean="0">
                <a:solidFill>
                  <a:srgbClr val="0070C0"/>
                </a:solidFill>
              </a:rPr>
              <a:t>conmutación</a:t>
            </a:r>
            <a:endParaRPr lang="en-US" b="1" dirty="0" smtClean="0">
              <a:solidFill>
                <a:srgbClr val="0070C0"/>
              </a:solidFill>
            </a:endParaRPr>
          </a:p>
          <a:p>
            <a:pPr marL="285750" indent="-285750" algn="just">
              <a:buFont typeface="Wingdings" panose="05000000000000000000" pitchFamily="2" charset="2"/>
              <a:buChar char="§"/>
            </a:pPr>
            <a:r>
              <a:rPr lang="en-US" b="1" dirty="0" smtClean="0">
                <a:solidFill>
                  <a:srgbClr val="0070C0"/>
                </a:solidFill>
              </a:rPr>
              <a:t>La </a:t>
            </a:r>
            <a:r>
              <a:rPr lang="en-US" b="1" dirty="0" err="1" smtClean="0">
                <a:solidFill>
                  <a:srgbClr val="0070C0"/>
                </a:solidFill>
              </a:rPr>
              <a:t>falla</a:t>
            </a:r>
            <a:r>
              <a:rPr lang="en-US" b="1" dirty="0" smtClean="0">
                <a:solidFill>
                  <a:srgbClr val="0070C0"/>
                </a:solidFill>
              </a:rPr>
              <a:t> del bus del </a:t>
            </a:r>
            <a:r>
              <a:rPr lang="en-US" b="1" dirty="0" err="1" smtClean="0">
                <a:solidFill>
                  <a:srgbClr val="0070C0"/>
                </a:solidFill>
              </a:rPr>
              <a:t>interruptor</a:t>
            </a:r>
            <a:r>
              <a:rPr lang="en-US" b="1" dirty="0" smtClean="0">
                <a:solidFill>
                  <a:srgbClr val="0070C0"/>
                </a:solidFill>
              </a:rPr>
              <a:t> </a:t>
            </a:r>
            <a:r>
              <a:rPr lang="en-US" b="1" dirty="0" err="1" smtClean="0">
                <a:solidFill>
                  <a:srgbClr val="0070C0"/>
                </a:solidFill>
              </a:rPr>
              <a:t>provoca</a:t>
            </a:r>
            <a:r>
              <a:rPr lang="en-US" b="1" dirty="0" smtClean="0">
                <a:solidFill>
                  <a:srgbClr val="0070C0"/>
                </a:solidFill>
              </a:rPr>
              <a:t> la </a:t>
            </a:r>
            <a:r>
              <a:rPr lang="en-US" b="1" dirty="0" err="1" smtClean="0">
                <a:solidFill>
                  <a:srgbClr val="0070C0"/>
                </a:solidFill>
              </a:rPr>
              <a:t>pérdida</a:t>
            </a:r>
            <a:r>
              <a:rPr lang="en-US" b="1" dirty="0" smtClean="0">
                <a:solidFill>
                  <a:srgbClr val="0070C0"/>
                </a:solidFill>
              </a:rPr>
              <a:t> de </a:t>
            </a:r>
            <a:r>
              <a:rPr lang="en-US" b="1" dirty="0" err="1" smtClean="0">
                <a:solidFill>
                  <a:srgbClr val="0070C0"/>
                </a:solidFill>
              </a:rPr>
              <a:t>toda</a:t>
            </a:r>
            <a:r>
              <a:rPr lang="en-US" b="1" dirty="0" smtClean="0">
                <a:solidFill>
                  <a:srgbClr val="0070C0"/>
                </a:solidFill>
              </a:rPr>
              <a:t> la </a:t>
            </a:r>
            <a:r>
              <a:rPr lang="en-US" b="1" dirty="0" err="1" smtClean="0">
                <a:solidFill>
                  <a:srgbClr val="0070C0"/>
                </a:solidFill>
              </a:rPr>
              <a:t>estación</a:t>
            </a:r>
            <a:endParaRPr lang="en-US" b="1" dirty="0" smtClean="0">
              <a:solidFill>
                <a:srgbClr val="0070C0"/>
              </a:solidFill>
            </a:endParaRPr>
          </a:p>
          <a:p>
            <a:pPr marL="285750" indent="-285750" algn="just">
              <a:buFont typeface="Wingdings" panose="05000000000000000000" pitchFamily="2" charset="2"/>
              <a:buChar char="§"/>
            </a:pPr>
            <a:r>
              <a:rPr lang="en-US" b="1" dirty="0" smtClean="0">
                <a:solidFill>
                  <a:srgbClr val="0070C0"/>
                </a:solidFill>
              </a:rPr>
              <a:t>La </a:t>
            </a:r>
            <a:r>
              <a:rPr lang="en-US" b="1" dirty="0" err="1" smtClean="0">
                <a:solidFill>
                  <a:srgbClr val="0070C0"/>
                </a:solidFill>
              </a:rPr>
              <a:t>eliminación</a:t>
            </a:r>
            <a:r>
              <a:rPr lang="en-US" b="1" dirty="0" smtClean="0">
                <a:solidFill>
                  <a:srgbClr val="0070C0"/>
                </a:solidFill>
              </a:rPr>
              <a:t> del </a:t>
            </a:r>
            <a:r>
              <a:rPr lang="en-US" b="1" dirty="0" err="1" smtClean="0">
                <a:solidFill>
                  <a:srgbClr val="0070C0"/>
                </a:solidFill>
              </a:rPr>
              <a:t>interruptor</a:t>
            </a:r>
            <a:r>
              <a:rPr lang="en-US" b="1" dirty="0" smtClean="0">
                <a:solidFill>
                  <a:srgbClr val="0070C0"/>
                </a:solidFill>
              </a:rPr>
              <a:t> para </a:t>
            </a:r>
            <a:r>
              <a:rPr lang="en-US" b="1" dirty="0" err="1" smtClean="0">
                <a:solidFill>
                  <a:srgbClr val="0070C0"/>
                </a:solidFill>
              </a:rPr>
              <a:t>mantenimiento</a:t>
            </a:r>
            <a:r>
              <a:rPr lang="en-US" b="1" dirty="0" smtClean="0">
                <a:solidFill>
                  <a:srgbClr val="0070C0"/>
                </a:solidFill>
              </a:rPr>
              <a:t> </a:t>
            </a:r>
            <a:r>
              <a:rPr lang="en-US" b="1" dirty="0" err="1" smtClean="0">
                <a:solidFill>
                  <a:srgbClr val="0070C0"/>
                </a:solidFill>
              </a:rPr>
              <a:t>provoca</a:t>
            </a:r>
            <a:r>
              <a:rPr lang="en-US" b="1" dirty="0" smtClean="0">
                <a:solidFill>
                  <a:srgbClr val="0070C0"/>
                </a:solidFill>
              </a:rPr>
              <a:t> la </a:t>
            </a:r>
            <a:r>
              <a:rPr lang="en-US" b="1" dirty="0" err="1" smtClean="0">
                <a:solidFill>
                  <a:srgbClr val="0070C0"/>
                </a:solidFill>
              </a:rPr>
              <a:t>pérdida</a:t>
            </a:r>
            <a:r>
              <a:rPr lang="en-US" b="1" dirty="0" smtClean="0">
                <a:solidFill>
                  <a:srgbClr val="0070C0"/>
                </a:solidFill>
              </a:rPr>
              <a:t> de la </a:t>
            </a:r>
            <a:r>
              <a:rPr lang="en-US" b="1" dirty="0" err="1" smtClean="0">
                <a:solidFill>
                  <a:srgbClr val="0070C0"/>
                </a:solidFill>
              </a:rPr>
              <a:t>línea</a:t>
            </a:r>
            <a:r>
              <a:rPr lang="en-US" b="1" dirty="0" smtClean="0">
                <a:solidFill>
                  <a:srgbClr val="0070C0"/>
                </a:solidFill>
              </a:rPr>
              <a:t> </a:t>
            </a:r>
            <a:r>
              <a:rPr lang="en-US" b="1" dirty="0" err="1" smtClean="0">
                <a:solidFill>
                  <a:srgbClr val="0070C0"/>
                </a:solidFill>
              </a:rPr>
              <a:t>correspondiente</a:t>
            </a:r>
            <a:endParaRPr lang="en-US" b="1" dirty="0" smtClean="0">
              <a:solidFill>
                <a:srgbClr val="0070C0"/>
              </a:solidFill>
            </a:endParaRPr>
          </a:p>
          <a:p>
            <a:pPr algn="just"/>
            <a:r>
              <a:rPr lang="en-US" dirty="0" err="1" smtClean="0"/>
              <a:t>Debido</a:t>
            </a:r>
            <a:r>
              <a:rPr lang="en-US" dirty="0" smtClean="0"/>
              <a:t> a </a:t>
            </a:r>
            <a:r>
              <a:rPr lang="en-US" dirty="0" err="1" smtClean="0"/>
              <a:t>estas</a:t>
            </a:r>
            <a:r>
              <a:rPr lang="en-US" dirty="0" smtClean="0"/>
              <a:t> </a:t>
            </a:r>
            <a:r>
              <a:rPr lang="en-US" dirty="0" err="1" smtClean="0"/>
              <a:t>deficiencias</a:t>
            </a:r>
            <a:r>
              <a:rPr lang="en-US" dirty="0" smtClean="0"/>
              <a:t>, </a:t>
            </a:r>
            <a:r>
              <a:rPr lang="en-US" dirty="0" err="1" smtClean="0"/>
              <a:t>los</a:t>
            </a:r>
            <a:r>
              <a:rPr lang="en-US" dirty="0" smtClean="0"/>
              <a:t> </a:t>
            </a:r>
            <a:r>
              <a:rPr lang="en-US" dirty="0" err="1" smtClean="0"/>
              <a:t>sistemas</a:t>
            </a:r>
            <a:r>
              <a:rPr lang="en-US" dirty="0" smtClean="0"/>
              <a:t> de </a:t>
            </a:r>
            <a:r>
              <a:rPr lang="en-US" dirty="0" err="1" smtClean="0"/>
              <a:t>conmutación</a:t>
            </a:r>
            <a:r>
              <a:rPr lang="en-US" dirty="0" smtClean="0"/>
              <a:t> de un solo bus recto </a:t>
            </a:r>
            <a:r>
              <a:rPr lang="en-US" dirty="0" err="1" smtClean="0"/>
              <a:t>rara</a:t>
            </a:r>
            <a:r>
              <a:rPr lang="en-US" dirty="0" smtClean="0"/>
              <a:t> </a:t>
            </a:r>
            <a:r>
              <a:rPr lang="en-US" dirty="0" err="1" smtClean="0"/>
              <a:t>vez</a:t>
            </a:r>
            <a:r>
              <a:rPr lang="en-US" dirty="0" smtClean="0"/>
              <a:t> se </a:t>
            </a:r>
            <a:r>
              <a:rPr lang="en-US" dirty="0" err="1" smtClean="0"/>
              <a:t>utilizan</a:t>
            </a:r>
            <a:r>
              <a:rPr lang="en-US" dirty="0" smtClean="0"/>
              <a:t> para las </a:t>
            </a:r>
            <a:r>
              <a:rPr lang="en-US" dirty="0" err="1" smtClean="0"/>
              <a:t>nuevas</a:t>
            </a:r>
            <a:r>
              <a:rPr lang="en-US" dirty="0" smtClean="0"/>
              <a:t> </a:t>
            </a:r>
            <a:r>
              <a:rPr lang="en-US" dirty="0" err="1" smtClean="0"/>
              <a:t>subestaciones</a:t>
            </a:r>
            <a:r>
              <a:rPr lang="en-US" dirty="0" smtClean="0"/>
              <a:t> </a:t>
            </a:r>
            <a:r>
              <a:rPr lang="en-US" dirty="0" err="1" smtClean="0"/>
              <a:t>modernas</a:t>
            </a:r>
            <a:r>
              <a:rPr lang="en-US" dirty="0" smtClean="0"/>
              <a:t>. Sin embargo, las </a:t>
            </a:r>
            <a:r>
              <a:rPr lang="en-US" dirty="0" err="1" smtClean="0"/>
              <a:t>subestaciones</a:t>
            </a:r>
            <a:r>
              <a:rPr lang="en-US" dirty="0" smtClean="0"/>
              <a:t> </a:t>
            </a:r>
            <a:r>
              <a:rPr lang="en-US" dirty="0" err="1" smtClean="0"/>
              <a:t>construidas</a:t>
            </a:r>
            <a:r>
              <a:rPr lang="en-US" dirty="0" smtClean="0"/>
              <a:t> </a:t>
            </a:r>
            <a:r>
              <a:rPr lang="en-US" dirty="0" err="1" smtClean="0"/>
              <a:t>hace</a:t>
            </a:r>
            <a:r>
              <a:rPr lang="en-US" dirty="0" smtClean="0"/>
              <a:t> </a:t>
            </a:r>
            <a:r>
              <a:rPr lang="en-US" dirty="0" err="1" smtClean="0"/>
              <a:t>más</a:t>
            </a:r>
            <a:r>
              <a:rPr lang="en-US" dirty="0" smtClean="0"/>
              <a:t> de 20 </a:t>
            </a:r>
            <a:r>
              <a:rPr lang="en-US" dirty="0" err="1" smtClean="0"/>
              <a:t>años</a:t>
            </a:r>
            <a:r>
              <a:rPr lang="en-US" dirty="0" smtClean="0"/>
              <a:t> </a:t>
            </a:r>
            <a:r>
              <a:rPr lang="en-US" dirty="0" err="1" smtClean="0"/>
              <a:t>todavía</a:t>
            </a:r>
            <a:r>
              <a:rPr lang="en-US" dirty="0" smtClean="0"/>
              <a:t> </a:t>
            </a:r>
            <a:r>
              <a:rPr lang="en-US" dirty="0" err="1" smtClean="0"/>
              <a:t>los</a:t>
            </a:r>
            <a:r>
              <a:rPr lang="en-US" dirty="0" smtClean="0"/>
              <a:t> </a:t>
            </a:r>
            <a:r>
              <a:rPr lang="en-US" dirty="0" err="1" smtClean="0"/>
              <a:t>tienen</a:t>
            </a:r>
            <a:r>
              <a:rPr lang="en-US" dirty="0" smtClean="0"/>
              <a:t>. </a:t>
            </a:r>
            <a:r>
              <a:rPr lang="en-US" dirty="0" err="1" smtClean="0"/>
              <a:t>Incluso</a:t>
            </a:r>
            <a:r>
              <a:rPr lang="en-US" dirty="0" smtClean="0"/>
              <a:t> hoy </a:t>
            </a:r>
            <a:r>
              <a:rPr lang="en-US" dirty="0" err="1" smtClean="0"/>
              <a:t>en</a:t>
            </a:r>
            <a:r>
              <a:rPr lang="en-US" dirty="0" smtClean="0"/>
              <a:t> </a:t>
            </a:r>
            <a:r>
              <a:rPr lang="en-US" dirty="0" err="1" smtClean="0"/>
              <a:t>día</a:t>
            </a:r>
            <a:r>
              <a:rPr lang="en-US" dirty="0" smtClean="0"/>
              <a:t>, </a:t>
            </a:r>
            <a:r>
              <a:rPr lang="en-US" dirty="0" err="1" smtClean="0"/>
              <a:t>dependiendo</a:t>
            </a:r>
            <a:r>
              <a:rPr lang="en-US" dirty="0" smtClean="0"/>
              <a:t> de </a:t>
            </a:r>
            <a:r>
              <a:rPr lang="en-US" dirty="0" err="1" smtClean="0"/>
              <a:t>cómo</a:t>
            </a:r>
            <a:r>
              <a:rPr lang="en-US" dirty="0" smtClean="0"/>
              <a:t> se </a:t>
            </a:r>
            <a:r>
              <a:rPr lang="en-US" dirty="0" err="1" smtClean="0"/>
              <a:t>organice</a:t>
            </a:r>
            <a:r>
              <a:rPr lang="en-US" dirty="0" smtClean="0"/>
              <a:t> </a:t>
            </a:r>
            <a:r>
              <a:rPr lang="en-US" dirty="0" err="1" smtClean="0"/>
              <a:t>todo</a:t>
            </a:r>
            <a:r>
              <a:rPr lang="en-US" dirty="0" smtClean="0"/>
              <a:t> el </a:t>
            </a:r>
            <a:r>
              <a:rPr lang="en-US" dirty="0" err="1" smtClean="0"/>
              <a:t>sistema</a:t>
            </a:r>
            <a:r>
              <a:rPr lang="en-US" dirty="0" smtClean="0"/>
              <a:t> con </a:t>
            </a:r>
            <a:r>
              <a:rPr lang="en-US" dirty="0" err="1" smtClean="0"/>
              <a:t>interconexiones</a:t>
            </a:r>
            <a:r>
              <a:rPr lang="en-US" dirty="0" smtClean="0"/>
              <a:t> entre </a:t>
            </a:r>
            <a:r>
              <a:rPr lang="en-US" dirty="0" err="1" smtClean="0"/>
              <a:t>subestaciones</a:t>
            </a:r>
            <a:r>
              <a:rPr lang="en-US" dirty="0" smtClean="0"/>
              <a:t>, se </a:t>
            </a:r>
            <a:r>
              <a:rPr lang="en-US" dirty="0" err="1" smtClean="0"/>
              <a:t>puede</a:t>
            </a:r>
            <a:r>
              <a:rPr lang="en-US" dirty="0" smtClean="0"/>
              <a:t> </a:t>
            </a:r>
            <a:r>
              <a:rPr lang="en-US" dirty="0" err="1" smtClean="0"/>
              <a:t>considerar</a:t>
            </a:r>
            <a:r>
              <a:rPr lang="en-US" dirty="0" smtClean="0"/>
              <a:t> el bus </a:t>
            </a:r>
            <a:r>
              <a:rPr lang="en-US" dirty="0" err="1" smtClean="0"/>
              <a:t>directo</a:t>
            </a:r>
            <a:r>
              <a:rPr lang="en-US" dirty="0" smtClean="0"/>
              <a:t> para </a:t>
            </a:r>
            <a:r>
              <a:rPr lang="en-US" dirty="0" err="1" smtClean="0"/>
              <a:t>una</a:t>
            </a:r>
            <a:r>
              <a:rPr lang="en-US" dirty="0" smtClean="0"/>
              <a:t> </a:t>
            </a:r>
            <a:r>
              <a:rPr lang="en-US" dirty="0" err="1" smtClean="0"/>
              <a:t>subestación</a:t>
            </a:r>
            <a:r>
              <a:rPr lang="en-US" dirty="0" smtClean="0"/>
              <a:t> </a:t>
            </a:r>
            <a:r>
              <a:rPr lang="en-US" dirty="0" err="1" smtClean="0"/>
              <a:t>específica</a:t>
            </a:r>
            <a:r>
              <a:rPr lang="en-US" dirty="0" smtClean="0"/>
              <a:t> </a:t>
            </a:r>
            <a:r>
              <a:rPr lang="en-US" dirty="0" err="1" smtClean="0"/>
              <a:t>si</a:t>
            </a:r>
            <a:r>
              <a:rPr lang="en-US" dirty="0" smtClean="0"/>
              <a:t> la </a:t>
            </a:r>
            <a:r>
              <a:rPr lang="en-US" dirty="0" err="1" smtClean="0"/>
              <a:t>confiabilidad</a:t>
            </a:r>
            <a:r>
              <a:rPr lang="en-US" dirty="0" smtClean="0"/>
              <a:t> de </a:t>
            </a:r>
            <a:r>
              <a:rPr lang="en-US" dirty="0" err="1" smtClean="0"/>
              <a:t>toda</a:t>
            </a:r>
            <a:r>
              <a:rPr lang="en-US" dirty="0" smtClean="0"/>
              <a:t> la red </a:t>
            </a:r>
            <a:r>
              <a:rPr lang="en-US" dirty="0" err="1" smtClean="0"/>
              <a:t>es</a:t>
            </a:r>
            <a:r>
              <a:rPr lang="en-US" dirty="0" smtClean="0"/>
              <a:t> </a:t>
            </a:r>
            <a:r>
              <a:rPr lang="en-US" dirty="0" err="1" smtClean="0"/>
              <a:t>aceptable</a:t>
            </a:r>
            <a:r>
              <a:rPr lang="en-US" dirty="0" smtClean="0"/>
              <a:t>.</a:t>
            </a:r>
          </a:p>
          <a:p>
            <a:pPr algn="just"/>
            <a:r>
              <a:rPr lang="en-US" dirty="0" smtClean="0"/>
              <a:t>.</a:t>
            </a:r>
            <a:endParaRPr lang="en-US" dirty="0"/>
          </a:p>
        </p:txBody>
      </p:sp>
      <p:pic>
        <p:nvPicPr>
          <p:cNvPr id="3" name="Imagen 2"/>
          <p:cNvPicPr>
            <a:picLocks noChangeAspect="1"/>
          </p:cNvPicPr>
          <p:nvPr/>
        </p:nvPicPr>
        <p:blipFill>
          <a:blip r:embed="rId3"/>
          <a:stretch>
            <a:fillRect/>
          </a:stretch>
        </p:blipFill>
        <p:spPr>
          <a:xfrm>
            <a:off x="3757551" y="1412731"/>
            <a:ext cx="4419600" cy="1342344"/>
          </a:xfrm>
          <a:prstGeom prst="rect">
            <a:avLst/>
          </a:prstGeom>
        </p:spPr>
      </p:pic>
    </p:spTree>
    <p:extLst>
      <p:ext uri="{BB962C8B-B14F-4D97-AF65-F5344CB8AC3E}">
        <p14:creationId xmlns:p14="http://schemas.microsoft.com/office/powerpoint/2010/main" val="3797520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1" y="221512"/>
            <a:ext cx="11530940" cy="6463308"/>
          </a:xfrm>
          <a:prstGeom prst="rect">
            <a:avLst/>
          </a:prstGeom>
        </p:spPr>
        <p:txBody>
          <a:bodyPr wrap="square">
            <a:spAutoFit/>
          </a:bodyPr>
          <a:lstStyle/>
          <a:p>
            <a:pPr algn="just"/>
            <a:r>
              <a:rPr lang="en-US" dirty="0" smtClean="0"/>
              <a:t>La </a:t>
            </a:r>
            <a:r>
              <a:rPr lang="en-US" dirty="0" err="1" smtClean="0"/>
              <a:t>siguiente</a:t>
            </a:r>
            <a:r>
              <a:rPr lang="en-US" dirty="0" smtClean="0"/>
              <a:t> </a:t>
            </a:r>
            <a:r>
              <a:rPr lang="en-US" dirty="0" err="1" smtClean="0"/>
              <a:t>disposición</a:t>
            </a:r>
            <a:r>
              <a:rPr lang="en-US" dirty="0" smtClean="0"/>
              <a:t> de </a:t>
            </a:r>
            <a:r>
              <a:rPr lang="en-US" dirty="0" err="1" smtClean="0"/>
              <a:t>barra</a:t>
            </a:r>
            <a:r>
              <a:rPr lang="en-US" dirty="0" smtClean="0"/>
              <a:t> de </a:t>
            </a:r>
            <a:r>
              <a:rPr lang="en-US" dirty="0" err="1" smtClean="0"/>
              <a:t>subestación</a:t>
            </a:r>
            <a:r>
              <a:rPr lang="en-US" dirty="0" smtClean="0"/>
              <a:t> que </a:t>
            </a:r>
            <a:r>
              <a:rPr lang="en-US" dirty="0" err="1" smtClean="0"/>
              <a:t>queremos</a:t>
            </a:r>
            <a:r>
              <a:rPr lang="en-US" dirty="0" smtClean="0"/>
              <a:t> </a:t>
            </a:r>
            <a:r>
              <a:rPr lang="en-US" dirty="0" err="1" smtClean="0"/>
              <a:t>considerar</a:t>
            </a:r>
            <a:r>
              <a:rPr lang="en-US" dirty="0" smtClean="0"/>
              <a:t> </a:t>
            </a:r>
            <a:r>
              <a:rPr lang="en-US" dirty="0" err="1" smtClean="0"/>
              <a:t>es</a:t>
            </a:r>
            <a:r>
              <a:rPr lang="en-US" dirty="0" smtClean="0"/>
              <a:t> un "Sistema de </a:t>
            </a:r>
            <a:r>
              <a:rPr lang="en-US" dirty="0" err="1" smtClean="0"/>
              <a:t>barra</a:t>
            </a:r>
            <a:r>
              <a:rPr lang="en-US" dirty="0" smtClean="0"/>
              <a:t> de </a:t>
            </a:r>
            <a:r>
              <a:rPr lang="en-US" dirty="0" err="1" smtClean="0"/>
              <a:t>sección</a:t>
            </a:r>
            <a:r>
              <a:rPr lang="en-US" dirty="0" smtClean="0"/>
              <a:t> </a:t>
            </a:r>
            <a:r>
              <a:rPr lang="en-US" dirty="0" err="1" smtClean="0"/>
              <a:t>única</a:t>
            </a:r>
            <a:r>
              <a:rPr lang="en-US" dirty="0" smtClean="0"/>
              <a:t>", que se </a:t>
            </a:r>
            <a:r>
              <a:rPr lang="en-US" dirty="0" err="1" smtClean="0"/>
              <a:t>muestra</a:t>
            </a:r>
            <a:r>
              <a:rPr lang="en-US" dirty="0" smtClean="0"/>
              <a:t> </a:t>
            </a:r>
            <a:r>
              <a:rPr lang="en-US" dirty="0" err="1" smtClean="0"/>
              <a:t>en</a:t>
            </a:r>
            <a:r>
              <a:rPr lang="en-US" dirty="0" smtClean="0"/>
              <a:t> la Fig. 7, que </a:t>
            </a:r>
            <a:r>
              <a:rPr lang="en-US" dirty="0" err="1" smtClean="0"/>
              <a:t>brinda</a:t>
            </a:r>
            <a:r>
              <a:rPr lang="en-US" dirty="0" smtClean="0"/>
              <a:t> un </a:t>
            </a:r>
            <a:r>
              <a:rPr lang="en-US" dirty="0" err="1" smtClean="0"/>
              <a:t>poco</a:t>
            </a:r>
            <a:r>
              <a:rPr lang="en-US" dirty="0" smtClean="0"/>
              <a:t> </a:t>
            </a:r>
            <a:r>
              <a:rPr lang="en-US" dirty="0" err="1" smtClean="0"/>
              <a:t>más</a:t>
            </a:r>
            <a:r>
              <a:rPr lang="en-US" dirty="0" smtClean="0"/>
              <a:t> de </a:t>
            </a:r>
            <a:r>
              <a:rPr lang="en-US" dirty="0" err="1" smtClean="0"/>
              <a:t>confiabilidad</a:t>
            </a:r>
            <a:r>
              <a:rPr lang="en-US" dirty="0" smtClean="0"/>
              <a:t> y </a:t>
            </a:r>
            <a:r>
              <a:rPr lang="en-US" dirty="0" err="1" smtClean="0"/>
              <a:t>flexibilidad</a:t>
            </a:r>
            <a:r>
              <a:rPr lang="en-US" dirty="0" smtClean="0"/>
              <a:t> que </a:t>
            </a:r>
            <a:r>
              <a:rPr lang="en-US" dirty="0" err="1" smtClean="0"/>
              <a:t>una</a:t>
            </a:r>
            <a:r>
              <a:rPr lang="en-US" dirty="0" smtClean="0"/>
              <a:t> </a:t>
            </a:r>
            <a:r>
              <a:rPr lang="en-US" dirty="0" err="1" smtClean="0"/>
              <a:t>barra</a:t>
            </a:r>
            <a:r>
              <a:rPr lang="en-US" dirty="0" smtClean="0"/>
              <a:t> recta sin un </a:t>
            </a:r>
            <a:r>
              <a:rPr lang="en-US" dirty="0" err="1" smtClean="0"/>
              <a:t>interruptor</a:t>
            </a:r>
            <a:r>
              <a:rPr lang="en-US" dirty="0" smtClean="0"/>
              <a:t> de </a:t>
            </a:r>
            <a:r>
              <a:rPr lang="en-US" dirty="0" err="1" smtClean="0"/>
              <a:t>sección</a:t>
            </a:r>
            <a:r>
              <a:rPr lang="en-US" dirty="0" smtClean="0"/>
              <a:t>.</a:t>
            </a:r>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ctr"/>
            <a:r>
              <a:rPr lang="es-ES" b="1" dirty="0" smtClean="0"/>
              <a:t>Fig. 7. Sistema de bus seccionado simple</a:t>
            </a:r>
          </a:p>
          <a:p>
            <a:pPr algn="just"/>
            <a:endParaRPr lang="es-ES" dirty="0" smtClean="0"/>
          </a:p>
          <a:p>
            <a:pPr algn="just"/>
            <a:r>
              <a:rPr lang="es-ES" dirty="0" smtClean="0"/>
              <a:t>Como discutimos en la Parte 1 de este curso, el principal beneficio de la </a:t>
            </a:r>
            <a:r>
              <a:rPr lang="es-ES" dirty="0" err="1" smtClean="0"/>
              <a:t>seccionalización</a:t>
            </a:r>
            <a:r>
              <a:rPr lang="es-ES" dirty="0" smtClean="0"/>
              <a:t> de los sistemas de energía es una reducción de las interrupciones de los clientes asociadas con la falla en la línea, el transformador, etc. Este es exactamente el caso aquí. Comparando los sistemas que se muestran en las Fig. 6 y 7, podemos ver claramente que si para un bus sin un interruptor de sección, la falla de cualquier interruptor de línea en el bus conducirá a la interrupción de toda la estación; mientras que, para un </a:t>
            </a:r>
            <a:r>
              <a:rPr lang="es-ES" dirty="0" err="1" smtClean="0"/>
              <a:t>bús</a:t>
            </a:r>
            <a:r>
              <a:rPr lang="es-ES" dirty="0" smtClean="0"/>
              <a:t> con seccionador, este tipo de avería provocará la interrupción de sólo la mitad de la estación. La única situación en la que se apagará toda la estación es cuando falla un interruptor de sección de bus.</a:t>
            </a:r>
          </a:p>
          <a:p>
            <a:pPr algn="just"/>
            <a:r>
              <a:rPr lang="es-ES" dirty="0" smtClean="0"/>
              <a:t>Resumamos los pros y los contras de un solo sistema de bus seccionado:</a:t>
            </a:r>
          </a:p>
          <a:p>
            <a:pPr algn="just"/>
            <a:r>
              <a:rPr lang="es-ES" b="1" dirty="0" smtClean="0">
                <a:solidFill>
                  <a:srgbClr val="0070C0"/>
                </a:solidFill>
              </a:rPr>
              <a:t>•    Ventajas:</a:t>
            </a:r>
          </a:p>
          <a:p>
            <a:pPr marL="742950" lvl="1" indent="-285750" algn="just">
              <a:buFont typeface="Wingdings" panose="05000000000000000000" pitchFamily="2" charset="2"/>
              <a:buChar char="ü"/>
            </a:pPr>
            <a:r>
              <a:rPr lang="es-ES" b="1" dirty="0" smtClean="0">
                <a:solidFill>
                  <a:srgbClr val="C00000"/>
                </a:solidFill>
              </a:rPr>
              <a:t>Bajo costo</a:t>
            </a:r>
          </a:p>
          <a:p>
            <a:pPr marL="742950" lvl="1" indent="-285750" algn="just">
              <a:buFont typeface="Wingdings" panose="05000000000000000000" pitchFamily="2" charset="2"/>
              <a:buChar char="ü"/>
            </a:pPr>
            <a:r>
              <a:rPr lang="es-ES" b="1" dirty="0" smtClean="0">
                <a:solidFill>
                  <a:srgbClr val="C00000"/>
                </a:solidFill>
              </a:rPr>
              <a:t>Sencillez</a:t>
            </a:r>
          </a:p>
          <a:p>
            <a:pPr marL="742950" lvl="1" indent="-285750" algn="just">
              <a:buFont typeface="Wingdings" panose="05000000000000000000" pitchFamily="2" charset="2"/>
              <a:buChar char="ü"/>
            </a:pPr>
            <a:r>
              <a:rPr lang="es-ES" b="1" dirty="0" smtClean="0">
                <a:solidFill>
                  <a:srgbClr val="C00000"/>
                </a:solidFill>
              </a:rPr>
              <a:t>Fácilmente ampliable</a:t>
            </a:r>
          </a:p>
          <a:p>
            <a:pPr marL="742950" lvl="1" indent="-285750" algn="just">
              <a:buFont typeface="Wingdings" panose="05000000000000000000" pitchFamily="2" charset="2"/>
              <a:buChar char="ü"/>
            </a:pPr>
            <a:r>
              <a:rPr lang="es-ES" b="1" dirty="0" smtClean="0">
                <a:solidFill>
                  <a:srgbClr val="C00000"/>
                </a:solidFill>
              </a:rPr>
              <a:t>Se requiere un terreno pequeño</a:t>
            </a:r>
          </a:p>
          <a:p>
            <a:pPr marL="742950" lvl="1" indent="-285750" algn="just">
              <a:buFont typeface="Wingdings" panose="05000000000000000000" pitchFamily="2" charset="2"/>
              <a:buChar char="ü"/>
            </a:pPr>
            <a:r>
              <a:rPr lang="es-ES" b="1" dirty="0" smtClean="0">
                <a:solidFill>
                  <a:srgbClr val="C00000"/>
                </a:solidFill>
              </a:rPr>
              <a:t>Mayor confiabilidad que el sistema de bus único</a:t>
            </a:r>
          </a:p>
        </p:txBody>
      </p:sp>
      <p:pic>
        <p:nvPicPr>
          <p:cNvPr id="4" name="Imagen 3"/>
          <p:cNvPicPr>
            <a:picLocks noChangeAspect="1"/>
          </p:cNvPicPr>
          <p:nvPr/>
        </p:nvPicPr>
        <p:blipFill rotWithShape="1">
          <a:blip r:embed="rId3"/>
          <a:srcRect b="8952"/>
          <a:stretch/>
        </p:blipFill>
        <p:spPr>
          <a:xfrm>
            <a:off x="3805176" y="883041"/>
            <a:ext cx="4324350" cy="1587027"/>
          </a:xfrm>
          <a:prstGeom prst="rect">
            <a:avLst/>
          </a:prstGeom>
        </p:spPr>
      </p:pic>
    </p:spTree>
    <p:extLst>
      <p:ext uri="{BB962C8B-B14F-4D97-AF65-F5344CB8AC3E}">
        <p14:creationId xmlns:p14="http://schemas.microsoft.com/office/powerpoint/2010/main" val="2807961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1" y="221512"/>
            <a:ext cx="11661568" cy="4247317"/>
          </a:xfrm>
          <a:prstGeom prst="rect">
            <a:avLst/>
          </a:prstGeom>
        </p:spPr>
        <p:txBody>
          <a:bodyPr wrap="square">
            <a:spAutoFit/>
          </a:bodyPr>
          <a:lstStyle/>
          <a:p>
            <a:pPr algn="just"/>
            <a:r>
              <a:rPr lang="es-ES" b="1" dirty="0" smtClean="0">
                <a:solidFill>
                  <a:srgbClr val="0070C0"/>
                </a:solidFill>
              </a:rPr>
              <a:t>•    Desventajas:</a:t>
            </a:r>
          </a:p>
          <a:p>
            <a:pPr marL="742950" lvl="1" indent="-285750" algn="just">
              <a:buFont typeface="Wingdings" panose="05000000000000000000" pitchFamily="2" charset="2"/>
              <a:buChar char="ü"/>
            </a:pPr>
            <a:r>
              <a:rPr lang="es-ES" b="1" dirty="0" smtClean="0">
                <a:solidFill>
                  <a:srgbClr val="C00000"/>
                </a:solidFill>
              </a:rPr>
              <a:t>Se requiere interruptor adicional</a:t>
            </a:r>
          </a:p>
          <a:p>
            <a:pPr marL="742950" lvl="1" indent="-285750" algn="just">
              <a:buFont typeface="Wingdings" panose="05000000000000000000" pitchFamily="2" charset="2"/>
              <a:buChar char="ü"/>
            </a:pPr>
            <a:r>
              <a:rPr lang="es-ES" b="1" dirty="0" smtClean="0">
                <a:solidFill>
                  <a:srgbClr val="C00000"/>
                </a:solidFill>
              </a:rPr>
              <a:t>La falla del interruptor de seccionamiento provoca la pérdida de toda la estación</a:t>
            </a:r>
          </a:p>
          <a:p>
            <a:pPr marL="742950" lvl="1" indent="-285750" algn="just">
              <a:buFont typeface="Wingdings" panose="05000000000000000000" pitchFamily="2" charset="2"/>
              <a:buChar char="ü"/>
            </a:pPr>
            <a:r>
              <a:rPr lang="es-ES" b="1" dirty="0" smtClean="0">
                <a:solidFill>
                  <a:srgbClr val="C00000"/>
                </a:solidFill>
              </a:rPr>
              <a:t>La eliminación del interruptor para mantenimiento provoca la pérdida de la línea correspondiente</a:t>
            </a:r>
          </a:p>
          <a:p>
            <a:pPr algn="just"/>
            <a:r>
              <a:rPr lang="es-ES" dirty="0" smtClean="0"/>
              <a:t>El siguiente sistema de bus a considerar es un "Sistema de bus de transferencia", que se muestra en la Fig. 8, que además del bus principal tiene un bus de transferencia conectado a través de un interruptor de transferencia.</a:t>
            </a:r>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endParaRPr lang="es-ES" dirty="0" smtClean="0"/>
          </a:p>
          <a:p>
            <a:pPr algn="ctr"/>
            <a:r>
              <a:rPr lang="es-ES" b="1" dirty="0" smtClean="0"/>
              <a:t>Fig. 8. Sistema de </a:t>
            </a:r>
            <a:r>
              <a:rPr lang="es-ES" b="1" dirty="0" err="1" smtClean="0"/>
              <a:t>bús</a:t>
            </a:r>
            <a:r>
              <a:rPr lang="es-ES" b="1" dirty="0" smtClean="0"/>
              <a:t> de transferencia</a:t>
            </a:r>
          </a:p>
          <a:p>
            <a:pPr algn="just"/>
            <a:endParaRPr lang="en-US" dirty="0"/>
          </a:p>
        </p:txBody>
      </p:sp>
      <p:pic>
        <p:nvPicPr>
          <p:cNvPr id="3" name="Imagen 2"/>
          <p:cNvPicPr>
            <a:picLocks noChangeAspect="1"/>
          </p:cNvPicPr>
          <p:nvPr/>
        </p:nvPicPr>
        <p:blipFill>
          <a:blip r:embed="rId3"/>
          <a:stretch>
            <a:fillRect/>
          </a:stretch>
        </p:blipFill>
        <p:spPr>
          <a:xfrm>
            <a:off x="3690876" y="2027032"/>
            <a:ext cx="4552950" cy="1832450"/>
          </a:xfrm>
          <a:prstGeom prst="rect">
            <a:avLst/>
          </a:prstGeom>
        </p:spPr>
      </p:pic>
      <p:sp>
        <p:nvSpPr>
          <p:cNvPr id="5" name="Rectángulo 4"/>
          <p:cNvSpPr/>
          <p:nvPr/>
        </p:nvSpPr>
        <p:spPr>
          <a:xfrm>
            <a:off x="201881" y="4188052"/>
            <a:ext cx="11661568" cy="2585323"/>
          </a:xfrm>
          <a:prstGeom prst="rect">
            <a:avLst/>
          </a:prstGeom>
        </p:spPr>
        <p:txBody>
          <a:bodyPr wrap="square">
            <a:spAutoFit/>
          </a:bodyPr>
          <a:lstStyle/>
          <a:p>
            <a:pPr algn="just"/>
            <a:r>
              <a:rPr lang="en-US" dirty="0" err="1" smtClean="0"/>
              <a:t>En</a:t>
            </a:r>
            <a:r>
              <a:rPr lang="en-US" dirty="0" smtClean="0"/>
              <a:t> </a:t>
            </a:r>
            <a:r>
              <a:rPr lang="en-US" dirty="0" err="1" smtClean="0"/>
              <a:t>comparación</a:t>
            </a:r>
            <a:r>
              <a:rPr lang="en-US" dirty="0" smtClean="0"/>
              <a:t> con las dos </a:t>
            </a:r>
            <a:r>
              <a:rPr lang="en-US" dirty="0" err="1" smtClean="0"/>
              <a:t>opciones</a:t>
            </a:r>
            <a:r>
              <a:rPr lang="en-US" dirty="0" smtClean="0"/>
              <a:t> de bus recto simple </a:t>
            </a:r>
            <a:r>
              <a:rPr lang="en-US" dirty="0" err="1" smtClean="0"/>
              <a:t>discutidas</a:t>
            </a:r>
            <a:r>
              <a:rPr lang="en-US" dirty="0" smtClean="0"/>
              <a:t> </a:t>
            </a:r>
            <a:r>
              <a:rPr lang="en-US" dirty="0" err="1" smtClean="0"/>
              <a:t>anteriormente</a:t>
            </a:r>
            <a:r>
              <a:rPr lang="en-US" dirty="0" smtClean="0"/>
              <a:t>, un </a:t>
            </a:r>
            <a:r>
              <a:rPr lang="en-US" dirty="0" err="1" smtClean="0"/>
              <a:t>sistema</a:t>
            </a:r>
            <a:r>
              <a:rPr lang="en-US" dirty="0" smtClean="0"/>
              <a:t> de bus de </a:t>
            </a:r>
            <a:r>
              <a:rPr lang="en-US" dirty="0" err="1" smtClean="0"/>
              <a:t>transferencia</a:t>
            </a:r>
            <a:r>
              <a:rPr lang="en-US" dirty="0" smtClean="0"/>
              <a:t> </a:t>
            </a:r>
            <a:r>
              <a:rPr lang="en-US" dirty="0" err="1" smtClean="0"/>
              <a:t>brinda</a:t>
            </a:r>
            <a:r>
              <a:rPr lang="en-US" dirty="0" smtClean="0"/>
              <a:t> </a:t>
            </a:r>
            <a:r>
              <a:rPr lang="en-US" dirty="0" err="1" smtClean="0"/>
              <a:t>más</a:t>
            </a:r>
            <a:r>
              <a:rPr lang="en-US" dirty="0" smtClean="0"/>
              <a:t> </a:t>
            </a:r>
            <a:r>
              <a:rPr lang="en-US" dirty="0" err="1" smtClean="0"/>
              <a:t>flexibilidad</a:t>
            </a:r>
            <a:r>
              <a:rPr lang="en-US" dirty="0" smtClean="0"/>
              <a:t> </a:t>
            </a:r>
            <a:r>
              <a:rPr lang="en-US" dirty="0" err="1" smtClean="0"/>
              <a:t>operativa</a:t>
            </a:r>
            <a:r>
              <a:rPr lang="en-US" dirty="0" smtClean="0"/>
              <a:t> </a:t>
            </a:r>
            <a:r>
              <a:rPr lang="en-US" dirty="0" err="1" smtClean="0"/>
              <a:t>porque</a:t>
            </a:r>
            <a:r>
              <a:rPr lang="en-US" dirty="0" smtClean="0"/>
              <a:t> </a:t>
            </a:r>
            <a:r>
              <a:rPr lang="en-US" dirty="0" err="1" smtClean="0"/>
              <a:t>permite</a:t>
            </a:r>
            <a:r>
              <a:rPr lang="en-US" dirty="0" smtClean="0"/>
              <a:t> </a:t>
            </a:r>
            <a:r>
              <a:rPr lang="en-US" dirty="0" err="1" smtClean="0"/>
              <a:t>poner</a:t>
            </a:r>
            <a:r>
              <a:rPr lang="en-US" dirty="0" smtClean="0"/>
              <a:t> </a:t>
            </a:r>
            <a:r>
              <a:rPr lang="en-US" dirty="0" err="1" smtClean="0"/>
              <a:t>fuera</a:t>
            </a:r>
            <a:r>
              <a:rPr lang="en-US" dirty="0" smtClean="0"/>
              <a:t> de </a:t>
            </a:r>
            <a:r>
              <a:rPr lang="en-US" dirty="0" err="1" smtClean="0"/>
              <a:t>servicio</a:t>
            </a:r>
            <a:r>
              <a:rPr lang="en-US" dirty="0" smtClean="0"/>
              <a:t> </a:t>
            </a:r>
            <a:r>
              <a:rPr lang="en-US" dirty="0" err="1" smtClean="0"/>
              <a:t>cualquier</a:t>
            </a:r>
            <a:r>
              <a:rPr lang="en-US" dirty="0" smtClean="0"/>
              <a:t> </a:t>
            </a:r>
            <a:r>
              <a:rPr lang="en-US" dirty="0" err="1" smtClean="0"/>
              <a:t>interruptor</a:t>
            </a:r>
            <a:r>
              <a:rPr lang="en-US" dirty="0" smtClean="0"/>
              <a:t> de </a:t>
            </a:r>
            <a:r>
              <a:rPr lang="en-US" dirty="0" err="1" smtClean="0"/>
              <a:t>línea</a:t>
            </a:r>
            <a:r>
              <a:rPr lang="en-US" dirty="0" smtClean="0"/>
              <a:t>, y </a:t>
            </a:r>
            <a:r>
              <a:rPr lang="en-US" dirty="0" err="1" smtClean="0"/>
              <a:t>dejar</a:t>
            </a:r>
            <a:r>
              <a:rPr lang="en-US" dirty="0" smtClean="0"/>
              <a:t> la </a:t>
            </a:r>
            <a:r>
              <a:rPr lang="en-US" dirty="0" err="1" smtClean="0"/>
              <a:t>línea</a:t>
            </a:r>
            <a:r>
              <a:rPr lang="en-US" dirty="0" smtClean="0"/>
              <a:t> </a:t>
            </a:r>
            <a:r>
              <a:rPr lang="en-US" dirty="0" err="1" smtClean="0"/>
              <a:t>correspondiente</a:t>
            </a:r>
            <a:r>
              <a:rPr lang="en-US" dirty="0" smtClean="0"/>
              <a:t> </a:t>
            </a:r>
            <a:r>
              <a:rPr lang="en-US" dirty="0" err="1" smtClean="0"/>
              <a:t>energizada</a:t>
            </a:r>
            <a:r>
              <a:rPr lang="en-US" dirty="0" smtClean="0"/>
              <a:t>. Como se </a:t>
            </a:r>
            <a:r>
              <a:rPr lang="en-US" dirty="0" err="1" smtClean="0"/>
              <a:t>puede</a:t>
            </a:r>
            <a:r>
              <a:rPr lang="en-US" dirty="0" smtClean="0"/>
              <a:t> </a:t>
            </a:r>
            <a:r>
              <a:rPr lang="en-US" dirty="0" err="1" smtClean="0"/>
              <a:t>ver</a:t>
            </a:r>
            <a:r>
              <a:rPr lang="en-US" dirty="0" smtClean="0"/>
              <a:t> </a:t>
            </a:r>
            <a:r>
              <a:rPr lang="en-US" dirty="0" err="1" smtClean="0"/>
              <a:t>en</a:t>
            </a:r>
            <a:r>
              <a:rPr lang="en-US" dirty="0" smtClean="0"/>
              <a:t> la Fig. 8, </a:t>
            </a:r>
            <a:r>
              <a:rPr lang="en-US" dirty="0" err="1" smtClean="0"/>
              <a:t>después</a:t>
            </a:r>
            <a:r>
              <a:rPr lang="en-US" dirty="0" smtClean="0"/>
              <a:t> de </a:t>
            </a:r>
            <a:r>
              <a:rPr lang="en-US" dirty="0" err="1" smtClean="0"/>
              <a:t>desconectar</a:t>
            </a:r>
            <a:r>
              <a:rPr lang="en-US" dirty="0" smtClean="0"/>
              <a:t> el </a:t>
            </a:r>
            <a:r>
              <a:rPr lang="en-US" dirty="0" err="1" smtClean="0"/>
              <a:t>interruptor</a:t>
            </a:r>
            <a:r>
              <a:rPr lang="en-US" dirty="0" smtClean="0"/>
              <a:t> de </a:t>
            </a:r>
            <a:r>
              <a:rPr lang="en-US" dirty="0" err="1" smtClean="0"/>
              <a:t>línea</a:t>
            </a:r>
            <a:r>
              <a:rPr lang="en-US" dirty="0" smtClean="0"/>
              <a:t> </a:t>
            </a:r>
            <a:r>
              <a:rPr lang="en-US" dirty="0" err="1" smtClean="0"/>
              <a:t>en</a:t>
            </a:r>
            <a:r>
              <a:rPr lang="en-US" dirty="0" smtClean="0"/>
              <a:t> ambos </a:t>
            </a:r>
            <a:r>
              <a:rPr lang="en-US" dirty="0" err="1" smtClean="0"/>
              <a:t>lados</a:t>
            </a:r>
            <a:r>
              <a:rPr lang="en-US" dirty="0" smtClean="0"/>
              <a:t> (</a:t>
            </a:r>
            <a:r>
              <a:rPr lang="en-US" dirty="0" err="1" smtClean="0"/>
              <a:t>por</a:t>
            </a:r>
            <a:r>
              <a:rPr lang="en-US" dirty="0" smtClean="0"/>
              <a:t> </a:t>
            </a:r>
            <a:r>
              <a:rPr lang="en-US" dirty="0" err="1" smtClean="0"/>
              <a:t>motivos</a:t>
            </a:r>
            <a:r>
              <a:rPr lang="en-US" dirty="0" smtClean="0"/>
              <a:t> de </a:t>
            </a:r>
            <a:r>
              <a:rPr lang="en-US" dirty="0" err="1" smtClean="0"/>
              <a:t>simplicidad</a:t>
            </a:r>
            <a:r>
              <a:rPr lang="en-US" dirty="0" smtClean="0"/>
              <a:t>, no se </a:t>
            </a:r>
            <a:r>
              <a:rPr lang="en-US" dirty="0" err="1" smtClean="0"/>
              <a:t>muestran</a:t>
            </a:r>
            <a:r>
              <a:rPr lang="en-US" dirty="0" smtClean="0"/>
              <a:t> </a:t>
            </a:r>
            <a:r>
              <a:rPr lang="en-US" dirty="0" err="1" smtClean="0"/>
              <a:t>los</a:t>
            </a:r>
            <a:r>
              <a:rPr lang="en-US" dirty="0" smtClean="0"/>
              <a:t> </a:t>
            </a:r>
            <a:r>
              <a:rPr lang="en-US" dirty="0" err="1" smtClean="0"/>
              <a:t>seccionadores</a:t>
            </a:r>
            <a:r>
              <a:rPr lang="en-US" dirty="0" smtClean="0"/>
              <a:t> de </a:t>
            </a:r>
            <a:r>
              <a:rPr lang="en-US" dirty="0" err="1" smtClean="0"/>
              <a:t>desconexión</a:t>
            </a:r>
            <a:r>
              <a:rPr lang="en-US" dirty="0" smtClean="0"/>
              <a:t> del </a:t>
            </a:r>
            <a:r>
              <a:rPr lang="en-US" dirty="0" err="1" smtClean="0"/>
              <a:t>interruptor</a:t>
            </a:r>
            <a:r>
              <a:rPr lang="en-US" dirty="0" smtClean="0"/>
              <a:t>), la </a:t>
            </a:r>
            <a:r>
              <a:rPr lang="en-US" dirty="0" err="1" smtClean="0"/>
              <a:t>desconexión</a:t>
            </a:r>
            <a:r>
              <a:rPr lang="en-US" dirty="0" smtClean="0"/>
              <a:t> de </a:t>
            </a:r>
            <a:r>
              <a:rPr lang="en-US" dirty="0" err="1" smtClean="0"/>
              <a:t>transferencia</a:t>
            </a:r>
            <a:r>
              <a:rPr lang="en-US" dirty="0" smtClean="0"/>
              <a:t> se </a:t>
            </a:r>
            <a:r>
              <a:rPr lang="en-US" dirty="0" err="1" smtClean="0"/>
              <a:t>cerrará</a:t>
            </a:r>
            <a:r>
              <a:rPr lang="en-US" dirty="0" smtClean="0"/>
              <a:t> y el </a:t>
            </a:r>
            <a:r>
              <a:rPr lang="en-US" dirty="0" err="1" smtClean="0"/>
              <a:t>interruptor</a:t>
            </a:r>
            <a:r>
              <a:rPr lang="en-US" dirty="0" smtClean="0"/>
              <a:t> de </a:t>
            </a:r>
            <a:r>
              <a:rPr lang="en-US" dirty="0" err="1" smtClean="0"/>
              <a:t>transferencia</a:t>
            </a:r>
            <a:r>
              <a:rPr lang="en-US" dirty="0" smtClean="0"/>
              <a:t> </a:t>
            </a:r>
            <a:r>
              <a:rPr lang="en-US" dirty="0" err="1" smtClean="0"/>
              <a:t>protegerá</a:t>
            </a:r>
            <a:r>
              <a:rPr lang="en-US" dirty="0" smtClean="0"/>
              <a:t> </a:t>
            </a:r>
            <a:r>
              <a:rPr lang="en-US" dirty="0" err="1" smtClean="0"/>
              <a:t>temporalmente</a:t>
            </a:r>
            <a:r>
              <a:rPr lang="en-US" dirty="0" smtClean="0"/>
              <a:t> la </a:t>
            </a:r>
            <a:r>
              <a:rPr lang="en-US" dirty="0" err="1" smtClean="0"/>
              <a:t>línea</a:t>
            </a:r>
            <a:r>
              <a:rPr lang="en-US" dirty="0" smtClean="0"/>
              <a:t> </a:t>
            </a:r>
            <a:r>
              <a:rPr lang="en-US" dirty="0" err="1" smtClean="0"/>
              <a:t>cuyo</a:t>
            </a:r>
            <a:r>
              <a:rPr lang="en-US" dirty="0" smtClean="0"/>
              <a:t> </a:t>
            </a:r>
            <a:r>
              <a:rPr lang="en-US" dirty="0" err="1" smtClean="0"/>
              <a:t>interruptor</a:t>
            </a:r>
            <a:r>
              <a:rPr lang="en-US" dirty="0" smtClean="0"/>
              <a:t> </a:t>
            </a:r>
            <a:r>
              <a:rPr lang="en-US" dirty="0" err="1" smtClean="0"/>
              <a:t>permanente</a:t>
            </a:r>
            <a:r>
              <a:rPr lang="en-US" dirty="0" smtClean="0"/>
              <a:t> se </a:t>
            </a:r>
            <a:r>
              <a:rPr lang="en-US" dirty="0" err="1" smtClean="0"/>
              <a:t>retira</a:t>
            </a:r>
            <a:r>
              <a:rPr lang="en-US" dirty="0" smtClean="0"/>
              <a:t> de </a:t>
            </a:r>
            <a:r>
              <a:rPr lang="en-US" dirty="0" err="1" smtClean="0"/>
              <a:t>servicio</a:t>
            </a:r>
            <a:r>
              <a:rPr lang="en-US" dirty="0" smtClean="0"/>
              <a:t>. Si </a:t>
            </a:r>
            <a:r>
              <a:rPr lang="en-US" dirty="0" err="1" smtClean="0"/>
              <a:t>bien</a:t>
            </a:r>
            <a:r>
              <a:rPr lang="en-US" dirty="0" smtClean="0"/>
              <a:t> </a:t>
            </a:r>
            <a:r>
              <a:rPr lang="en-US" dirty="0" err="1" smtClean="0"/>
              <a:t>representa</a:t>
            </a:r>
            <a:r>
              <a:rPr lang="en-US" dirty="0" smtClean="0"/>
              <a:t> </a:t>
            </a:r>
            <a:r>
              <a:rPr lang="en-US" dirty="0" err="1" smtClean="0"/>
              <a:t>una</a:t>
            </a:r>
            <a:r>
              <a:rPr lang="en-US" dirty="0" smtClean="0"/>
              <a:t> </a:t>
            </a:r>
            <a:r>
              <a:rPr lang="en-US" dirty="0" err="1" smtClean="0"/>
              <a:t>ligera</a:t>
            </a:r>
            <a:r>
              <a:rPr lang="en-US" dirty="0" smtClean="0"/>
              <a:t> </a:t>
            </a:r>
            <a:r>
              <a:rPr lang="en-US" dirty="0" err="1" smtClean="0"/>
              <a:t>mejora</a:t>
            </a:r>
            <a:r>
              <a:rPr lang="en-US" dirty="0" smtClean="0"/>
              <a:t> </a:t>
            </a:r>
            <a:r>
              <a:rPr lang="en-US" dirty="0" err="1" smtClean="0"/>
              <a:t>desde</a:t>
            </a:r>
            <a:r>
              <a:rPr lang="en-US" dirty="0" smtClean="0"/>
              <a:t> el </a:t>
            </a:r>
            <a:r>
              <a:rPr lang="en-US" dirty="0" err="1" smtClean="0"/>
              <a:t>punto</a:t>
            </a:r>
            <a:r>
              <a:rPr lang="en-US" dirty="0" smtClean="0"/>
              <a:t> de vista </a:t>
            </a:r>
            <a:r>
              <a:rPr lang="en-US" dirty="0" err="1" smtClean="0"/>
              <a:t>operativo</a:t>
            </a:r>
            <a:r>
              <a:rPr lang="en-US" dirty="0" smtClean="0"/>
              <a:t> </a:t>
            </a:r>
            <a:r>
              <a:rPr lang="en-US" dirty="0" err="1" smtClean="0"/>
              <a:t>en</a:t>
            </a:r>
            <a:r>
              <a:rPr lang="en-US" dirty="0" smtClean="0"/>
              <a:t> </a:t>
            </a:r>
            <a:r>
              <a:rPr lang="en-US" dirty="0" err="1" smtClean="0"/>
              <a:t>comparación</a:t>
            </a:r>
            <a:r>
              <a:rPr lang="en-US" dirty="0" smtClean="0"/>
              <a:t> con </a:t>
            </a:r>
            <a:r>
              <a:rPr lang="en-US" dirty="0" err="1" smtClean="0"/>
              <a:t>los</a:t>
            </a:r>
            <a:r>
              <a:rPr lang="en-US" dirty="0" smtClean="0"/>
              <a:t> </a:t>
            </a:r>
            <a:r>
              <a:rPr lang="en-US" dirty="0" err="1" smtClean="0"/>
              <a:t>sistemas</a:t>
            </a:r>
            <a:r>
              <a:rPr lang="en-US" dirty="0" smtClean="0"/>
              <a:t> de </a:t>
            </a:r>
            <a:r>
              <a:rPr lang="en-US" dirty="0" err="1" smtClean="0"/>
              <a:t>barra</a:t>
            </a:r>
            <a:r>
              <a:rPr lang="en-US" dirty="0" smtClean="0"/>
              <a:t> simple, </a:t>
            </a:r>
            <a:r>
              <a:rPr lang="en-US" dirty="0" err="1" smtClean="0"/>
              <a:t>una</a:t>
            </a:r>
            <a:r>
              <a:rPr lang="en-US" dirty="0" smtClean="0"/>
              <a:t> </a:t>
            </a:r>
            <a:r>
              <a:rPr lang="en-US" dirty="0" err="1" smtClean="0"/>
              <a:t>disposición</a:t>
            </a:r>
            <a:r>
              <a:rPr lang="en-US" dirty="0" smtClean="0"/>
              <a:t> de </a:t>
            </a:r>
            <a:r>
              <a:rPr lang="en-US" dirty="0" err="1" smtClean="0"/>
              <a:t>barra</a:t>
            </a:r>
            <a:r>
              <a:rPr lang="en-US" dirty="0" smtClean="0"/>
              <a:t> de </a:t>
            </a:r>
            <a:r>
              <a:rPr lang="en-US" dirty="0" err="1" smtClean="0"/>
              <a:t>transferencia</a:t>
            </a:r>
            <a:r>
              <a:rPr lang="en-US" dirty="0" smtClean="0"/>
              <a:t> </a:t>
            </a:r>
            <a:r>
              <a:rPr lang="en-US" dirty="0" err="1" smtClean="0"/>
              <a:t>tiene</a:t>
            </a:r>
            <a:r>
              <a:rPr lang="en-US" dirty="0" smtClean="0"/>
              <a:t> </a:t>
            </a:r>
            <a:r>
              <a:rPr lang="en-US" dirty="0" err="1" smtClean="0"/>
              <a:t>una</a:t>
            </a:r>
            <a:r>
              <a:rPr lang="en-US" dirty="0" smtClean="0"/>
              <a:t> </a:t>
            </a:r>
            <a:r>
              <a:rPr lang="en-US" dirty="0" err="1" smtClean="0"/>
              <a:t>confiabilidad</a:t>
            </a:r>
            <a:r>
              <a:rPr lang="en-US" dirty="0" smtClean="0"/>
              <a:t> </a:t>
            </a:r>
            <a:r>
              <a:rPr lang="en-US" dirty="0" err="1" smtClean="0"/>
              <a:t>aún</a:t>
            </a:r>
            <a:r>
              <a:rPr lang="en-US" dirty="0" smtClean="0"/>
              <a:t> </a:t>
            </a:r>
            <a:r>
              <a:rPr lang="en-US" dirty="0" err="1" smtClean="0"/>
              <a:t>menor</a:t>
            </a:r>
            <a:r>
              <a:rPr lang="en-US" dirty="0" smtClean="0"/>
              <a:t> que </a:t>
            </a:r>
            <a:r>
              <a:rPr lang="en-US" dirty="0" err="1" smtClean="0"/>
              <a:t>una</a:t>
            </a:r>
            <a:r>
              <a:rPr lang="en-US" dirty="0" smtClean="0"/>
              <a:t> </a:t>
            </a:r>
            <a:r>
              <a:rPr lang="en-US" dirty="0" err="1" smtClean="0"/>
              <a:t>barra</a:t>
            </a:r>
            <a:r>
              <a:rPr lang="en-US" dirty="0" smtClean="0"/>
              <a:t> </a:t>
            </a:r>
            <a:r>
              <a:rPr lang="en-US" dirty="0" err="1" smtClean="0"/>
              <a:t>seccional</a:t>
            </a:r>
            <a:r>
              <a:rPr lang="en-US" dirty="0" smtClean="0"/>
              <a:t> </a:t>
            </a:r>
            <a:r>
              <a:rPr lang="en-US" dirty="0" err="1" smtClean="0"/>
              <a:t>porque</a:t>
            </a:r>
            <a:r>
              <a:rPr lang="en-US" dirty="0" smtClean="0"/>
              <a:t>, </a:t>
            </a:r>
            <a:r>
              <a:rPr lang="en-US" dirty="0" err="1" smtClean="0"/>
              <a:t>como</a:t>
            </a:r>
            <a:r>
              <a:rPr lang="en-US" dirty="0" smtClean="0"/>
              <a:t> </a:t>
            </a:r>
            <a:r>
              <a:rPr lang="en-US" dirty="0" err="1" smtClean="0"/>
              <a:t>es</a:t>
            </a:r>
            <a:r>
              <a:rPr lang="en-US" dirty="0" smtClean="0"/>
              <a:t> el </a:t>
            </a:r>
            <a:r>
              <a:rPr lang="en-US" dirty="0" err="1" smtClean="0"/>
              <a:t>caso</a:t>
            </a:r>
            <a:r>
              <a:rPr lang="en-US" dirty="0" smtClean="0"/>
              <a:t> de </a:t>
            </a:r>
            <a:r>
              <a:rPr lang="en-US" dirty="0" err="1" smtClean="0"/>
              <a:t>una</a:t>
            </a:r>
            <a:r>
              <a:rPr lang="en-US" dirty="0" smtClean="0"/>
              <a:t> </a:t>
            </a:r>
            <a:r>
              <a:rPr lang="en-US" dirty="0" err="1" smtClean="0"/>
              <a:t>barra</a:t>
            </a:r>
            <a:r>
              <a:rPr lang="en-US" dirty="0" smtClean="0"/>
              <a:t> sin un </a:t>
            </a:r>
            <a:r>
              <a:rPr lang="en-US" dirty="0" err="1" smtClean="0"/>
              <a:t>interruptor</a:t>
            </a:r>
            <a:r>
              <a:rPr lang="en-US" dirty="0" smtClean="0"/>
              <a:t> de </a:t>
            </a:r>
            <a:r>
              <a:rPr lang="en-US" dirty="0" err="1" smtClean="0"/>
              <a:t>sección</a:t>
            </a:r>
            <a:r>
              <a:rPr lang="en-US" dirty="0" smtClean="0"/>
              <a:t> que se </a:t>
            </a:r>
            <a:r>
              <a:rPr lang="en-US" dirty="0" err="1" smtClean="0"/>
              <a:t>muestra</a:t>
            </a:r>
            <a:r>
              <a:rPr lang="en-US" dirty="0" smtClean="0"/>
              <a:t> </a:t>
            </a:r>
            <a:r>
              <a:rPr lang="en-US" dirty="0" err="1" smtClean="0"/>
              <a:t>en</a:t>
            </a:r>
            <a:r>
              <a:rPr lang="en-US" dirty="0" smtClean="0"/>
              <a:t> la Fig. 6, </a:t>
            </a:r>
            <a:r>
              <a:rPr lang="es-ES" dirty="0" smtClean="0"/>
              <a:t>una falla de cualquier interruptor en un sistema de bus de transferencia provocará una interrupción de la subestación completa.</a:t>
            </a:r>
            <a:endParaRPr lang="en-US" dirty="0"/>
          </a:p>
        </p:txBody>
      </p:sp>
    </p:spTree>
    <p:extLst>
      <p:ext uri="{BB962C8B-B14F-4D97-AF65-F5344CB8AC3E}">
        <p14:creationId xmlns:p14="http://schemas.microsoft.com/office/powerpoint/2010/main" val="281741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30" y="117693"/>
            <a:ext cx="8015844" cy="6740307"/>
          </a:xfrm>
          <a:prstGeom prst="rect">
            <a:avLst/>
          </a:prstGeom>
        </p:spPr>
        <p:txBody>
          <a:bodyPr wrap="square">
            <a:spAutoFit/>
          </a:bodyPr>
          <a:lstStyle/>
          <a:p>
            <a:pPr algn="just"/>
            <a:r>
              <a:rPr lang="en-US" dirty="0" err="1" smtClean="0"/>
              <a:t>Resumiendo</a:t>
            </a:r>
            <a:r>
              <a:rPr lang="en-US" dirty="0" smtClean="0"/>
              <a:t> las </a:t>
            </a:r>
            <a:r>
              <a:rPr lang="en-US" dirty="0" err="1" smtClean="0"/>
              <a:t>ventajas</a:t>
            </a:r>
            <a:r>
              <a:rPr lang="en-US" dirty="0" smtClean="0"/>
              <a:t> y </a:t>
            </a:r>
            <a:r>
              <a:rPr lang="en-US" dirty="0" err="1" smtClean="0"/>
              <a:t>desventajas</a:t>
            </a:r>
            <a:r>
              <a:rPr lang="en-US" dirty="0" smtClean="0"/>
              <a:t> de un </a:t>
            </a:r>
            <a:r>
              <a:rPr lang="en-US" dirty="0" err="1" smtClean="0"/>
              <a:t>sistema</a:t>
            </a:r>
            <a:r>
              <a:rPr lang="en-US" dirty="0" smtClean="0"/>
              <a:t> de </a:t>
            </a:r>
            <a:r>
              <a:rPr lang="en-US" dirty="0" err="1" smtClean="0"/>
              <a:t>autobús</a:t>
            </a:r>
            <a:r>
              <a:rPr lang="en-US" dirty="0" smtClean="0"/>
              <a:t> de </a:t>
            </a:r>
            <a:r>
              <a:rPr lang="en-US" dirty="0" err="1" smtClean="0"/>
              <a:t>transferencia</a:t>
            </a:r>
            <a:r>
              <a:rPr lang="en-US" dirty="0" smtClean="0"/>
              <a:t>:</a:t>
            </a:r>
          </a:p>
          <a:p>
            <a:pPr algn="just"/>
            <a:r>
              <a:rPr lang="en-US" b="1" dirty="0" smtClean="0">
                <a:solidFill>
                  <a:srgbClr val="0070C0"/>
                </a:solidFill>
              </a:rPr>
              <a:t>•    </a:t>
            </a:r>
            <a:r>
              <a:rPr lang="en-US" b="1" dirty="0" err="1" smtClean="0">
                <a:solidFill>
                  <a:srgbClr val="0070C0"/>
                </a:solidFill>
              </a:rPr>
              <a:t>Ventajas</a:t>
            </a:r>
            <a:r>
              <a:rPr lang="en-US" b="1" dirty="0" smtClean="0">
                <a:solidFill>
                  <a:srgbClr val="0070C0"/>
                </a:solidFill>
              </a:rPr>
              <a:t>:</a:t>
            </a:r>
          </a:p>
          <a:p>
            <a:pPr marL="742950" lvl="1" indent="-285750" algn="just">
              <a:buFont typeface="Wingdings" panose="05000000000000000000" pitchFamily="2" charset="2"/>
              <a:buChar char="ü"/>
            </a:pPr>
            <a:r>
              <a:rPr lang="en-US" b="1" dirty="0" err="1" smtClean="0">
                <a:solidFill>
                  <a:srgbClr val="C00000"/>
                </a:solidFill>
              </a:rPr>
              <a:t>Costo</a:t>
            </a:r>
            <a:r>
              <a:rPr lang="en-US" b="1" dirty="0" smtClean="0">
                <a:solidFill>
                  <a:srgbClr val="C00000"/>
                </a:solidFill>
              </a:rPr>
              <a:t> </a:t>
            </a:r>
            <a:r>
              <a:rPr lang="en-US" b="1" dirty="0" err="1" smtClean="0">
                <a:solidFill>
                  <a:srgbClr val="C00000"/>
                </a:solidFill>
              </a:rPr>
              <a:t>razonable</a:t>
            </a:r>
            <a:endParaRPr lang="en-US" b="1" dirty="0" smtClean="0">
              <a:solidFill>
                <a:srgbClr val="C00000"/>
              </a:solidFill>
            </a:endParaRPr>
          </a:p>
          <a:p>
            <a:pPr marL="742950" lvl="1" indent="-285750" algn="just">
              <a:buFont typeface="Wingdings" panose="05000000000000000000" pitchFamily="2" charset="2"/>
              <a:buChar char="ü"/>
            </a:pPr>
            <a:r>
              <a:rPr lang="en-US" b="1" dirty="0" smtClean="0">
                <a:solidFill>
                  <a:srgbClr val="C00000"/>
                </a:solidFill>
              </a:rPr>
              <a:t>Se </a:t>
            </a:r>
            <a:r>
              <a:rPr lang="en-US" b="1" dirty="0" err="1" smtClean="0">
                <a:solidFill>
                  <a:srgbClr val="C00000"/>
                </a:solidFill>
              </a:rPr>
              <a:t>requiere</a:t>
            </a:r>
            <a:r>
              <a:rPr lang="en-US" b="1" dirty="0" smtClean="0">
                <a:solidFill>
                  <a:srgbClr val="C00000"/>
                </a:solidFill>
              </a:rPr>
              <a:t> un </a:t>
            </a:r>
            <a:r>
              <a:rPr lang="en-US" b="1" dirty="0" err="1" smtClean="0">
                <a:solidFill>
                  <a:srgbClr val="C00000"/>
                </a:solidFill>
              </a:rPr>
              <a:t>área</a:t>
            </a:r>
            <a:r>
              <a:rPr lang="en-US" b="1" dirty="0" smtClean="0">
                <a:solidFill>
                  <a:srgbClr val="C00000"/>
                </a:solidFill>
              </a:rPr>
              <a:t> de </a:t>
            </a:r>
            <a:r>
              <a:rPr lang="en-US" b="1" dirty="0" err="1" smtClean="0">
                <a:solidFill>
                  <a:srgbClr val="C00000"/>
                </a:solidFill>
              </a:rPr>
              <a:t>tierra</a:t>
            </a:r>
            <a:r>
              <a:rPr lang="en-US" b="1" dirty="0" smtClean="0">
                <a:solidFill>
                  <a:srgbClr val="C00000"/>
                </a:solidFill>
              </a:rPr>
              <a:t> </a:t>
            </a:r>
            <a:r>
              <a:rPr lang="en-US" b="1" dirty="0" err="1" smtClean="0">
                <a:solidFill>
                  <a:srgbClr val="C00000"/>
                </a:solidFill>
              </a:rPr>
              <a:t>bastante</a:t>
            </a:r>
            <a:r>
              <a:rPr lang="en-US" b="1" dirty="0" smtClean="0">
                <a:solidFill>
                  <a:srgbClr val="C00000"/>
                </a:solidFill>
              </a:rPr>
              <a:t> </a:t>
            </a:r>
            <a:r>
              <a:rPr lang="en-US" b="1" dirty="0" err="1" smtClean="0">
                <a:solidFill>
                  <a:srgbClr val="C00000"/>
                </a:solidFill>
              </a:rPr>
              <a:t>pequeña</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Cualquier</a:t>
            </a:r>
            <a:r>
              <a:rPr lang="en-US" b="1" dirty="0" smtClean="0">
                <a:solidFill>
                  <a:srgbClr val="C00000"/>
                </a:solidFill>
              </a:rPr>
              <a:t> </a:t>
            </a:r>
            <a:r>
              <a:rPr lang="en-US" b="1" dirty="0" err="1" smtClean="0">
                <a:solidFill>
                  <a:srgbClr val="C00000"/>
                </a:solidFill>
              </a:rPr>
              <a:t>línea</a:t>
            </a:r>
            <a:r>
              <a:rPr lang="en-US" b="1" dirty="0" smtClean="0">
                <a:solidFill>
                  <a:srgbClr val="C00000"/>
                </a:solidFill>
              </a:rPr>
              <a:t> </a:t>
            </a:r>
            <a:r>
              <a:rPr lang="en-US" b="1" dirty="0" err="1" smtClean="0">
                <a:solidFill>
                  <a:srgbClr val="C00000"/>
                </a:solidFill>
              </a:rPr>
              <a:t>permanece</a:t>
            </a:r>
            <a:r>
              <a:rPr lang="en-US" b="1" dirty="0" smtClean="0">
                <a:solidFill>
                  <a:srgbClr val="C00000"/>
                </a:solidFill>
              </a:rPr>
              <a:t> </a:t>
            </a:r>
            <a:r>
              <a:rPr lang="en-US" b="1" dirty="0" err="1" smtClean="0">
                <a:solidFill>
                  <a:srgbClr val="C00000"/>
                </a:solidFill>
              </a:rPr>
              <a:t>en</a:t>
            </a:r>
            <a:r>
              <a:rPr lang="en-US" b="1" dirty="0" smtClean="0">
                <a:solidFill>
                  <a:srgbClr val="C00000"/>
                </a:solidFill>
              </a:rPr>
              <a:t> </a:t>
            </a:r>
            <a:r>
              <a:rPr lang="en-US" b="1" dirty="0" err="1" smtClean="0">
                <a:solidFill>
                  <a:srgbClr val="C00000"/>
                </a:solidFill>
              </a:rPr>
              <a:t>servicio</a:t>
            </a:r>
            <a:r>
              <a:rPr lang="en-US" b="1" dirty="0" smtClean="0">
                <a:solidFill>
                  <a:srgbClr val="C00000"/>
                </a:solidFill>
              </a:rPr>
              <a:t> </a:t>
            </a:r>
            <a:r>
              <a:rPr lang="en-US" b="1" dirty="0" err="1" smtClean="0">
                <a:solidFill>
                  <a:srgbClr val="C00000"/>
                </a:solidFill>
              </a:rPr>
              <a:t>durante</a:t>
            </a:r>
            <a:r>
              <a:rPr lang="en-US" b="1" dirty="0" smtClean="0">
                <a:solidFill>
                  <a:srgbClr val="C00000"/>
                </a:solidFill>
              </a:rPr>
              <a:t> el </a:t>
            </a:r>
            <a:r>
              <a:rPr lang="en-US" b="1" dirty="0" err="1" smtClean="0">
                <a:solidFill>
                  <a:srgbClr val="C00000"/>
                </a:solidFill>
              </a:rPr>
              <a:t>mantenimiento</a:t>
            </a:r>
            <a:r>
              <a:rPr lang="en-US" b="1" dirty="0" smtClean="0">
                <a:solidFill>
                  <a:srgbClr val="C00000"/>
                </a:solidFill>
              </a:rPr>
              <a:t> del </a:t>
            </a:r>
            <a:r>
              <a:rPr lang="en-US" b="1" dirty="0" err="1" smtClean="0">
                <a:solidFill>
                  <a:srgbClr val="C00000"/>
                </a:solidFill>
              </a:rPr>
              <a:t>interruptor</a:t>
            </a:r>
            <a:endParaRPr lang="en-US" b="1" dirty="0" smtClean="0">
              <a:solidFill>
                <a:srgbClr val="C00000"/>
              </a:solidFill>
            </a:endParaRPr>
          </a:p>
          <a:p>
            <a:pPr algn="just"/>
            <a:r>
              <a:rPr lang="en-US" b="1" dirty="0" smtClean="0">
                <a:solidFill>
                  <a:srgbClr val="0070C0"/>
                </a:solidFill>
              </a:rPr>
              <a:t>•    </a:t>
            </a:r>
            <a:r>
              <a:rPr lang="en-US" b="1" dirty="0" err="1" smtClean="0">
                <a:solidFill>
                  <a:srgbClr val="0070C0"/>
                </a:solidFill>
              </a:rPr>
              <a:t>Desventajas</a:t>
            </a:r>
            <a:r>
              <a:rPr lang="en-US" b="1" dirty="0" smtClean="0">
                <a:solidFill>
                  <a:srgbClr val="0070C0"/>
                </a:solidFill>
              </a:rPr>
              <a:t>:</a:t>
            </a:r>
          </a:p>
          <a:p>
            <a:pPr marL="742950" lvl="1" indent="-285750" algn="just">
              <a:buFont typeface="Wingdings" panose="05000000000000000000" pitchFamily="2" charset="2"/>
              <a:buChar char="ü"/>
            </a:pPr>
            <a:r>
              <a:rPr lang="en-US" b="1" dirty="0" smtClean="0">
                <a:solidFill>
                  <a:srgbClr val="C00000"/>
                </a:solidFill>
              </a:rPr>
              <a:t>Se </a:t>
            </a:r>
            <a:r>
              <a:rPr lang="en-US" b="1" dirty="0" err="1" smtClean="0">
                <a:solidFill>
                  <a:srgbClr val="C00000"/>
                </a:solidFill>
              </a:rPr>
              <a:t>requiere</a:t>
            </a:r>
            <a:r>
              <a:rPr lang="en-US" b="1" dirty="0" smtClean="0">
                <a:solidFill>
                  <a:srgbClr val="C00000"/>
                </a:solidFill>
              </a:rPr>
              <a:t> </a:t>
            </a:r>
            <a:r>
              <a:rPr lang="en-US" b="1" dirty="0" err="1" smtClean="0">
                <a:solidFill>
                  <a:srgbClr val="C00000"/>
                </a:solidFill>
              </a:rPr>
              <a:t>interruptor</a:t>
            </a:r>
            <a:r>
              <a:rPr lang="en-US" b="1" dirty="0" smtClean="0">
                <a:solidFill>
                  <a:srgbClr val="C00000"/>
                </a:solidFill>
              </a:rPr>
              <a:t> </a:t>
            </a:r>
            <a:r>
              <a:rPr lang="en-US" b="1" dirty="0" err="1" smtClean="0">
                <a:solidFill>
                  <a:srgbClr val="C00000"/>
                </a:solidFill>
              </a:rPr>
              <a:t>adicional</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Cualquier</a:t>
            </a:r>
            <a:r>
              <a:rPr lang="en-US" b="1" dirty="0" smtClean="0">
                <a:solidFill>
                  <a:srgbClr val="C00000"/>
                </a:solidFill>
              </a:rPr>
              <a:t> </a:t>
            </a:r>
            <a:r>
              <a:rPr lang="en-US" b="1" dirty="0" err="1" smtClean="0">
                <a:solidFill>
                  <a:srgbClr val="C00000"/>
                </a:solidFill>
              </a:rPr>
              <a:t>falla</a:t>
            </a:r>
            <a:r>
              <a:rPr lang="en-US" b="1" dirty="0" smtClean="0">
                <a:solidFill>
                  <a:srgbClr val="C00000"/>
                </a:solidFill>
              </a:rPr>
              <a:t> </a:t>
            </a:r>
            <a:r>
              <a:rPr lang="en-US" b="1" dirty="0" err="1" smtClean="0">
                <a:solidFill>
                  <a:srgbClr val="C00000"/>
                </a:solidFill>
              </a:rPr>
              <a:t>en</a:t>
            </a:r>
            <a:r>
              <a:rPr lang="en-US" b="1" dirty="0" smtClean="0">
                <a:solidFill>
                  <a:srgbClr val="C00000"/>
                </a:solidFill>
              </a:rPr>
              <a:t> el </a:t>
            </a:r>
            <a:r>
              <a:rPr lang="en-US" b="1" dirty="0" err="1" smtClean="0">
                <a:solidFill>
                  <a:srgbClr val="C00000"/>
                </a:solidFill>
              </a:rPr>
              <a:t>interruptor</a:t>
            </a:r>
            <a:r>
              <a:rPr lang="en-US" b="1" dirty="0" smtClean="0">
                <a:solidFill>
                  <a:srgbClr val="C00000"/>
                </a:solidFill>
              </a:rPr>
              <a:t> o </a:t>
            </a:r>
            <a:r>
              <a:rPr lang="en-US" b="1" dirty="0" err="1" smtClean="0">
                <a:solidFill>
                  <a:srgbClr val="C00000"/>
                </a:solidFill>
              </a:rPr>
              <a:t>barra</a:t>
            </a:r>
            <a:r>
              <a:rPr lang="en-US" b="1" dirty="0" smtClean="0">
                <a:solidFill>
                  <a:srgbClr val="C00000"/>
                </a:solidFill>
              </a:rPr>
              <a:t> principal causa la </a:t>
            </a:r>
            <a:r>
              <a:rPr lang="en-US" b="1" dirty="0" err="1" smtClean="0">
                <a:solidFill>
                  <a:srgbClr val="C00000"/>
                </a:solidFill>
              </a:rPr>
              <a:t>pérdida</a:t>
            </a:r>
            <a:r>
              <a:rPr lang="en-US" b="1" dirty="0" smtClean="0">
                <a:solidFill>
                  <a:srgbClr val="C00000"/>
                </a:solidFill>
              </a:rPr>
              <a:t> de </a:t>
            </a:r>
            <a:r>
              <a:rPr lang="en-US" b="1" dirty="0" err="1" smtClean="0">
                <a:solidFill>
                  <a:srgbClr val="C00000"/>
                </a:solidFill>
              </a:rPr>
              <a:t>toda</a:t>
            </a:r>
            <a:r>
              <a:rPr lang="en-US" b="1" dirty="0" smtClean="0">
                <a:solidFill>
                  <a:srgbClr val="C00000"/>
                </a:solidFill>
              </a:rPr>
              <a:t> la </a:t>
            </a:r>
            <a:r>
              <a:rPr lang="en-US" b="1" dirty="0" err="1" smtClean="0">
                <a:solidFill>
                  <a:srgbClr val="C00000"/>
                </a:solidFill>
              </a:rPr>
              <a:t>estación</a:t>
            </a:r>
            <a:endParaRPr lang="en-US" b="1" dirty="0" smtClean="0">
              <a:solidFill>
                <a:srgbClr val="C00000"/>
              </a:solidFill>
            </a:endParaRPr>
          </a:p>
          <a:p>
            <a:pPr algn="just"/>
            <a:r>
              <a:rPr lang="en-US" dirty="0" err="1" smtClean="0"/>
              <a:t>Debido</a:t>
            </a:r>
            <a:r>
              <a:rPr lang="en-US" dirty="0" smtClean="0"/>
              <a:t> a la </a:t>
            </a:r>
            <a:r>
              <a:rPr lang="en-US" dirty="0" err="1" smtClean="0"/>
              <a:t>baja</a:t>
            </a:r>
            <a:r>
              <a:rPr lang="en-US" dirty="0" smtClean="0"/>
              <a:t> </a:t>
            </a:r>
            <a:r>
              <a:rPr lang="en-US" dirty="0" err="1" smtClean="0"/>
              <a:t>confiabilidad</a:t>
            </a:r>
            <a:r>
              <a:rPr lang="en-US" dirty="0" smtClean="0"/>
              <a:t>, </a:t>
            </a:r>
            <a:r>
              <a:rPr lang="en-US" dirty="0" err="1" smtClean="0"/>
              <a:t>todos</a:t>
            </a:r>
            <a:r>
              <a:rPr lang="en-US" dirty="0" smtClean="0"/>
              <a:t> </a:t>
            </a:r>
            <a:r>
              <a:rPr lang="en-US" dirty="0" err="1" smtClean="0"/>
              <a:t>los</a:t>
            </a:r>
            <a:r>
              <a:rPr lang="en-US" dirty="0" smtClean="0"/>
              <a:t> </a:t>
            </a:r>
            <a:r>
              <a:rPr lang="en-US" dirty="0" err="1" smtClean="0"/>
              <a:t>sistemas</a:t>
            </a:r>
            <a:r>
              <a:rPr lang="en-US" dirty="0" smtClean="0"/>
              <a:t> de </a:t>
            </a:r>
            <a:r>
              <a:rPr lang="en-US" dirty="0" err="1" smtClean="0"/>
              <a:t>conmutación</a:t>
            </a:r>
            <a:r>
              <a:rPr lang="en-US" dirty="0" smtClean="0"/>
              <a:t> </a:t>
            </a:r>
            <a:r>
              <a:rPr lang="en-US" dirty="0" err="1" smtClean="0"/>
              <a:t>mencionados</a:t>
            </a:r>
            <a:r>
              <a:rPr lang="en-US" dirty="0" smtClean="0"/>
              <a:t> </a:t>
            </a:r>
            <a:r>
              <a:rPr lang="en-US" dirty="0" err="1" smtClean="0"/>
              <a:t>anteriormente</a:t>
            </a:r>
            <a:r>
              <a:rPr lang="en-US" dirty="0" smtClean="0"/>
              <a:t> </a:t>
            </a:r>
            <a:r>
              <a:rPr lang="en-US" dirty="0" err="1" smtClean="0"/>
              <a:t>perdieron</a:t>
            </a:r>
            <a:r>
              <a:rPr lang="en-US" dirty="0" smtClean="0"/>
              <a:t> </a:t>
            </a:r>
            <a:r>
              <a:rPr lang="en-US" dirty="0" err="1" smtClean="0"/>
              <a:t>su</a:t>
            </a:r>
            <a:r>
              <a:rPr lang="en-US" dirty="0" smtClean="0"/>
              <a:t> </a:t>
            </a:r>
            <a:r>
              <a:rPr lang="en-US" dirty="0" err="1" smtClean="0"/>
              <a:t>antigua</a:t>
            </a:r>
            <a:r>
              <a:rPr lang="en-US" dirty="0" smtClean="0"/>
              <a:t> </a:t>
            </a:r>
            <a:r>
              <a:rPr lang="en-US" dirty="0" err="1" smtClean="0"/>
              <a:t>popularidad</a:t>
            </a:r>
            <a:r>
              <a:rPr lang="en-US" dirty="0" smtClean="0"/>
              <a:t> y </a:t>
            </a:r>
            <a:r>
              <a:rPr lang="en-US" dirty="0" err="1" smtClean="0"/>
              <a:t>rara</a:t>
            </a:r>
            <a:r>
              <a:rPr lang="en-US" dirty="0" smtClean="0"/>
              <a:t> </a:t>
            </a:r>
            <a:r>
              <a:rPr lang="en-US" dirty="0" err="1" smtClean="0"/>
              <a:t>vez</a:t>
            </a:r>
            <a:r>
              <a:rPr lang="en-US" dirty="0" smtClean="0"/>
              <a:t> se </a:t>
            </a:r>
            <a:r>
              <a:rPr lang="en-US" dirty="0" err="1" smtClean="0"/>
              <a:t>usan</a:t>
            </a:r>
            <a:r>
              <a:rPr lang="en-US" dirty="0" smtClean="0"/>
              <a:t> </a:t>
            </a:r>
            <a:r>
              <a:rPr lang="en-US" dirty="0" err="1" smtClean="0"/>
              <a:t>en</a:t>
            </a:r>
            <a:r>
              <a:rPr lang="en-US" dirty="0" smtClean="0"/>
              <a:t> las </a:t>
            </a:r>
            <a:r>
              <a:rPr lang="en-US" dirty="0" err="1" smtClean="0"/>
              <a:t>subestaciones</a:t>
            </a:r>
            <a:r>
              <a:rPr lang="en-US" dirty="0" smtClean="0"/>
              <a:t> </a:t>
            </a:r>
            <a:r>
              <a:rPr lang="en-US" dirty="0" err="1" smtClean="0"/>
              <a:t>modernas</a:t>
            </a:r>
            <a:r>
              <a:rPr lang="en-US" dirty="0" smtClean="0"/>
              <a:t>. Uno de </a:t>
            </a:r>
            <a:r>
              <a:rPr lang="en-US" dirty="0" err="1" smtClean="0"/>
              <a:t>los</a:t>
            </a:r>
            <a:r>
              <a:rPr lang="en-US" dirty="0" smtClean="0"/>
              <a:t> </a:t>
            </a:r>
            <a:r>
              <a:rPr lang="en-US" dirty="0" err="1" smtClean="0"/>
              <a:t>arreglos</a:t>
            </a:r>
            <a:r>
              <a:rPr lang="en-US" dirty="0" smtClean="0"/>
              <a:t> de bus </a:t>
            </a:r>
            <a:r>
              <a:rPr lang="en-US" dirty="0" err="1" smtClean="0"/>
              <a:t>más</a:t>
            </a:r>
            <a:r>
              <a:rPr lang="en-US" dirty="0" smtClean="0"/>
              <a:t> </a:t>
            </a:r>
            <a:r>
              <a:rPr lang="en-US" dirty="0" err="1" smtClean="0"/>
              <a:t>confiables</a:t>
            </a:r>
            <a:r>
              <a:rPr lang="en-US" dirty="0" smtClean="0"/>
              <a:t> y </a:t>
            </a:r>
            <a:r>
              <a:rPr lang="en-US" dirty="0" err="1" smtClean="0"/>
              <a:t>ampliamente</a:t>
            </a:r>
            <a:r>
              <a:rPr lang="en-US" dirty="0" smtClean="0"/>
              <a:t> </a:t>
            </a:r>
            <a:r>
              <a:rPr lang="en-US" dirty="0" err="1" smtClean="0"/>
              <a:t>utilizados</a:t>
            </a:r>
            <a:r>
              <a:rPr lang="en-US" dirty="0" smtClean="0"/>
              <a:t> </a:t>
            </a:r>
            <a:r>
              <a:rPr lang="en-US" dirty="0" err="1" smtClean="0"/>
              <a:t>es</a:t>
            </a:r>
            <a:r>
              <a:rPr lang="en-US" dirty="0" smtClean="0"/>
              <a:t> un </a:t>
            </a:r>
            <a:r>
              <a:rPr lang="en-US" dirty="0" err="1" smtClean="0"/>
              <a:t>sistema</a:t>
            </a:r>
            <a:r>
              <a:rPr lang="en-US" dirty="0" smtClean="0"/>
              <a:t> de bus </a:t>
            </a:r>
            <a:r>
              <a:rPr lang="en-US" dirty="0" err="1" smtClean="0"/>
              <a:t>en</a:t>
            </a:r>
            <a:r>
              <a:rPr lang="en-US" dirty="0" smtClean="0"/>
              <a:t> </a:t>
            </a:r>
            <a:r>
              <a:rPr lang="en-US" dirty="0" err="1" smtClean="0"/>
              <a:t>anillo</a:t>
            </a:r>
            <a:r>
              <a:rPr lang="en-US" dirty="0" smtClean="0"/>
              <a:t>, que se </a:t>
            </a:r>
            <a:r>
              <a:rPr lang="en-US" dirty="0" err="1" smtClean="0"/>
              <a:t>muestra</a:t>
            </a:r>
            <a:r>
              <a:rPr lang="en-US" dirty="0" smtClean="0"/>
              <a:t> </a:t>
            </a:r>
            <a:r>
              <a:rPr lang="en-US" dirty="0" err="1" smtClean="0"/>
              <a:t>en</a:t>
            </a:r>
            <a:r>
              <a:rPr lang="en-US" dirty="0" smtClean="0"/>
              <a:t> la Fig. 9, que </a:t>
            </a:r>
            <a:r>
              <a:rPr lang="en-US" dirty="0" err="1" smtClean="0"/>
              <a:t>tiene</a:t>
            </a:r>
            <a:r>
              <a:rPr lang="en-US" dirty="0" smtClean="0"/>
              <a:t> dos </a:t>
            </a:r>
            <a:r>
              <a:rPr lang="en-US" dirty="0" err="1" smtClean="0"/>
              <a:t>interruptores</a:t>
            </a:r>
            <a:r>
              <a:rPr lang="en-US" dirty="0" smtClean="0"/>
              <a:t> </a:t>
            </a:r>
            <a:r>
              <a:rPr lang="en-US" dirty="0" err="1" smtClean="0"/>
              <a:t>asociados</a:t>
            </a:r>
            <a:r>
              <a:rPr lang="en-US" dirty="0" smtClean="0"/>
              <a:t> con </a:t>
            </a:r>
            <a:r>
              <a:rPr lang="en-US" dirty="0" err="1" smtClean="0"/>
              <a:t>cada</a:t>
            </a:r>
            <a:r>
              <a:rPr lang="en-US" dirty="0" smtClean="0"/>
              <a:t> </a:t>
            </a:r>
            <a:r>
              <a:rPr lang="en-US" dirty="0" err="1" smtClean="0"/>
              <a:t>circuito</a:t>
            </a:r>
            <a:r>
              <a:rPr lang="en-US" dirty="0" smtClean="0"/>
              <a:t> de </a:t>
            </a:r>
            <a:r>
              <a:rPr lang="en-US" dirty="0" err="1" smtClean="0"/>
              <a:t>salida</a:t>
            </a:r>
            <a:r>
              <a:rPr lang="en-US" dirty="0" smtClean="0"/>
              <a:t>. La </a:t>
            </a:r>
            <a:r>
              <a:rPr lang="en-US" dirty="0" err="1" smtClean="0"/>
              <a:t>falla</a:t>
            </a:r>
            <a:r>
              <a:rPr lang="en-US" dirty="0" smtClean="0"/>
              <a:t> </a:t>
            </a:r>
            <a:r>
              <a:rPr lang="en-US" dirty="0" err="1" smtClean="0"/>
              <a:t>en</a:t>
            </a:r>
            <a:r>
              <a:rPr lang="en-US" dirty="0" smtClean="0"/>
              <a:t> </a:t>
            </a:r>
            <a:r>
              <a:rPr lang="en-US" dirty="0" err="1" smtClean="0"/>
              <a:t>cualquier</a:t>
            </a:r>
            <a:r>
              <a:rPr lang="en-US" dirty="0" smtClean="0"/>
              <a:t> </a:t>
            </a:r>
            <a:r>
              <a:rPr lang="en-US" dirty="0" err="1" smtClean="0"/>
              <a:t>circuito</a:t>
            </a:r>
            <a:r>
              <a:rPr lang="en-US" dirty="0" smtClean="0"/>
              <a:t> </a:t>
            </a:r>
            <a:r>
              <a:rPr lang="en-US" dirty="0" err="1" smtClean="0"/>
              <a:t>provocará</a:t>
            </a:r>
            <a:r>
              <a:rPr lang="en-US" dirty="0" smtClean="0"/>
              <a:t> que ambos </a:t>
            </a:r>
            <a:r>
              <a:rPr lang="en-US" dirty="0" err="1" smtClean="0"/>
              <a:t>interruptores</a:t>
            </a:r>
            <a:r>
              <a:rPr lang="en-US" dirty="0" smtClean="0"/>
              <a:t> </a:t>
            </a:r>
            <a:r>
              <a:rPr lang="en-US" dirty="0" err="1" smtClean="0"/>
              <a:t>asociados</a:t>
            </a:r>
            <a:r>
              <a:rPr lang="en-US" dirty="0" smtClean="0"/>
              <a:t> se </a:t>
            </a:r>
            <a:r>
              <a:rPr lang="en-US" dirty="0" err="1" smtClean="0"/>
              <a:t>disparen</a:t>
            </a:r>
            <a:r>
              <a:rPr lang="en-US" dirty="0" smtClean="0"/>
              <a:t> y </a:t>
            </a:r>
            <a:r>
              <a:rPr lang="en-US" dirty="0" err="1" smtClean="0"/>
              <a:t>rompan</a:t>
            </a:r>
            <a:r>
              <a:rPr lang="en-US" dirty="0" smtClean="0"/>
              <a:t> un </a:t>
            </a:r>
            <a:r>
              <a:rPr lang="en-US" dirty="0" err="1" smtClean="0"/>
              <a:t>anillo</a:t>
            </a:r>
            <a:r>
              <a:rPr lang="en-US" dirty="0" smtClean="0"/>
              <a:t> que </a:t>
            </a:r>
            <a:r>
              <a:rPr lang="en-US" dirty="0" err="1" smtClean="0"/>
              <a:t>es</a:t>
            </a:r>
            <a:r>
              <a:rPr lang="en-US" dirty="0" smtClean="0"/>
              <a:t> </a:t>
            </a:r>
            <a:r>
              <a:rPr lang="en-US" dirty="0" err="1" smtClean="0"/>
              <a:t>aceptable</a:t>
            </a:r>
            <a:r>
              <a:rPr lang="en-US" dirty="0" smtClean="0"/>
              <a:t>.</a:t>
            </a:r>
          </a:p>
          <a:p>
            <a:pPr algn="just"/>
            <a:r>
              <a:rPr lang="en-US" dirty="0" smtClean="0"/>
              <a:t>Si </a:t>
            </a:r>
            <a:r>
              <a:rPr lang="en-US" dirty="0" err="1" smtClean="0"/>
              <a:t>alguno</a:t>
            </a:r>
            <a:r>
              <a:rPr lang="en-US" dirty="0" smtClean="0"/>
              <a:t> de </a:t>
            </a:r>
            <a:r>
              <a:rPr lang="en-US" dirty="0" err="1" smtClean="0"/>
              <a:t>los</a:t>
            </a:r>
            <a:r>
              <a:rPr lang="en-US" dirty="0" smtClean="0"/>
              <a:t> </a:t>
            </a:r>
            <a:r>
              <a:rPr lang="en-US" dirty="0" err="1" smtClean="0"/>
              <a:t>interruptores</a:t>
            </a:r>
            <a:r>
              <a:rPr lang="en-US" dirty="0" smtClean="0"/>
              <a:t> </a:t>
            </a:r>
            <a:r>
              <a:rPr lang="en-US" dirty="0" err="1" smtClean="0"/>
              <a:t>falla</a:t>
            </a:r>
            <a:r>
              <a:rPr lang="en-US" dirty="0" smtClean="0"/>
              <a:t>, </a:t>
            </a:r>
            <a:r>
              <a:rPr lang="en-US" dirty="0" err="1" smtClean="0"/>
              <a:t>los</a:t>
            </a:r>
            <a:r>
              <a:rPr lang="en-US" dirty="0" smtClean="0"/>
              <a:t> </a:t>
            </a:r>
            <a:r>
              <a:rPr lang="en-US" dirty="0" err="1" smtClean="0"/>
              <a:t>interruptores</a:t>
            </a:r>
            <a:r>
              <a:rPr lang="en-US" dirty="0" smtClean="0"/>
              <a:t> </a:t>
            </a:r>
            <a:r>
              <a:rPr lang="en-US" dirty="0" err="1" smtClean="0"/>
              <a:t>adyacentes</a:t>
            </a:r>
            <a:r>
              <a:rPr lang="en-US" dirty="0" smtClean="0"/>
              <a:t> se </a:t>
            </a:r>
            <a:r>
              <a:rPr lang="en-US" dirty="0" err="1" smtClean="0"/>
              <a:t>dispararán</a:t>
            </a:r>
            <a:r>
              <a:rPr lang="en-US" dirty="0" smtClean="0"/>
              <a:t> y dos </a:t>
            </a:r>
            <a:r>
              <a:rPr lang="en-US" dirty="0" err="1" smtClean="0"/>
              <a:t>circuitos</a:t>
            </a:r>
            <a:r>
              <a:rPr lang="en-US" dirty="0" smtClean="0"/>
              <a:t> </a:t>
            </a:r>
            <a:r>
              <a:rPr lang="en-US" dirty="0" err="1" smtClean="0"/>
              <a:t>quedarán</a:t>
            </a:r>
            <a:r>
              <a:rPr lang="en-US" dirty="0" smtClean="0"/>
              <a:t> </a:t>
            </a:r>
            <a:r>
              <a:rPr lang="en-US" dirty="0" err="1" smtClean="0"/>
              <a:t>fuera</a:t>
            </a:r>
            <a:r>
              <a:rPr lang="en-US" dirty="0" smtClean="0"/>
              <a:t> de </a:t>
            </a:r>
            <a:r>
              <a:rPr lang="en-US" dirty="0" err="1" smtClean="0"/>
              <a:t>servicio</a:t>
            </a:r>
            <a:r>
              <a:rPr lang="en-US" dirty="0" smtClean="0"/>
              <a:t>, no </a:t>
            </a:r>
            <a:r>
              <a:rPr lang="en-US" dirty="0" err="1" smtClean="0"/>
              <a:t>toda</a:t>
            </a:r>
            <a:r>
              <a:rPr lang="en-US" dirty="0" smtClean="0"/>
              <a:t> la </a:t>
            </a:r>
            <a:r>
              <a:rPr lang="en-US" dirty="0" err="1" smtClean="0"/>
              <a:t>estación</a:t>
            </a:r>
            <a:r>
              <a:rPr lang="en-US" dirty="0" smtClean="0"/>
              <a:t>, </a:t>
            </a:r>
            <a:r>
              <a:rPr lang="en-US" dirty="0" err="1" smtClean="0"/>
              <a:t>como</a:t>
            </a:r>
            <a:r>
              <a:rPr lang="en-US" dirty="0" smtClean="0"/>
              <a:t> </a:t>
            </a:r>
            <a:r>
              <a:rPr lang="en-US" dirty="0" err="1" smtClean="0"/>
              <a:t>ocurría</a:t>
            </a:r>
            <a:r>
              <a:rPr lang="en-US" dirty="0" smtClean="0"/>
              <a:t> con </a:t>
            </a:r>
            <a:r>
              <a:rPr lang="en-US" dirty="0" err="1" smtClean="0"/>
              <a:t>una</a:t>
            </a:r>
            <a:r>
              <a:rPr lang="en-US" dirty="0" smtClean="0"/>
              <a:t> </a:t>
            </a:r>
            <a:r>
              <a:rPr lang="en-US" dirty="0" err="1" smtClean="0"/>
              <a:t>barra</a:t>
            </a:r>
            <a:r>
              <a:rPr lang="en-US" dirty="0" smtClean="0"/>
              <a:t> recta sin </a:t>
            </a:r>
            <a:r>
              <a:rPr lang="en-US" dirty="0" err="1" smtClean="0"/>
              <a:t>interruptor</a:t>
            </a:r>
            <a:r>
              <a:rPr lang="en-US" dirty="0" smtClean="0"/>
              <a:t> de </a:t>
            </a:r>
            <a:r>
              <a:rPr lang="en-US" dirty="0" err="1" smtClean="0"/>
              <a:t>sección</a:t>
            </a:r>
            <a:r>
              <a:rPr lang="en-US" dirty="0" smtClean="0"/>
              <a:t> y un </a:t>
            </a:r>
            <a:r>
              <a:rPr lang="en-US" dirty="0" err="1" smtClean="0"/>
              <a:t>sistema</a:t>
            </a:r>
            <a:r>
              <a:rPr lang="en-US" dirty="0" smtClean="0"/>
              <a:t> de </a:t>
            </a:r>
            <a:r>
              <a:rPr lang="en-US" dirty="0" err="1" smtClean="0"/>
              <a:t>barra</a:t>
            </a:r>
            <a:r>
              <a:rPr lang="en-US" dirty="0" smtClean="0"/>
              <a:t> de </a:t>
            </a:r>
            <a:r>
              <a:rPr lang="en-US" dirty="0" err="1" smtClean="0"/>
              <a:t>transferencia</a:t>
            </a:r>
            <a:r>
              <a:rPr lang="en-US" dirty="0" smtClean="0"/>
              <a:t>. Si </a:t>
            </a:r>
            <a:r>
              <a:rPr lang="en-US" dirty="0" err="1" smtClean="0"/>
              <a:t>necesitamos</a:t>
            </a:r>
            <a:r>
              <a:rPr lang="en-US" dirty="0" smtClean="0"/>
              <a:t> </a:t>
            </a:r>
            <a:r>
              <a:rPr lang="en-US" dirty="0" err="1" smtClean="0"/>
              <a:t>sacar</a:t>
            </a:r>
            <a:r>
              <a:rPr lang="en-US" dirty="0" smtClean="0"/>
              <a:t> </a:t>
            </a:r>
            <a:r>
              <a:rPr lang="en-US" dirty="0" err="1" smtClean="0"/>
              <a:t>algún</a:t>
            </a:r>
            <a:r>
              <a:rPr lang="en-US" dirty="0" smtClean="0"/>
              <a:t> </a:t>
            </a:r>
            <a:r>
              <a:rPr lang="en-US" dirty="0" err="1" smtClean="0"/>
              <a:t>interruptor</a:t>
            </a:r>
            <a:r>
              <a:rPr lang="en-US" dirty="0" smtClean="0"/>
              <a:t> </a:t>
            </a:r>
            <a:r>
              <a:rPr lang="en-US" dirty="0" err="1" smtClean="0"/>
              <a:t>fuera</a:t>
            </a:r>
            <a:r>
              <a:rPr lang="en-US" dirty="0" smtClean="0"/>
              <a:t> de </a:t>
            </a:r>
            <a:r>
              <a:rPr lang="en-US" dirty="0" err="1" smtClean="0"/>
              <a:t>servicio</a:t>
            </a:r>
            <a:r>
              <a:rPr lang="en-US" dirty="0" smtClean="0"/>
              <a:t> para </a:t>
            </a:r>
            <a:r>
              <a:rPr lang="en-US" dirty="0" err="1" smtClean="0"/>
              <a:t>mantenimiento</a:t>
            </a:r>
            <a:r>
              <a:rPr lang="en-US" dirty="0" smtClean="0"/>
              <a:t> o </a:t>
            </a:r>
            <a:r>
              <a:rPr lang="en-US" dirty="0" err="1" smtClean="0"/>
              <a:t>reparación</a:t>
            </a:r>
            <a:r>
              <a:rPr lang="en-US" dirty="0" smtClean="0"/>
              <a:t>, el </a:t>
            </a:r>
            <a:r>
              <a:rPr lang="en-US" dirty="0" err="1" smtClean="0"/>
              <a:t>circuito</a:t>
            </a:r>
            <a:r>
              <a:rPr lang="en-US" dirty="0" smtClean="0"/>
              <a:t> </a:t>
            </a:r>
            <a:r>
              <a:rPr lang="en-US" dirty="0" err="1" smtClean="0"/>
              <a:t>permanecerá</a:t>
            </a:r>
            <a:r>
              <a:rPr lang="en-US" dirty="0" smtClean="0"/>
              <a:t> </a:t>
            </a:r>
            <a:r>
              <a:rPr lang="en-US" dirty="0" err="1" smtClean="0"/>
              <a:t>energizado</a:t>
            </a:r>
            <a:r>
              <a:rPr lang="en-US" dirty="0" smtClean="0"/>
              <a:t> a </a:t>
            </a:r>
            <a:r>
              <a:rPr lang="en-US" dirty="0" err="1" smtClean="0"/>
              <a:t>diferencia</a:t>
            </a:r>
            <a:r>
              <a:rPr lang="en-US" dirty="0" smtClean="0"/>
              <a:t> de lo que </a:t>
            </a:r>
            <a:r>
              <a:rPr lang="en-US" dirty="0" err="1" smtClean="0"/>
              <a:t>ocurría</a:t>
            </a:r>
            <a:r>
              <a:rPr lang="en-US" dirty="0" smtClean="0"/>
              <a:t> con </a:t>
            </a:r>
            <a:r>
              <a:rPr lang="en-US" dirty="0" err="1" smtClean="0"/>
              <a:t>los</a:t>
            </a:r>
            <a:r>
              <a:rPr lang="en-US" dirty="0" smtClean="0"/>
              <a:t> dos buses rectos simples con o sin </a:t>
            </a:r>
            <a:r>
              <a:rPr lang="en-US" dirty="0" err="1" smtClean="0"/>
              <a:t>interruptor</a:t>
            </a:r>
            <a:r>
              <a:rPr lang="en-US" dirty="0" smtClean="0"/>
              <a:t> de </a:t>
            </a:r>
            <a:r>
              <a:rPr lang="en-US" dirty="0" err="1" smtClean="0"/>
              <a:t>sección</a:t>
            </a:r>
            <a:r>
              <a:rPr lang="en-US" dirty="0" smtClean="0"/>
              <a:t>, </a:t>
            </a:r>
            <a:r>
              <a:rPr lang="en-US" dirty="0" err="1" smtClean="0"/>
              <a:t>donde</a:t>
            </a:r>
            <a:r>
              <a:rPr lang="en-US" dirty="0" smtClean="0"/>
              <a:t> </a:t>
            </a:r>
            <a:r>
              <a:rPr lang="en-US" dirty="0" err="1" smtClean="0"/>
              <a:t>quitar</a:t>
            </a:r>
            <a:r>
              <a:rPr lang="en-US" dirty="0" smtClean="0"/>
              <a:t> el </a:t>
            </a:r>
            <a:r>
              <a:rPr lang="en-US" dirty="0" err="1" smtClean="0"/>
              <a:t>interruptor</a:t>
            </a:r>
            <a:r>
              <a:rPr lang="en-US" dirty="0" smtClean="0"/>
              <a:t> de </a:t>
            </a:r>
            <a:r>
              <a:rPr lang="en-US" dirty="0" err="1" smtClean="0"/>
              <a:t>línea</a:t>
            </a:r>
            <a:r>
              <a:rPr lang="en-US" dirty="0" smtClean="0"/>
              <a:t> </a:t>
            </a:r>
            <a:r>
              <a:rPr lang="en-US" dirty="0" err="1" smtClean="0"/>
              <a:t>también</a:t>
            </a:r>
            <a:r>
              <a:rPr lang="en-US" dirty="0" smtClean="0"/>
              <a:t> </a:t>
            </a:r>
            <a:r>
              <a:rPr lang="en-US" dirty="0" err="1" smtClean="0"/>
              <a:t>provoca</a:t>
            </a:r>
            <a:r>
              <a:rPr lang="en-US" dirty="0" smtClean="0"/>
              <a:t> la </a:t>
            </a:r>
            <a:r>
              <a:rPr lang="en-US" dirty="0" err="1" smtClean="0"/>
              <a:t>interrupción</a:t>
            </a:r>
            <a:r>
              <a:rPr lang="en-US" dirty="0" smtClean="0"/>
              <a:t> de la </a:t>
            </a:r>
            <a:r>
              <a:rPr lang="en-US" dirty="0" err="1" smtClean="0"/>
              <a:t>línea</a:t>
            </a:r>
            <a:r>
              <a:rPr lang="en-US" dirty="0" smtClean="0"/>
              <a:t>.</a:t>
            </a:r>
            <a:endParaRPr lang="en-US" dirty="0"/>
          </a:p>
        </p:txBody>
      </p:sp>
      <p:pic>
        <p:nvPicPr>
          <p:cNvPr id="3" name="Imagen 2"/>
          <p:cNvPicPr>
            <a:picLocks noChangeAspect="1"/>
          </p:cNvPicPr>
          <p:nvPr/>
        </p:nvPicPr>
        <p:blipFill>
          <a:blip r:embed="rId3"/>
          <a:stretch>
            <a:fillRect/>
          </a:stretch>
        </p:blipFill>
        <p:spPr>
          <a:xfrm>
            <a:off x="8323737" y="2197208"/>
            <a:ext cx="3714750" cy="2581275"/>
          </a:xfrm>
          <a:prstGeom prst="rect">
            <a:avLst/>
          </a:prstGeom>
        </p:spPr>
      </p:pic>
      <p:sp>
        <p:nvSpPr>
          <p:cNvPr id="4" name="Rectángulo 3"/>
          <p:cNvSpPr/>
          <p:nvPr/>
        </p:nvSpPr>
        <p:spPr>
          <a:xfrm>
            <a:off x="8654219" y="4954380"/>
            <a:ext cx="3104761" cy="369332"/>
          </a:xfrm>
          <a:prstGeom prst="rect">
            <a:avLst/>
          </a:prstGeom>
        </p:spPr>
        <p:txBody>
          <a:bodyPr wrap="none">
            <a:spAutoFit/>
          </a:bodyPr>
          <a:lstStyle/>
          <a:p>
            <a:pPr algn="ctr"/>
            <a:r>
              <a:rPr lang="en-US" b="1" dirty="0" smtClean="0"/>
              <a:t>Fig. 9. Sistema de bus de </a:t>
            </a:r>
            <a:r>
              <a:rPr lang="en-US" b="1" dirty="0" err="1" smtClean="0"/>
              <a:t>anillo</a:t>
            </a:r>
            <a:endParaRPr lang="en-US" b="1" dirty="0"/>
          </a:p>
        </p:txBody>
      </p:sp>
    </p:spTree>
    <p:extLst>
      <p:ext uri="{BB962C8B-B14F-4D97-AF65-F5344CB8AC3E}">
        <p14:creationId xmlns:p14="http://schemas.microsoft.com/office/powerpoint/2010/main" val="1169079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2" y="201075"/>
            <a:ext cx="11629901" cy="3693319"/>
          </a:xfrm>
          <a:prstGeom prst="rect">
            <a:avLst/>
          </a:prstGeom>
        </p:spPr>
        <p:txBody>
          <a:bodyPr wrap="square">
            <a:spAutoFit/>
          </a:bodyPr>
          <a:lstStyle/>
          <a:p>
            <a:pPr algn="just"/>
            <a:r>
              <a:rPr lang="en-US" dirty="0" err="1" smtClean="0"/>
              <a:t>Resumamos</a:t>
            </a:r>
            <a:r>
              <a:rPr lang="en-US" dirty="0" smtClean="0"/>
              <a:t> </a:t>
            </a:r>
            <a:r>
              <a:rPr lang="en-US" dirty="0" err="1" smtClean="0"/>
              <a:t>los</a:t>
            </a:r>
            <a:r>
              <a:rPr lang="en-US" dirty="0" smtClean="0"/>
              <a:t> pros y </a:t>
            </a:r>
            <a:r>
              <a:rPr lang="en-US" dirty="0" err="1" smtClean="0"/>
              <a:t>los</a:t>
            </a:r>
            <a:r>
              <a:rPr lang="en-US" dirty="0" smtClean="0"/>
              <a:t> contras de un </a:t>
            </a:r>
            <a:r>
              <a:rPr lang="en-US" dirty="0" err="1" smtClean="0"/>
              <a:t>sistema</a:t>
            </a:r>
            <a:r>
              <a:rPr lang="en-US" dirty="0" smtClean="0"/>
              <a:t> de bus de </a:t>
            </a:r>
            <a:r>
              <a:rPr lang="en-US" dirty="0" err="1" smtClean="0"/>
              <a:t>anillo</a:t>
            </a:r>
            <a:r>
              <a:rPr lang="en-US" dirty="0" smtClean="0"/>
              <a:t>:</a:t>
            </a:r>
          </a:p>
          <a:p>
            <a:pPr algn="just"/>
            <a:r>
              <a:rPr lang="en-US" b="1" dirty="0" smtClean="0">
                <a:solidFill>
                  <a:srgbClr val="0070C0"/>
                </a:solidFill>
              </a:rPr>
              <a:t>•    </a:t>
            </a:r>
            <a:r>
              <a:rPr lang="en-US" b="1" dirty="0" err="1" smtClean="0">
                <a:solidFill>
                  <a:srgbClr val="0070C0"/>
                </a:solidFill>
              </a:rPr>
              <a:t>Ventajas</a:t>
            </a:r>
            <a:r>
              <a:rPr lang="en-US" b="1" dirty="0" smtClean="0">
                <a:solidFill>
                  <a:srgbClr val="0070C0"/>
                </a:solidFill>
              </a:rPr>
              <a:t>:</a:t>
            </a:r>
          </a:p>
          <a:p>
            <a:pPr marL="742950" lvl="1" indent="-285750" algn="just">
              <a:buFont typeface="Wingdings" panose="05000000000000000000" pitchFamily="2" charset="2"/>
              <a:buChar char="ü"/>
            </a:pPr>
            <a:r>
              <a:rPr lang="en-US" b="1" dirty="0" err="1" smtClean="0">
                <a:solidFill>
                  <a:srgbClr val="C00000"/>
                </a:solidFill>
              </a:rPr>
              <a:t>Operación</a:t>
            </a:r>
            <a:r>
              <a:rPr lang="en-US" b="1" dirty="0" smtClean="0">
                <a:solidFill>
                  <a:srgbClr val="C00000"/>
                </a:solidFill>
              </a:rPr>
              <a:t> flexible </a:t>
            </a:r>
          </a:p>
          <a:p>
            <a:pPr marL="742950" lvl="1" indent="-285750" algn="just">
              <a:buFont typeface="Wingdings" panose="05000000000000000000" pitchFamily="2" charset="2"/>
              <a:buChar char="ü"/>
            </a:pPr>
            <a:r>
              <a:rPr lang="en-US" b="1" dirty="0" smtClean="0">
                <a:solidFill>
                  <a:srgbClr val="C00000"/>
                </a:solidFill>
              </a:rPr>
              <a:t>Alta </a:t>
            </a:r>
            <a:r>
              <a:rPr lang="en-US" b="1" dirty="0" err="1" smtClean="0">
                <a:solidFill>
                  <a:srgbClr val="C00000"/>
                </a:solidFill>
              </a:rPr>
              <a:t>fiabilidad</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Doble</a:t>
            </a:r>
            <a:r>
              <a:rPr lang="en-US" b="1" dirty="0" smtClean="0">
                <a:solidFill>
                  <a:srgbClr val="C00000"/>
                </a:solidFill>
              </a:rPr>
              <a:t> </a:t>
            </a:r>
            <a:r>
              <a:rPr lang="en-US" b="1" dirty="0" err="1" smtClean="0">
                <a:solidFill>
                  <a:srgbClr val="C00000"/>
                </a:solidFill>
              </a:rPr>
              <a:t>alimentación</a:t>
            </a:r>
            <a:r>
              <a:rPr lang="en-US" b="1" dirty="0" smtClean="0">
                <a:solidFill>
                  <a:srgbClr val="C00000"/>
                </a:solidFill>
              </a:rPr>
              <a:t> para </a:t>
            </a:r>
            <a:r>
              <a:rPr lang="en-US" b="1" dirty="0" err="1" smtClean="0">
                <a:solidFill>
                  <a:srgbClr val="C00000"/>
                </a:solidFill>
              </a:rPr>
              <a:t>cada</a:t>
            </a:r>
            <a:r>
              <a:rPr lang="en-US" b="1" dirty="0" smtClean="0">
                <a:solidFill>
                  <a:srgbClr val="C00000"/>
                </a:solidFill>
              </a:rPr>
              <a:t> </a:t>
            </a:r>
            <a:r>
              <a:rPr lang="en-US" b="1" dirty="0" err="1" smtClean="0">
                <a:solidFill>
                  <a:srgbClr val="C00000"/>
                </a:solidFill>
              </a:rPr>
              <a:t>circuito</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Cualquier</a:t>
            </a:r>
            <a:r>
              <a:rPr lang="en-US" b="1" dirty="0" smtClean="0">
                <a:solidFill>
                  <a:srgbClr val="C00000"/>
                </a:solidFill>
              </a:rPr>
              <a:t> </a:t>
            </a:r>
            <a:r>
              <a:rPr lang="en-US" b="1" dirty="0" err="1" smtClean="0">
                <a:solidFill>
                  <a:srgbClr val="C00000"/>
                </a:solidFill>
              </a:rPr>
              <a:t>interruptor</a:t>
            </a:r>
            <a:r>
              <a:rPr lang="en-US" b="1" dirty="0" smtClean="0">
                <a:solidFill>
                  <a:srgbClr val="C00000"/>
                </a:solidFill>
              </a:rPr>
              <a:t> </a:t>
            </a:r>
            <a:r>
              <a:rPr lang="en-US" b="1" dirty="0" err="1" smtClean="0">
                <a:solidFill>
                  <a:srgbClr val="C00000"/>
                </a:solidFill>
              </a:rPr>
              <a:t>puede</a:t>
            </a:r>
            <a:r>
              <a:rPr lang="en-US" b="1" dirty="0" smtClean="0">
                <a:solidFill>
                  <a:srgbClr val="C00000"/>
                </a:solidFill>
              </a:rPr>
              <a:t> </a:t>
            </a:r>
            <a:r>
              <a:rPr lang="en-US" b="1" dirty="0" err="1" smtClean="0">
                <a:solidFill>
                  <a:srgbClr val="C00000"/>
                </a:solidFill>
              </a:rPr>
              <a:t>ser</a:t>
            </a:r>
            <a:r>
              <a:rPr lang="en-US" b="1" dirty="0" smtClean="0">
                <a:solidFill>
                  <a:srgbClr val="C00000"/>
                </a:solidFill>
              </a:rPr>
              <a:t> </a:t>
            </a:r>
            <a:r>
              <a:rPr lang="en-US" b="1" dirty="0" err="1" smtClean="0">
                <a:solidFill>
                  <a:srgbClr val="C00000"/>
                </a:solidFill>
              </a:rPr>
              <a:t>removido</a:t>
            </a:r>
            <a:r>
              <a:rPr lang="en-US" b="1" dirty="0" smtClean="0">
                <a:solidFill>
                  <a:srgbClr val="C00000"/>
                </a:solidFill>
              </a:rPr>
              <a:t> sin </a:t>
            </a:r>
            <a:r>
              <a:rPr lang="en-US" b="1" dirty="0" err="1" smtClean="0">
                <a:solidFill>
                  <a:srgbClr val="C00000"/>
                </a:solidFill>
              </a:rPr>
              <a:t>afectar</a:t>
            </a:r>
            <a:r>
              <a:rPr lang="en-US" b="1" dirty="0" smtClean="0">
                <a:solidFill>
                  <a:srgbClr val="C00000"/>
                </a:solidFill>
              </a:rPr>
              <a:t> el </a:t>
            </a:r>
            <a:r>
              <a:rPr lang="en-US" b="1" dirty="0" err="1" smtClean="0">
                <a:solidFill>
                  <a:srgbClr val="C00000"/>
                </a:solidFill>
              </a:rPr>
              <a:t>servicio</a:t>
            </a:r>
            <a:endParaRPr lang="en-US" b="1" dirty="0" smtClean="0">
              <a:solidFill>
                <a:srgbClr val="C00000"/>
              </a:solidFill>
            </a:endParaRPr>
          </a:p>
          <a:p>
            <a:pPr algn="just"/>
            <a:r>
              <a:rPr lang="en-US" b="1" dirty="0" smtClean="0">
                <a:solidFill>
                  <a:srgbClr val="0070C0"/>
                </a:solidFill>
              </a:rPr>
              <a:t>•    </a:t>
            </a:r>
            <a:r>
              <a:rPr lang="en-US" b="1" dirty="0" err="1" smtClean="0">
                <a:solidFill>
                  <a:srgbClr val="0070C0"/>
                </a:solidFill>
              </a:rPr>
              <a:t>Desventajas</a:t>
            </a:r>
            <a:r>
              <a:rPr lang="en-US" b="1" dirty="0" smtClean="0">
                <a:solidFill>
                  <a:srgbClr val="0070C0"/>
                </a:solidFill>
              </a:rPr>
              <a:t>:</a:t>
            </a:r>
          </a:p>
          <a:p>
            <a:pPr marL="742950" lvl="1" indent="-285750" algn="just">
              <a:buFont typeface="Wingdings" panose="05000000000000000000" pitchFamily="2" charset="2"/>
              <a:buChar char="ü"/>
            </a:pPr>
            <a:r>
              <a:rPr lang="en-US" b="1" dirty="0" smtClean="0">
                <a:solidFill>
                  <a:srgbClr val="C00000"/>
                </a:solidFill>
              </a:rPr>
              <a:t>Los </a:t>
            </a:r>
            <a:r>
              <a:rPr lang="en-US" b="1" dirty="0" err="1" smtClean="0">
                <a:solidFill>
                  <a:srgbClr val="C00000"/>
                </a:solidFill>
              </a:rPr>
              <a:t>interruptores</a:t>
            </a:r>
            <a:r>
              <a:rPr lang="en-US" b="1" dirty="0" smtClean="0">
                <a:solidFill>
                  <a:srgbClr val="C00000"/>
                </a:solidFill>
              </a:rPr>
              <a:t> </a:t>
            </a:r>
            <a:r>
              <a:rPr lang="en-US" b="1" dirty="0" err="1" smtClean="0">
                <a:solidFill>
                  <a:srgbClr val="C00000"/>
                </a:solidFill>
              </a:rPr>
              <a:t>deben</a:t>
            </a:r>
            <a:r>
              <a:rPr lang="en-US" b="1" dirty="0" smtClean="0">
                <a:solidFill>
                  <a:srgbClr val="C00000"/>
                </a:solidFill>
              </a:rPr>
              <a:t> </a:t>
            </a:r>
            <a:r>
              <a:rPr lang="en-US" b="1" dirty="0" err="1" smtClean="0">
                <a:solidFill>
                  <a:srgbClr val="C00000"/>
                </a:solidFill>
              </a:rPr>
              <a:t>tener</a:t>
            </a:r>
            <a:r>
              <a:rPr lang="en-US" b="1" dirty="0" smtClean="0">
                <a:solidFill>
                  <a:srgbClr val="C00000"/>
                </a:solidFill>
              </a:rPr>
              <a:t> </a:t>
            </a:r>
            <a:r>
              <a:rPr lang="en-US" b="1" dirty="0" err="1" smtClean="0">
                <a:solidFill>
                  <a:srgbClr val="C00000"/>
                </a:solidFill>
              </a:rPr>
              <a:t>una</a:t>
            </a:r>
            <a:r>
              <a:rPr lang="en-US" b="1" dirty="0" smtClean="0">
                <a:solidFill>
                  <a:srgbClr val="C00000"/>
                </a:solidFill>
              </a:rPr>
              <a:t> </a:t>
            </a:r>
            <a:r>
              <a:rPr lang="en-US" b="1" dirty="0" err="1" smtClean="0">
                <a:solidFill>
                  <a:srgbClr val="C00000"/>
                </a:solidFill>
              </a:rPr>
              <a:t>clasificación</a:t>
            </a:r>
            <a:r>
              <a:rPr lang="en-US" b="1" dirty="0" smtClean="0">
                <a:solidFill>
                  <a:srgbClr val="C00000"/>
                </a:solidFill>
              </a:rPr>
              <a:t> de </a:t>
            </a:r>
            <a:r>
              <a:rPr lang="en-US" b="1" dirty="0" err="1" smtClean="0">
                <a:solidFill>
                  <a:srgbClr val="C00000"/>
                </a:solidFill>
              </a:rPr>
              <a:t>corriente</a:t>
            </a:r>
            <a:r>
              <a:rPr lang="en-US" b="1" dirty="0" smtClean="0">
                <a:solidFill>
                  <a:srgbClr val="C00000"/>
                </a:solidFill>
              </a:rPr>
              <a:t> </a:t>
            </a:r>
            <a:r>
              <a:rPr lang="en-US" b="1" dirty="0" err="1" smtClean="0">
                <a:solidFill>
                  <a:srgbClr val="C00000"/>
                </a:solidFill>
              </a:rPr>
              <a:t>alta</a:t>
            </a:r>
            <a:r>
              <a:rPr lang="en-US" b="1" dirty="0" smtClean="0">
                <a:solidFill>
                  <a:srgbClr val="C00000"/>
                </a:solidFill>
              </a:rPr>
              <a:t> </a:t>
            </a:r>
            <a:r>
              <a:rPr lang="en-US" b="1" dirty="0" err="1" smtClean="0">
                <a:solidFill>
                  <a:srgbClr val="C00000"/>
                </a:solidFill>
              </a:rPr>
              <a:t>basada</a:t>
            </a:r>
            <a:r>
              <a:rPr lang="en-US" b="1" dirty="0" smtClean="0">
                <a:solidFill>
                  <a:srgbClr val="C00000"/>
                </a:solidFill>
              </a:rPr>
              <a:t> </a:t>
            </a:r>
            <a:r>
              <a:rPr lang="en-US" b="1" dirty="0" err="1" smtClean="0">
                <a:solidFill>
                  <a:srgbClr val="C00000"/>
                </a:solidFill>
              </a:rPr>
              <a:t>en</a:t>
            </a:r>
            <a:r>
              <a:rPr lang="en-US" b="1" dirty="0" smtClean="0">
                <a:solidFill>
                  <a:srgbClr val="C00000"/>
                </a:solidFill>
              </a:rPr>
              <a:t> </a:t>
            </a:r>
            <a:r>
              <a:rPr lang="en-US" b="1" dirty="0" err="1" smtClean="0">
                <a:solidFill>
                  <a:srgbClr val="C00000"/>
                </a:solidFill>
              </a:rPr>
              <a:t>una</a:t>
            </a:r>
            <a:r>
              <a:rPr lang="en-US" b="1" dirty="0" smtClean="0">
                <a:solidFill>
                  <a:srgbClr val="C00000"/>
                </a:solidFill>
              </a:rPr>
              <a:t> </a:t>
            </a:r>
            <a:r>
              <a:rPr lang="en-US" b="1" dirty="0" err="1" smtClean="0">
                <a:solidFill>
                  <a:srgbClr val="C00000"/>
                </a:solidFill>
              </a:rPr>
              <a:t>carga</a:t>
            </a:r>
            <a:r>
              <a:rPr lang="en-US" b="1" dirty="0" smtClean="0">
                <a:solidFill>
                  <a:srgbClr val="C00000"/>
                </a:solidFill>
              </a:rPr>
              <a:t> total</a:t>
            </a:r>
          </a:p>
          <a:p>
            <a:pPr marL="742950" lvl="1" indent="-285750" algn="just">
              <a:buFont typeface="Wingdings" panose="05000000000000000000" pitchFamily="2" charset="2"/>
              <a:buChar char="ü"/>
            </a:pPr>
            <a:r>
              <a:rPr lang="en-US" b="1" dirty="0" err="1" smtClean="0">
                <a:solidFill>
                  <a:srgbClr val="C00000"/>
                </a:solidFill>
              </a:rPr>
              <a:t>Difícil</a:t>
            </a:r>
            <a:r>
              <a:rPr lang="en-US" b="1" dirty="0" smtClean="0">
                <a:solidFill>
                  <a:srgbClr val="C00000"/>
                </a:solidFill>
              </a:rPr>
              <a:t> de </a:t>
            </a:r>
            <a:r>
              <a:rPr lang="en-US" b="1" dirty="0" err="1" smtClean="0">
                <a:solidFill>
                  <a:srgbClr val="C00000"/>
                </a:solidFill>
              </a:rPr>
              <a:t>arreglar</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Cualquier</a:t>
            </a:r>
            <a:r>
              <a:rPr lang="en-US" b="1" dirty="0" smtClean="0">
                <a:solidFill>
                  <a:srgbClr val="C00000"/>
                </a:solidFill>
              </a:rPr>
              <a:t> </a:t>
            </a:r>
            <a:r>
              <a:rPr lang="en-US" b="1" dirty="0" err="1" smtClean="0">
                <a:solidFill>
                  <a:srgbClr val="C00000"/>
                </a:solidFill>
              </a:rPr>
              <a:t>falla</a:t>
            </a:r>
            <a:r>
              <a:rPr lang="en-US" b="1" dirty="0" smtClean="0">
                <a:solidFill>
                  <a:srgbClr val="C00000"/>
                </a:solidFill>
              </a:rPr>
              <a:t> </a:t>
            </a:r>
            <a:r>
              <a:rPr lang="en-US" b="1" dirty="0" err="1" smtClean="0">
                <a:solidFill>
                  <a:srgbClr val="C00000"/>
                </a:solidFill>
              </a:rPr>
              <a:t>en</a:t>
            </a:r>
            <a:r>
              <a:rPr lang="en-US" b="1" dirty="0" smtClean="0">
                <a:solidFill>
                  <a:srgbClr val="C00000"/>
                </a:solidFill>
              </a:rPr>
              <a:t> la </a:t>
            </a:r>
            <a:r>
              <a:rPr lang="en-US" b="1" dirty="0" err="1" smtClean="0">
                <a:solidFill>
                  <a:srgbClr val="C00000"/>
                </a:solidFill>
              </a:rPr>
              <a:t>línea</a:t>
            </a:r>
            <a:r>
              <a:rPr lang="en-US" b="1" dirty="0" smtClean="0">
                <a:solidFill>
                  <a:srgbClr val="C00000"/>
                </a:solidFill>
              </a:rPr>
              <a:t> </a:t>
            </a:r>
            <a:r>
              <a:rPr lang="en-US" b="1" dirty="0" err="1" smtClean="0">
                <a:solidFill>
                  <a:srgbClr val="C00000"/>
                </a:solidFill>
              </a:rPr>
              <a:t>dispara</a:t>
            </a:r>
            <a:r>
              <a:rPr lang="en-US" b="1" dirty="0" smtClean="0">
                <a:solidFill>
                  <a:srgbClr val="C00000"/>
                </a:solidFill>
              </a:rPr>
              <a:t> dos </a:t>
            </a:r>
            <a:r>
              <a:rPr lang="en-US" b="1" dirty="0" err="1" smtClean="0">
                <a:solidFill>
                  <a:srgbClr val="C00000"/>
                </a:solidFill>
              </a:rPr>
              <a:t>interruptores</a:t>
            </a:r>
            <a:endParaRPr lang="en-US" b="1" dirty="0" smtClean="0">
              <a:solidFill>
                <a:srgbClr val="C00000"/>
              </a:solidFill>
            </a:endParaRPr>
          </a:p>
          <a:p>
            <a:pPr algn="just"/>
            <a:r>
              <a:rPr lang="en-US" dirty="0" smtClean="0"/>
              <a:t>Si el </a:t>
            </a:r>
            <a:r>
              <a:rPr lang="en-US" dirty="0" err="1" smtClean="0"/>
              <a:t>análisis</a:t>
            </a:r>
            <a:r>
              <a:rPr lang="en-US" dirty="0" smtClean="0"/>
              <a:t> de </a:t>
            </a:r>
            <a:r>
              <a:rPr lang="en-US" dirty="0" err="1" smtClean="0"/>
              <a:t>confiabilidad</a:t>
            </a:r>
            <a:r>
              <a:rPr lang="en-US" dirty="0" smtClean="0"/>
              <a:t> </a:t>
            </a:r>
            <a:r>
              <a:rPr lang="en-US" dirty="0" err="1" smtClean="0"/>
              <a:t>muestra</a:t>
            </a:r>
            <a:r>
              <a:rPr lang="en-US" dirty="0" smtClean="0"/>
              <a:t> que un bus de </a:t>
            </a:r>
            <a:r>
              <a:rPr lang="en-US" dirty="0" err="1" smtClean="0"/>
              <a:t>anillo</a:t>
            </a:r>
            <a:r>
              <a:rPr lang="en-US" dirty="0" smtClean="0"/>
              <a:t> no </a:t>
            </a:r>
            <a:r>
              <a:rPr lang="en-US" dirty="0" err="1" smtClean="0"/>
              <a:t>es</a:t>
            </a:r>
            <a:r>
              <a:rPr lang="en-US" dirty="0" smtClean="0"/>
              <a:t> lo </a:t>
            </a:r>
            <a:r>
              <a:rPr lang="en-US" dirty="0" err="1" smtClean="0"/>
              <a:t>suficientemente</a:t>
            </a:r>
            <a:r>
              <a:rPr lang="en-US" dirty="0" smtClean="0"/>
              <a:t> </a:t>
            </a:r>
            <a:r>
              <a:rPr lang="en-US" dirty="0" err="1" smtClean="0"/>
              <a:t>confiable</a:t>
            </a:r>
            <a:r>
              <a:rPr lang="en-US" dirty="0" smtClean="0"/>
              <a:t>, el </a:t>
            </a:r>
            <a:r>
              <a:rPr lang="en-US" dirty="0" err="1" smtClean="0"/>
              <a:t>siguiente</a:t>
            </a:r>
            <a:r>
              <a:rPr lang="en-US" dirty="0" smtClean="0"/>
              <a:t> </a:t>
            </a:r>
            <a:r>
              <a:rPr lang="en-US" dirty="0" err="1" smtClean="0"/>
              <a:t>paso</a:t>
            </a:r>
            <a:r>
              <a:rPr lang="en-US" dirty="0" smtClean="0"/>
              <a:t> para </a:t>
            </a:r>
            <a:r>
              <a:rPr lang="en-US" dirty="0" err="1" smtClean="0"/>
              <a:t>aumentar</a:t>
            </a:r>
            <a:r>
              <a:rPr lang="en-US" dirty="0" smtClean="0"/>
              <a:t> la </a:t>
            </a:r>
            <a:r>
              <a:rPr lang="en-US" dirty="0" err="1" smtClean="0"/>
              <a:t>redundancia</a:t>
            </a:r>
            <a:r>
              <a:rPr lang="en-US" dirty="0" smtClean="0"/>
              <a:t> de la </a:t>
            </a:r>
            <a:r>
              <a:rPr lang="en-US" dirty="0" err="1" smtClean="0"/>
              <a:t>fuente</a:t>
            </a:r>
            <a:r>
              <a:rPr lang="en-US" dirty="0" smtClean="0"/>
              <a:t> de </a:t>
            </a:r>
            <a:r>
              <a:rPr lang="en-US" dirty="0" err="1" smtClean="0"/>
              <a:t>alimentación</a:t>
            </a:r>
            <a:r>
              <a:rPr lang="en-US" dirty="0" smtClean="0"/>
              <a:t> </a:t>
            </a:r>
            <a:r>
              <a:rPr lang="en-US" dirty="0" err="1" smtClean="0"/>
              <a:t>es</a:t>
            </a:r>
            <a:r>
              <a:rPr lang="en-US" dirty="0" smtClean="0"/>
              <a:t> la </a:t>
            </a:r>
            <a:r>
              <a:rPr lang="en-US" dirty="0" err="1" smtClean="0"/>
              <a:t>aplicación</a:t>
            </a:r>
            <a:r>
              <a:rPr lang="en-US" dirty="0" smtClean="0"/>
              <a:t> de un </a:t>
            </a:r>
            <a:r>
              <a:rPr lang="en-US" dirty="0" err="1" smtClean="0"/>
              <a:t>sistema</a:t>
            </a:r>
            <a:r>
              <a:rPr lang="en-US" dirty="0" smtClean="0"/>
              <a:t> de "</a:t>
            </a:r>
            <a:r>
              <a:rPr lang="en-US" dirty="0" err="1" smtClean="0"/>
              <a:t>interruptor</a:t>
            </a:r>
            <a:r>
              <a:rPr lang="en-US" dirty="0" smtClean="0"/>
              <a:t> y </a:t>
            </a:r>
            <a:r>
              <a:rPr lang="en-US" dirty="0" err="1" smtClean="0"/>
              <a:t>medio</a:t>
            </a:r>
            <a:r>
              <a:rPr lang="en-US" dirty="0" smtClean="0"/>
              <a:t>", que se </a:t>
            </a:r>
            <a:r>
              <a:rPr lang="en-US" dirty="0" err="1" smtClean="0"/>
              <a:t>muestra</a:t>
            </a:r>
            <a:r>
              <a:rPr lang="en-US" dirty="0" smtClean="0"/>
              <a:t> </a:t>
            </a:r>
            <a:r>
              <a:rPr lang="en-US" dirty="0" err="1" smtClean="0"/>
              <a:t>en</a:t>
            </a:r>
            <a:r>
              <a:rPr lang="en-US" dirty="0" smtClean="0"/>
              <a:t> la Fig. 10.</a:t>
            </a:r>
            <a:endParaRPr lang="en-US" dirty="0"/>
          </a:p>
        </p:txBody>
      </p:sp>
      <p:pic>
        <p:nvPicPr>
          <p:cNvPr id="3" name="Imagen 2"/>
          <p:cNvPicPr>
            <a:picLocks noChangeAspect="1"/>
          </p:cNvPicPr>
          <p:nvPr/>
        </p:nvPicPr>
        <p:blipFill rotWithShape="1">
          <a:blip r:embed="rId3"/>
          <a:srcRect t="16281" b="17441"/>
          <a:stretch/>
        </p:blipFill>
        <p:spPr>
          <a:xfrm>
            <a:off x="3126734" y="4061361"/>
            <a:ext cx="5819775" cy="1698171"/>
          </a:xfrm>
          <a:prstGeom prst="rect">
            <a:avLst/>
          </a:prstGeom>
        </p:spPr>
      </p:pic>
      <p:sp>
        <p:nvSpPr>
          <p:cNvPr id="4" name="Rectángulo 3"/>
          <p:cNvSpPr/>
          <p:nvPr/>
        </p:nvSpPr>
        <p:spPr>
          <a:xfrm>
            <a:off x="3337837" y="6118162"/>
            <a:ext cx="5481757" cy="369332"/>
          </a:xfrm>
          <a:prstGeom prst="rect">
            <a:avLst/>
          </a:prstGeom>
        </p:spPr>
        <p:txBody>
          <a:bodyPr wrap="none">
            <a:spAutoFit/>
          </a:bodyPr>
          <a:lstStyle/>
          <a:p>
            <a:pPr algn="ctr"/>
            <a:r>
              <a:rPr lang="en-US" b="1" dirty="0" smtClean="0"/>
              <a:t>Fig. 10. Sistema de </a:t>
            </a:r>
            <a:r>
              <a:rPr lang="en-US" b="1" dirty="0" err="1" smtClean="0"/>
              <a:t>conmutación</a:t>
            </a:r>
            <a:r>
              <a:rPr lang="en-US" b="1" dirty="0" smtClean="0"/>
              <a:t> de </a:t>
            </a:r>
            <a:r>
              <a:rPr lang="en-US" b="1" dirty="0" err="1" smtClean="0"/>
              <a:t>interruptor</a:t>
            </a:r>
            <a:r>
              <a:rPr lang="en-US" b="1" dirty="0" smtClean="0"/>
              <a:t> y </a:t>
            </a:r>
            <a:r>
              <a:rPr lang="en-US" b="1" dirty="0" err="1" smtClean="0"/>
              <a:t>medio</a:t>
            </a:r>
            <a:endParaRPr lang="en-US" b="1" dirty="0"/>
          </a:p>
        </p:txBody>
      </p:sp>
    </p:spTree>
    <p:extLst>
      <p:ext uri="{BB962C8B-B14F-4D97-AF65-F5344CB8AC3E}">
        <p14:creationId xmlns:p14="http://schemas.microsoft.com/office/powerpoint/2010/main" val="2760075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6" y="145978"/>
            <a:ext cx="11661568" cy="5355312"/>
          </a:xfrm>
          <a:prstGeom prst="rect">
            <a:avLst/>
          </a:prstGeom>
        </p:spPr>
        <p:txBody>
          <a:bodyPr wrap="square">
            <a:spAutoFit/>
          </a:bodyPr>
          <a:lstStyle/>
          <a:p>
            <a:pPr algn="just"/>
            <a:r>
              <a:rPr lang="en-US" dirty="0" smtClean="0"/>
              <a:t>El </a:t>
            </a:r>
            <a:r>
              <a:rPr lang="en-US" dirty="0" err="1" smtClean="0"/>
              <a:t>extraño</a:t>
            </a:r>
            <a:r>
              <a:rPr lang="en-US" dirty="0" smtClean="0"/>
              <a:t> </a:t>
            </a:r>
            <a:r>
              <a:rPr lang="en-US" dirty="0" err="1" smtClean="0"/>
              <a:t>nombre</a:t>
            </a:r>
            <a:r>
              <a:rPr lang="en-US" dirty="0" smtClean="0"/>
              <a:t> de </a:t>
            </a:r>
            <a:r>
              <a:rPr lang="en-US" dirty="0" err="1" smtClean="0"/>
              <a:t>esta</a:t>
            </a:r>
            <a:r>
              <a:rPr lang="en-US" dirty="0" smtClean="0"/>
              <a:t> </a:t>
            </a:r>
            <a:r>
              <a:rPr lang="en-US" dirty="0" err="1" smtClean="0"/>
              <a:t>disposición</a:t>
            </a:r>
            <a:r>
              <a:rPr lang="en-US" dirty="0" smtClean="0"/>
              <a:t> de </a:t>
            </a:r>
            <a:r>
              <a:rPr lang="en-US" dirty="0" err="1" smtClean="0"/>
              <a:t>barras</a:t>
            </a:r>
            <a:r>
              <a:rPr lang="en-US" dirty="0" smtClean="0"/>
              <a:t> se </a:t>
            </a:r>
            <a:r>
              <a:rPr lang="en-US" dirty="0" err="1" smtClean="0"/>
              <a:t>basa</a:t>
            </a:r>
            <a:r>
              <a:rPr lang="en-US" dirty="0" smtClean="0"/>
              <a:t> </a:t>
            </a:r>
            <a:r>
              <a:rPr lang="en-US" dirty="0" err="1" smtClean="0"/>
              <a:t>en</a:t>
            </a:r>
            <a:r>
              <a:rPr lang="en-US" dirty="0" smtClean="0"/>
              <a:t> el </a:t>
            </a:r>
            <a:r>
              <a:rPr lang="en-US" dirty="0" err="1" smtClean="0"/>
              <a:t>hecho</a:t>
            </a:r>
            <a:r>
              <a:rPr lang="en-US" dirty="0" smtClean="0"/>
              <a:t> de que </a:t>
            </a:r>
            <a:r>
              <a:rPr lang="en-US" dirty="0" err="1" smtClean="0"/>
              <a:t>cada</a:t>
            </a:r>
            <a:r>
              <a:rPr lang="en-US" dirty="0" smtClean="0"/>
              <a:t> </a:t>
            </a:r>
            <a:r>
              <a:rPr lang="en-US" dirty="0" err="1" smtClean="0"/>
              <a:t>bahía</a:t>
            </a:r>
            <a:r>
              <a:rPr lang="en-US" dirty="0" smtClean="0"/>
              <a:t> de </a:t>
            </a:r>
            <a:r>
              <a:rPr lang="en-US" dirty="0" err="1" smtClean="0"/>
              <a:t>estos</a:t>
            </a:r>
            <a:r>
              <a:rPr lang="en-US" dirty="0" smtClean="0"/>
              <a:t> </a:t>
            </a:r>
            <a:r>
              <a:rPr lang="en-US" dirty="0" err="1" smtClean="0"/>
              <a:t>sistemas</a:t>
            </a:r>
            <a:r>
              <a:rPr lang="en-US" dirty="0" smtClean="0"/>
              <a:t> de </a:t>
            </a:r>
            <a:r>
              <a:rPr lang="en-US" dirty="0" err="1" smtClean="0"/>
              <a:t>conmutación</a:t>
            </a:r>
            <a:r>
              <a:rPr lang="en-US" dirty="0" smtClean="0"/>
              <a:t> (hay </a:t>
            </a:r>
            <a:r>
              <a:rPr lang="en-US" dirty="0" err="1" smtClean="0"/>
              <a:t>una</a:t>
            </a:r>
            <a:r>
              <a:rPr lang="en-US" dirty="0" smtClean="0"/>
              <a:t> </a:t>
            </a:r>
            <a:r>
              <a:rPr lang="en-US" dirty="0" err="1" smtClean="0"/>
              <a:t>bahía</a:t>
            </a:r>
            <a:r>
              <a:rPr lang="en-US" dirty="0" smtClean="0"/>
              <a:t> que se </a:t>
            </a:r>
            <a:r>
              <a:rPr lang="en-US" dirty="0" err="1" smtClean="0"/>
              <a:t>muestra</a:t>
            </a:r>
            <a:r>
              <a:rPr lang="en-US" dirty="0" smtClean="0"/>
              <a:t> </a:t>
            </a:r>
            <a:r>
              <a:rPr lang="en-US" dirty="0" err="1" smtClean="0"/>
              <a:t>en</a:t>
            </a:r>
            <a:r>
              <a:rPr lang="en-US" dirty="0" smtClean="0"/>
              <a:t> la Fig. 10, </a:t>
            </a:r>
            <a:r>
              <a:rPr lang="en-US" dirty="0" err="1" smtClean="0"/>
              <a:t>pero</a:t>
            </a:r>
            <a:r>
              <a:rPr lang="en-US" dirty="0" smtClean="0"/>
              <a:t> </a:t>
            </a:r>
            <a:r>
              <a:rPr lang="en-US" dirty="0" err="1" smtClean="0"/>
              <a:t>generalmente</a:t>
            </a:r>
            <a:r>
              <a:rPr lang="en-US" dirty="0" smtClean="0"/>
              <a:t> el patio de </a:t>
            </a:r>
            <a:r>
              <a:rPr lang="en-US" dirty="0" err="1" smtClean="0"/>
              <a:t>maniobras</a:t>
            </a:r>
            <a:r>
              <a:rPr lang="en-US" dirty="0" smtClean="0"/>
              <a:t> de la </a:t>
            </a:r>
            <a:r>
              <a:rPr lang="en-US" dirty="0" err="1" smtClean="0"/>
              <a:t>subestación</a:t>
            </a:r>
            <a:r>
              <a:rPr lang="en-US" dirty="0" smtClean="0"/>
              <a:t> </a:t>
            </a:r>
            <a:r>
              <a:rPr lang="en-US" dirty="0" err="1" smtClean="0"/>
              <a:t>consta</a:t>
            </a:r>
            <a:r>
              <a:rPr lang="en-US" dirty="0" smtClean="0"/>
              <a:t> de </a:t>
            </a:r>
            <a:r>
              <a:rPr lang="en-US" dirty="0" err="1" smtClean="0"/>
              <a:t>varias</a:t>
            </a:r>
            <a:r>
              <a:rPr lang="en-US" dirty="0" smtClean="0"/>
              <a:t> </a:t>
            </a:r>
            <a:r>
              <a:rPr lang="en-US" dirty="0" err="1" smtClean="0"/>
              <a:t>bahías</a:t>
            </a:r>
            <a:r>
              <a:rPr lang="en-US" dirty="0" smtClean="0"/>
              <a:t>) </a:t>
            </a:r>
            <a:r>
              <a:rPr lang="en-US" dirty="0" err="1" smtClean="0"/>
              <a:t>tiene</a:t>
            </a:r>
            <a:r>
              <a:rPr lang="en-US" dirty="0" smtClean="0"/>
              <a:t> </a:t>
            </a:r>
            <a:r>
              <a:rPr lang="en-US" dirty="0" err="1" smtClean="0"/>
              <a:t>tres</a:t>
            </a:r>
            <a:r>
              <a:rPr lang="en-US" dirty="0" smtClean="0"/>
              <a:t> (3) </a:t>
            </a:r>
            <a:r>
              <a:rPr lang="en-US" dirty="0" err="1" smtClean="0"/>
              <a:t>interruptores</a:t>
            </a:r>
            <a:r>
              <a:rPr lang="en-US" dirty="0" smtClean="0"/>
              <a:t> para dos (2 ) </a:t>
            </a:r>
            <a:r>
              <a:rPr lang="en-US" dirty="0" err="1" smtClean="0"/>
              <a:t>circuitos</a:t>
            </a:r>
            <a:r>
              <a:rPr lang="en-US" dirty="0" smtClean="0"/>
              <a:t>. </a:t>
            </a:r>
            <a:r>
              <a:rPr lang="en-US" dirty="0" err="1" smtClean="0"/>
              <a:t>Entonces</a:t>
            </a:r>
            <a:r>
              <a:rPr lang="en-US" dirty="0" smtClean="0"/>
              <a:t>, </a:t>
            </a:r>
            <a:r>
              <a:rPr lang="en-US" dirty="0" err="1" smtClean="0"/>
              <a:t>si</a:t>
            </a:r>
            <a:r>
              <a:rPr lang="en-US" dirty="0" smtClean="0"/>
              <a:t> </a:t>
            </a:r>
            <a:r>
              <a:rPr lang="en-US" dirty="0" err="1" smtClean="0"/>
              <a:t>quieres</a:t>
            </a:r>
            <a:r>
              <a:rPr lang="en-US" dirty="0" smtClean="0"/>
              <a:t> </a:t>
            </a:r>
            <a:r>
              <a:rPr lang="en-US" dirty="0" err="1" smtClean="0"/>
              <a:t>encontrar</a:t>
            </a:r>
            <a:r>
              <a:rPr lang="en-US" dirty="0" smtClean="0"/>
              <a:t> </a:t>
            </a:r>
            <a:r>
              <a:rPr lang="en-US" dirty="0" err="1" smtClean="0"/>
              <a:t>formalmente</a:t>
            </a:r>
            <a:r>
              <a:rPr lang="en-US" dirty="0" smtClean="0"/>
              <a:t> </a:t>
            </a:r>
            <a:r>
              <a:rPr lang="en-US" dirty="0" err="1" smtClean="0"/>
              <a:t>cuantos</a:t>
            </a:r>
            <a:r>
              <a:rPr lang="en-US" dirty="0" smtClean="0"/>
              <a:t> </a:t>
            </a:r>
            <a:r>
              <a:rPr lang="en-US" dirty="0" err="1" smtClean="0"/>
              <a:t>interruptores</a:t>
            </a:r>
            <a:r>
              <a:rPr lang="en-US" dirty="0" smtClean="0"/>
              <a:t> hay </a:t>
            </a:r>
            <a:r>
              <a:rPr lang="en-US" dirty="0" err="1" smtClean="0"/>
              <a:t>asociados</a:t>
            </a:r>
            <a:r>
              <a:rPr lang="en-US" dirty="0" smtClean="0"/>
              <a:t> a </a:t>
            </a:r>
            <a:r>
              <a:rPr lang="en-US" dirty="0" err="1" smtClean="0"/>
              <a:t>cada</a:t>
            </a:r>
            <a:r>
              <a:rPr lang="en-US" dirty="0" smtClean="0"/>
              <a:t> </a:t>
            </a:r>
            <a:r>
              <a:rPr lang="en-US" dirty="0" err="1" smtClean="0"/>
              <a:t>circuito</a:t>
            </a:r>
            <a:r>
              <a:rPr lang="en-US" dirty="0" smtClean="0"/>
              <a:t>, </a:t>
            </a:r>
            <a:r>
              <a:rPr lang="en-US" dirty="0" err="1" smtClean="0"/>
              <a:t>este</a:t>
            </a:r>
            <a:r>
              <a:rPr lang="en-US" dirty="0" smtClean="0"/>
              <a:t> </a:t>
            </a:r>
            <a:r>
              <a:rPr lang="en-US" dirty="0" err="1" smtClean="0"/>
              <a:t>número</a:t>
            </a:r>
            <a:r>
              <a:rPr lang="en-US" dirty="0" smtClean="0"/>
              <a:t> </a:t>
            </a:r>
            <a:r>
              <a:rPr lang="en-US" dirty="0" err="1" smtClean="0"/>
              <a:t>será</a:t>
            </a:r>
            <a:r>
              <a:rPr lang="en-US" dirty="0" smtClean="0"/>
              <a:t> 3/2, o hay 1.5 </a:t>
            </a:r>
            <a:r>
              <a:rPr lang="en-US" dirty="0" err="1" smtClean="0"/>
              <a:t>interruptores</a:t>
            </a:r>
            <a:r>
              <a:rPr lang="en-US" dirty="0" smtClean="0"/>
              <a:t> </a:t>
            </a:r>
            <a:r>
              <a:rPr lang="en-US" dirty="0" err="1" smtClean="0"/>
              <a:t>por</a:t>
            </a:r>
            <a:r>
              <a:rPr lang="en-US" dirty="0" smtClean="0"/>
              <a:t> </a:t>
            </a:r>
            <a:r>
              <a:rPr lang="en-US" dirty="0" err="1" smtClean="0"/>
              <a:t>circuito</a:t>
            </a:r>
            <a:r>
              <a:rPr lang="en-US" dirty="0" smtClean="0"/>
              <a:t>. A </a:t>
            </a:r>
            <a:r>
              <a:rPr lang="en-US" dirty="0" err="1" smtClean="0"/>
              <a:t>diferencia</a:t>
            </a:r>
            <a:r>
              <a:rPr lang="en-US" dirty="0" smtClean="0"/>
              <a:t> de lo que </a:t>
            </a:r>
            <a:r>
              <a:rPr lang="en-US" dirty="0" err="1" smtClean="0"/>
              <a:t>ocurría</a:t>
            </a:r>
            <a:r>
              <a:rPr lang="en-US" dirty="0" smtClean="0"/>
              <a:t> con un </a:t>
            </a:r>
            <a:r>
              <a:rPr lang="en-US" dirty="0" err="1" smtClean="0"/>
              <a:t>sistema</a:t>
            </a:r>
            <a:r>
              <a:rPr lang="en-US" dirty="0" smtClean="0"/>
              <a:t> de bus </a:t>
            </a:r>
            <a:r>
              <a:rPr lang="en-US" dirty="0" err="1" smtClean="0"/>
              <a:t>en</a:t>
            </a:r>
            <a:r>
              <a:rPr lang="en-US" dirty="0" smtClean="0"/>
              <a:t> </a:t>
            </a:r>
            <a:r>
              <a:rPr lang="en-US" dirty="0" err="1" smtClean="0"/>
              <a:t>anillo</a:t>
            </a:r>
            <a:r>
              <a:rPr lang="en-US" dirty="0" smtClean="0"/>
              <a:t>, </a:t>
            </a:r>
            <a:r>
              <a:rPr lang="en-US" dirty="0" err="1" smtClean="0"/>
              <a:t>donde</a:t>
            </a:r>
            <a:r>
              <a:rPr lang="en-US" dirty="0" smtClean="0"/>
              <a:t> la </a:t>
            </a:r>
            <a:r>
              <a:rPr lang="en-US" dirty="0" err="1" smtClean="0"/>
              <a:t>falla</a:t>
            </a:r>
            <a:r>
              <a:rPr lang="en-US" dirty="0" smtClean="0"/>
              <a:t> de </a:t>
            </a:r>
            <a:r>
              <a:rPr lang="en-US" dirty="0" err="1" smtClean="0"/>
              <a:t>cualquier</a:t>
            </a:r>
            <a:r>
              <a:rPr lang="en-US" dirty="0" smtClean="0"/>
              <a:t> </a:t>
            </a:r>
            <a:r>
              <a:rPr lang="en-US" dirty="0" err="1" smtClean="0"/>
              <a:t>interruptor</a:t>
            </a:r>
            <a:r>
              <a:rPr lang="en-US" dirty="0" smtClean="0"/>
              <a:t> conduce a la </a:t>
            </a:r>
            <a:r>
              <a:rPr lang="en-US" dirty="0" err="1" smtClean="0"/>
              <a:t>puesta</a:t>
            </a:r>
            <a:r>
              <a:rPr lang="en-US" dirty="0" smtClean="0"/>
              <a:t> </a:t>
            </a:r>
            <a:r>
              <a:rPr lang="en-US" dirty="0" err="1" smtClean="0"/>
              <a:t>fuera</a:t>
            </a:r>
            <a:r>
              <a:rPr lang="en-US" dirty="0" smtClean="0"/>
              <a:t> de </a:t>
            </a:r>
            <a:r>
              <a:rPr lang="en-US" dirty="0" err="1" smtClean="0"/>
              <a:t>servicio</a:t>
            </a:r>
            <a:r>
              <a:rPr lang="en-US" dirty="0" smtClean="0"/>
              <a:t> de 2 </a:t>
            </a:r>
            <a:r>
              <a:rPr lang="en-US" dirty="0" err="1" smtClean="0"/>
              <a:t>circuitos</a:t>
            </a:r>
            <a:r>
              <a:rPr lang="en-US" dirty="0" smtClean="0"/>
              <a:t>, para </a:t>
            </a:r>
            <a:r>
              <a:rPr lang="en-US" dirty="0" err="1" smtClean="0"/>
              <a:t>una</a:t>
            </a:r>
            <a:r>
              <a:rPr lang="en-US" dirty="0" smtClean="0"/>
              <a:t> </a:t>
            </a:r>
            <a:r>
              <a:rPr lang="en-US" dirty="0" err="1" smtClean="0"/>
              <a:t>disposición</a:t>
            </a:r>
            <a:r>
              <a:rPr lang="en-US" dirty="0" smtClean="0"/>
              <a:t> de </a:t>
            </a:r>
            <a:r>
              <a:rPr lang="en-US" dirty="0" err="1" smtClean="0"/>
              <a:t>interruptor</a:t>
            </a:r>
            <a:r>
              <a:rPr lang="en-US" dirty="0" smtClean="0"/>
              <a:t> y </a:t>
            </a:r>
            <a:r>
              <a:rPr lang="en-US" dirty="0" err="1" smtClean="0"/>
              <a:t>medio</a:t>
            </a:r>
            <a:r>
              <a:rPr lang="en-US" dirty="0" smtClean="0"/>
              <a:t>, solo la </a:t>
            </a:r>
            <a:r>
              <a:rPr lang="en-US" dirty="0" err="1" smtClean="0"/>
              <a:t>falla</a:t>
            </a:r>
            <a:r>
              <a:rPr lang="en-US" dirty="0" smtClean="0"/>
              <a:t> de un </a:t>
            </a:r>
            <a:r>
              <a:rPr lang="en-US" dirty="0" err="1" smtClean="0"/>
              <a:t>interruptor</a:t>
            </a:r>
            <a:r>
              <a:rPr lang="en-US" dirty="0" smtClean="0"/>
              <a:t> </a:t>
            </a:r>
            <a:r>
              <a:rPr lang="en-US" dirty="0" err="1" smtClean="0"/>
              <a:t>intermedio</a:t>
            </a:r>
            <a:r>
              <a:rPr lang="en-US" dirty="0" smtClean="0"/>
              <a:t> </a:t>
            </a:r>
            <a:r>
              <a:rPr lang="en-US" dirty="0" err="1" smtClean="0"/>
              <a:t>en</a:t>
            </a:r>
            <a:r>
              <a:rPr lang="en-US" dirty="0" smtClean="0"/>
              <a:t> la </a:t>
            </a:r>
            <a:r>
              <a:rPr lang="en-US" dirty="0" err="1" smtClean="0"/>
              <a:t>bahía</a:t>
            </a:r>
            <a:r>
              <a:rPr lang="en-US" dirty="0" smtClean="0"/>
              <a:t> </a:t>
            </a:r>
            <a:r>
              <a:rPr lang="en-US" dirty="0" err="1" smtClean="0"/>
              <a:t>conducirá</a:t>
            </a:r>
            <a:r>
              <a:rPr lang="en-US" dirty="0" smtClean="0"/>
              <a:t> a </a:t>
            </a:r>
            <a:r>
              <a:rPr lang="en-US" dirty="0" err="1" smtClean="0"/>
              <a:t>perdiendo</a:t>
            </a:r>
            <a:r>
              <a:rPr lang="en-US" dirty="0" smtClean="0"/>
              <a:t> 2 </a:t>
            </a:r>
            <a:r>
              <a:rPr lang="en-US" dirty="0" err="1" smtClean="0"/>
              <a:t>circuitos</a:t>
            </a:r>
            <a:r>
              <a:rPr lang="en-US" dirty="0" smtClean="0"/>
              <a:t> </a:t>
            </a:r>
            <a:r>
              <a:rPr lang="en-US" dirty="0" err="1" smtClean="0"/>
              <a:t>conectados</a:t>
            </a:r>
            <a:r>
              <a:rPr lang="en-US" dirty="0" smtClean="0"/>
              <a:t> a </a:t>
            </a:r>
            <a:r>
              <a:rPr lang="en-US" dirty="0" err="1" smtClean="0"/>
              <a:t>cada</a:t>
            </a:r>
            <a:r>
              <a:rPr lang="en-US" dirty="0" smtClean="0"/>
              <a:t> </a:t>
            </a:r>
            <a:r>
              <a:rPr lang="en-US" dirty="0" err="1" smtClean="0"/>
              <a:t>lado</a:t>
            </a:r>
            <a:r>
              <a:rPr lang="en-US" dirty="0" smtClean="0"/>
              <a:t> de </a:t>
            </a:r>
            <a:r>
              <a:rPr lang="en-US" dirty="0" err="1" smtClean="0"/>
              <a:t>este</a:t>
            </a:r>
            <a:r>
              <a:rPr lang="en-US" dirty="0" smtClean="0"/>
              <a:t> </a:t>
            </a:r>
            <a:r>
              <a:rPr lang="en-US" dirty="0" err="1" smtClean="0"/>
              <a:t>interruptor</a:t>
            </a:r>
            <a:r>
              <a:rPr lang="en-US" dirty="0" smtClean="0"/>
              <a:t>. </a:t>
            </a:r>
            <a:r>
              <a:rPr lang="en-US" dirty="0" err="1" smtClean="0"/>
              <a:t>En</a:t>
            </a:r>
            <a:r>
              <a:rPr lang="en-US" dirty="0" smtClean="0"/>
              <a:t> </a:t>
            </a:r>
            <a:r>
              <a:rPr lang="en-US" dirty="0" err="1" smtClean="0"/>
              <a:t>caso</a:t>
            </a:r>
            <a:r>
              <a:rPr lang="en-US" dirty="0" smtClean="0"/>
              <a:t> de </a:t>
            </a:r>
            <a:r>
              <a:rPr lang="en-US" dirty="0" err="1" smtClean="0"/>
              <a:t>falla</a:t>
            </a:r>
            <a:r>
              <a:rPr lang="en-US" dirty="0" smtClean="0"/>
              <a:t> de un </a:t>
            </a:r>
            <a:r>
              <a:rPr lang="en-US" dirty="0" err="1" smtClean="0"/>
              <a:t>interruptor</a:t>
            </a:r>
            <a:r>
              <a:rPr lang="en-US" dirty="0" smtClean="0"/>
              <a:t> </a:t>
            </a:r>
            <a:r>
              <a:rPr lang="en-US" dirty="0" err="1" smtClean="0"/>
              <a:t>conectado</a:t>
            </a:r>
            <a:r>
              <a:rPr lang="en-US" dirty="0" smtClean="0"/>
              <a:t> a </a:t>
            </a:r>
            <a:r>
              <a:rPr lang="en-US" dirty="0" err="1" smtClean="0"/>
              <a:t>cualquiera</a:t>
            </a:r>
            <a:r>
              <a:rPr lang="en-US" dirty="0" smtClean="0"/>
              <a:t> de las </a:t>
            </a:r>
            <a:r>
              <a:rPr lang="en-US" dirty="0" err="1" smtClean="0"/>
              <a:t>barras</a:t>
            </a:r>
            <a:r>
              <a:rPr lang="en-US" dirty="0" smtClean="0"/>
              <a:t> de enlace (</a:t>
            </a:r>
            <a:r>
              <a:rPr lang="en-US" dirty="0" err="1" smtClean="0"/>
              <a:t>izquierda</a:t>
            </a:r>
            <a:r>
              <a:rPr lang="en-US" dirty="0" smtClean="0"/>
              <a:t> o </a:t>
            </a:r>
            <a:r>
              <a:rPr lang="en-US" dirty="0" err="1" smtClean="0"/>
              <a:t>derecha</a:t>
            </a:r>
            <a:r>
              <a:rPr lang="en-US" dirty="0" smtClean="0"/>
              <a:t>), solo se </a:t>
            </a:r>
            <a:r>
              <a:rPr lang="en-US" dirty="0" err="1" smtClean="0"/>
              <a:t>apagará</a:t>
            </a:r>
            <a:r>
              <a:rPr lang="en-US" dirty="0" smtClean="0"/>
              <a:t> un </a:t>
            </a:r>
            <a:r>
              <a:rPr lang="en-US" dirty="0" err="1" smtClean="0"/>
              <a:t>circuito</a:t>
            </a:r>
            <a:r>
              <a:rPr lang="en-US" dirty="0" smtClean="0"/>
              <a:t> </a:t>
            </a:r>
            <a:r>
              <a:rPr lang="en-US" dirty="0" err="1" smtClean="0"/>
              <a:t>asociado</a:t>
            </a:r>
            <a:r>
              <a:rPr lang="en-US" dirty="0" smtClean="0"/>
              <a:t> con </a:t>
            </a:r>
            <a:r>
              <a:rPr lang="en-US" dirty="0" err="1" smtClean="0"/>
              <a:t>este</a:t>
            </a:r>
            <a:r>
              <a:rPr lang="en-US" dirty="0" smtClean="0"/>
              <a:t> </a:t>
            </a:r>
            <a:r>
              <a:rPr lang="en-US" dirty="0" err="1" smtClean="0"/>
              <a:t>interruptor</a:t>
            </a:r>
            <a:r>
              <a:rPr lang="en-US" dirty="0" smtClean="0"/>
              <a:t>.</a:t>
            </a:r>
          </a:p>
          <a:p>
            <a:pPr algn="just"/>
            <a:r>
              <a:rPr lang="en-US" dirty="0" smtClean="0"/>
              <a:t>Las </a:t>
            </a:r>
            <a:r>
              <a:rPr lang="en-US" dirty="0" err="1" smtClean="0"/>
              <a:t>ventajas</a:t>
            </a:r>
            <a:r>
              <a:rPr lang="en-US" dirty="0" smtClean="0"/>
              <a:t> y </a:t>
            </a:r>
            <a:r>
              <a:rPr lang="en-US" dirty="0" err="1" smtClean="0"/>
              <a:t>desventajas</a:t>
            </a:r>
            <a:r>
              <a:rPr lang="en-US" dirty="0" smtClean="0"/>
              <a:t> de un </a:t>
            </a:r>
            <a:r>
              <a:rPr lang="en-US" dirty="0" err="1" smtClean="0"/>
              <a:t>sistema</a:t>
            </a:r>
            <a:r>
              <a:rPr lang="en-US" dirty="0" smtClean="0"/>
              <a:t> de </a:t>
            </a:r>
            <a:r>
              <a:rPr lang="en-US" dirty="0" err="1" smtClean="0"/>
              <a:t>interruptor</a:t>
            </a:r>
            <a:r>
              <a:rPr lang="en-US" dirty="0" smtClean="0"/>
              <a:t> y </a:t>
            </a:r>
            <a:r>
              <a:rPr lang="en-US" dirty="0" err="1" smtClean="0"/>
              <a:t>medio</a:t>
            </a:r>
            <a:r>
              <a:rPr lang="en-US" dirty="0" smtClean="0"/>
              <a:t> se </a:t>
            </a:r>
            <a:r>
              <a:rPr lang="en-US" dirty="0" err="1" smtClean="0"/>
              <a:t>pueden</a:t>
            </a:r>
            <a:r>
              <a:rPr lang="en-US" dirty="0" smtClean="0"/>
              <a:t> </a:t>
            </a:r>
            <a:r>
              <a:rPr lang="en-US" dirty="0" err="1" smtClean="0"/>
              <a:t>resumir</a:t>
            </a:r>
            <a:r>
              <a:rPr lang="en-US" dirty="0" smtClean="0"/>
              <a:t> de la </a:t>
            </a:r>
            <a:r>
              <a:rPr lang="en-US" dirty="0" err="1" smtClean="0"/>
              <a:t>siguiente</a:t>
            </a:r>
            <a:r>
              <a:rPr lang="en-US" dirty="0" smtClean="0"/>
              <a:t> </a:t>
            </a:r>
            <a:r>
              <a:rPr lang="en-US" dirty="0" err="1" smtClean="0"/>
              <a:t>manera</a:t>
            </a:r>
            <a:r>
              <a:rPr lang="en-US" dirty="0" smtClean="0"/>
              <a:t>:</a:t>
            </a:r>
          </a:p>
          <a:p>
            <a:pPr algn="just"/>
            <a:r>
              <a:rPr lang="en-US" b="1" dirty="0" smtClean="0">
                <a:solidFill>
                  <a:srgbClr val="0070C0"/>
                </a:solidFill>
              </a:rPr>
              <a:t>•    </a:t>
            </a:r>
            <a:r>
              <a:rPr lang="en-US" b="1" dirty="0" err="1" smtClean="0">
                <a:solidFill>
                  <a:srgbClr val="0070C0"/>
                </a:solidFill>
              </a:rPr>
              <a:t>Ventajas</a:t>
            </a:r>
            <a:r>
              <a:rPr lang="en-US" b="1" dirty="0" smtClean="0">
                <a:solidFill>
                  <a:srgbClr val="0070C0"/>
                </a:solidFill>
              </a:rPr>
              <a:t>:</a:t>
            </a:r>
          </a:p>
          <a:p>
            <a:pPr marL="742950" lvl="1" indent="-285750" algn="just">
              <a:buFont typeface="Wingdings" panose="05000000000000000000" pitchFamily="2" charset="2"/>
              <a:buChar char="ü"/>
            </a:pPr>
            <a:r>
              <a:rPr lang="en-US" b="1" dirty="0" err="1" smtClean="0">
                <a:solidFill>
                  <a:srgbClr val="C00000"/>
                </a:solidFill>
              </a:rPr>
              <a:t>Operación</a:t>
            </a:r>
            <a:r>
              <a:rPr lang="en-US" b="1" dirty="0" smtClean="0">
                <a:solidFill>
                  <a:srgbClr val="C00000"/>
                </a:solidFill>
              </a:rPr>
              <a:t> flexible </a:t>
            </a:r>
          </a:p>
          <a:p>
            <a:pPr marL="742950" lvl="1" indent="-285750" algn="just">
              <a:buFont typeface="Wingdings" panose="05000000000000000000" pitchFamily="2" charset="2"/>
              <a:buChar char="ü"/>
            </a:pPr>
            <a:r>
              <a:rPr lang="en-US" b="1" dirty="0" smtClean="0">
                <a:solidFill>
                  <a:srgbClr val="C00000"/>
                </a:solidFill>
              </a:rPr>
              <a:t>Alta </a:t>
            </a:r>
            <a:r>
              <a:rPr lang="en-US" b="1" dirty="0" err="1" smtClean="0">
                <a:solidFill>
                  <a:srgbClr val="C00000"/>
                </a:solidFill>
              </a:rPr>
              <a:t>fiabilidad</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Doble</a:t>
            </a:r>
            <a:r>
              <a:rPr lang="en-US" b="1" dirty="0" smtClean="0">
                <a:solidFill>
                  <a:srgbClr val="C00000"/>
                </a:solidFill>
              </a:rPr>
              <a:t> </a:t>
            </a:r>
            <a:r>
              <a:rPr lang="en-US" b="1" dirty="0" err="1" smtClean="0">
                <a:solidFill>
                  <a:srgbClr val="C00000"/>
                </a:solidFill>
              </a:rPr>
              <a:t>alimentación</a:t>
            </a:r>
            <a:r>
              <a:rPr lang="en-US" b="1" dirty="0" smtClean="0">
                <a:solidFill>
                  <a:srgbClr val="C00000"/>
                </a:solidFill>
              </a:rPr>
              <a:t> para </a:t>
            </a:r>
            <a:r>
              <a:rPr lang="en-US" b="1" dirty="0" err="1" smtClean="0">
                <a:solidFill>
                  <a:srgbClr val="C00000"/>
                </a:solidFill>
              </a:rPr>
              <a:t>cada</a:t>
            </a:r>
            <a:r>
              <a:rPr lang="en-US" b="1" dirty="0" smtClean="0">
                <a:solidFill>
                  <a:srgbClr val="C00000"/>
                </a:solidFill>
              </a:rPr>
              <a:t> </a:t>
            </a:r>
            <a:r>
              <a:rPr lang="en-US" b="1" dirty="0" err="1" smtClean="0">
                <a:solidFill>
                  <a:srgbClr val="C00000"/>
                </a:solidFill>
              </a:rPr>
              <a:t>circuito</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Cualquier</a:t>
            </a:r>
            <a:r>
              <a:rPr lang="en-US" b="1" dirty="0" smtClean="0">
                <a:solidFill>
                  <a:srgbClr val="C00000"/>
                </a:solidFill>
              </a:rPr>
              <a:t> </a:t>
            </a:r>
            <a:r>
              <a:rPr lang="en-US" b="1" dirty="0" err="1" smtClean="0">
                <a:solidFill>
                  <a:srgbClr val="C00000"/>
                </a:solidFill>
              </a:rPr>
              <a:t>interruptor</a:t>
            </a:r>
            <a:r>
              <a:rPr lang="en-US" b="1" dirty="0" smtClean="0">
                <a:solidFill>
                  <a:srgbClr val="C00000"/>
                </a:solidFill>
              </a:rPr>
              <a:t> </a:t>
            </a:r>
            <a:r>
              <a:rPr lang="en-US" b="1" dirty="0" err="1" smtClean="0">
                <a:solidFill>
                  <a:srgbClr val="C00000"/>
                </a:solidFill>
              </a:rPr>
              <a:t>puede</a:t>
            </a:r>
            <a:r>
              <a:rPr lang="en-US" b="1" dirty="0" smtClean="0">
                <a:solidFill>
                  <a:srgbClr val="C00000"/>
                </a:solidFill>
              </a:rPr>
              <a:t> </a:t>
            </a:r>
            <a:r>
              <a:rPr lang="en-US" b="1" dirty="0" err="1" smtClean="0">
                <a:solidFill>
                  <a:srgbClr val="C00000"/>
                </a:solidFill>
              </a:rPr>
              <a:t>ser</a:t>
            </a:r>
            <a:r>
              <a:rPr lang="en-US" b="1" dirty="0" smtClean="0">
                <a:solidFill>
                  <a:srgbClr val="C00000"/>
                </a:solidFill>
              </a:rPr>
              <a:t> </a:t>
            </a:r>
            <a:r>
              <a:rPr lang="en-US" b="1" dirty="0" err="1" smtClean="0">
                <a:solidFill>
                  <a:srgbClr val="C00000"/>
                </a:solidFill>
              </a:rPr>
              <a:t>removido</a:t>
            </a:r>
            <a:r>
              <a:rPr lang="en-US" b="1" dirty="0" smtClean="0">
                <a:solidFill>
                  <a:srgbClr val="C00000"/>
                </a:solidFill>
              </a:rPr>
              <a:t> sin </a:t>
            </a:r>
            <a:r>
              <a:rPr lang="en-US" b="1" dirty="0" err="1" smtClean="0">
                <a:solidFill>
                  <a:srgbClr val="C00000"/>
                </a:solidFill>
              </a:rPr>
              <a:t>afectar</a:t>
            </a:r>
            <a:r>
              <a:rPr lang="en-US" b="1" dirty="0" smtClean="0">
                <a:solidFill>
                  <a:srgbClr val="C00000"/>
                </a:solidFill>
              </a:rPr>
              <a:t> el </a:t>
            </a:r>
            <a:r>
              <a:rPr lang="en-US" b="1" dirty="0" err="1" smtClean="0">
                <a:solidFill>
                  <a:srgbClr val="C00000"/>
                </a:solidFill>
              </a:rPr>
              <a:t>servicio</a:t>
            </a:r>
            <a:r>
              <a:rPr lang="en-US" b="1" dirty="0" smtClean="0">
                <a:solidFill>
                  <a:srgbClr val="C00000"/>
                </a:solidFill>
              </a:rPr>
              <a:t> </a:t>
            </a:r>
          </a:p>
          <a:p>
            <a:pPr marL="742950" lvl="1" indent="-285750" algn="just">
              <a:buFont typeface="Wingdings" panose="05000000000000000000" pitchFamily="2" charset="2"/>
              <a:buChar char="ü"/>
            </a:pPr>
            <a:r>
              <a:rPr lang="en-US" b="1" dirty="0" smtClean="0">
                <a:solidFill>
                  <a:srgbClr val="C00000"/>
                </a:solidFill>
              </a:rPr>
              <a:t>La </a:t>
            </a:r>
            <a:r>
              <a:rPr lang="en-US" b="1" dirty="0" err="1" smtClean="0">
                <a:solidFill>
                  <a:srgbClr val="C00000"/>
                </a:solidFill>
              </a:rPr>
              <a:t>falla</a:t>
            </a:r>
            <a:r>
              <a:rPr lang="en-US" b="1" dirty="0" smtClean="0">
                <a:solidFill>
                  <a:srgbClr val="C00000"/>
                </a:solidFill>
              </a:rPr>
              <a:t> del bus de enlace no </a:t>
            </a:r>
            <a:r>
              <a:rPr lang="en-US" b="1" dirty="0" err="1" smtClean="0">
                <a:solidFill>
                  <a:srgbClr val="C00000"/>
                </a:solidFill>
              </a:rPr>
              <a:t>interrumpe</a:t>
            </a:r>
            <a:r>
              <a:rPr lang="en-US" b="1" dirty="0" smtClean="0">
                <a:solidFill>
                  <a:srgbClr val="C00000"/>
                </a:solidFill>
              </a:rPr>
              <a:t> el </a:t>
            </a:r>
            <a:r>
              <a:rPr lang="en-US" b="1" dirty="0" err="1" smtClean="0">
                <a:solidFill>
                  <a:srgbClr val="C00000"/>
                </a:solidFill>
              </a:rPr>
              <a:t>servicio</a:t>
            </a:r>
            <a:r>
              <a:rPr lang="en-US" b="1" dirty="0" smtClean="0">
                <a:solidFill>
                  <a:srgbClr val="C00000"/>
                </a:solidFill>
              </a:rPr>
              <a:t> a </a:t>
            </a:r>
            <a:r>
              <a:rPr lang="en-US" b="1" dirty="0" err="1" smtClean="0">
                <a:solidFill>
                  <a:srgbClr val="C00000"/>
                </a:solidFill>
              </a:rPr>
              <a:t>ningún</a:t>
            </a:r>
            <a:r>
              <a:rPr lang="en-US" b="1" dirty="0" smtClean="0">
                <a:solidFill>
                  <a:srgbClr val="C00000"/>
                </a:solidFill>
              </a:rPr>
              <a:t> </a:t>
            </a:r>
            <a:r>
              <a:rPr lang="en-US" b="1" dirty="0" err="1" smtClean="0">
                <a:solidFill>
                  <a:srgbClr val="C00000"/>
                </a:solidFill>
              </a:rPr>
              <a:t>circuito</a:t>
            </a:r>
            <a:endParaRPr lang="en-US" b="1" dirty="0" smtClean="0">
              <a:solidFill>
                <a:srgbClr val="C00000"/>
              </a:solidFill>
            </a:endParaRPr>
          </a:p>
          <a:p>
            <a:pPr marL="742950" lvl="1" indent="-285750" algn="just">
              <a:buFont typeface="Wingdings" panose="05000000000000000000" pitchFamily="2" charset="2"/>
              <a:buChar char="ü"/>
            </a:pPr>
            <a:r>
              <a:rPr lang="en-US" b="1" dirty="0" smtClean="0">
                <a:solidFill>
                  <a:srgbClr val="C00000"/>
                </a:solidFill>
              </a:rPr>
              <a:t>Toda la </a:t>
            </a:r>
            <a:r>
              <a:rPr lang="en-US" b="1" dirty="0" err="1" smtClean="0">
                <a:solidFill>
                  <a:srgbClr val="C00000"/>
                </a:solidFill>
              </a:rPr>
              <a:t>conmutación</a:t>
            </a:r>
            <a:r>
              <a:rPr lang="en-US" b="1" dirty="0" smtClean="0">
                <a:solidFill>
                  <a:srgbClr val="C00000"/>
                </a:solidFill>
              </a:rPr>
              <a:t> se </a:t>
            </a:r>
            <a:r>
              <a:rPr lang="en-US" b="1" dirty="0" err="1" smtClean="0">
                <a:solidFill>
                  <a:srgbClr val="C00000"/>
                </a:solidFill>
              </a:rPr>
              <a:t>realiza</a:t>
            </a:r>
            <a:r>
              <a:rPr lang="en-US" b="1" dirty="0" smtClean="0">
                <a:solidFill>
                  <a:srgbClr val="C00000"/>
                </a:solidFill>
              </a:rPr>
              <a:t> con </a:t>
            </a:r>
            <a:r>
              <a:rPr lang="en-US" b="1" dirty="0" err="1" smtClean="0">
                <a:solidFill>
                  <a:srgbClr val="C00000"/>
                </a:solidFill>
              </a:rPr>
              <a:t>disyuntores</a:t>
            </a:r>
            <a:r>
              <a:rPr lang="en-US" b="1" dirty="0" smtClean="0">
                <a:solidFill>
                  <a:srgbClr val="C00000"/>
                </a:solidFill>
              </a:rPr>
              <a:t>.</a:t>
            </a:r>
          </a:p>
          <a:p>
            <a:pPr marL="742950" lvl="1" indent="-285750" algn="just">
              <a:buFont typeface="Wingdings" panose="05000000000000000000" pitchFamily="2" charset="2"/>
              <a:buChar char="ü"/>
            </a:pPr>
            <a:endParaRPr lang="en-US" b="1" dirty="0" smtClean="0">
              <a:solidFill>
                <a:srgbClr val="C00000"/>
              </a:solidFill>
            </a:endParaRPr>
          </a:p>
          <a:p>
            <a:pPr algn="just"/>
            <a:endParaRPr lang="es-ES" b="1" dirty="0">
              <a:solidFill>
                <a:srgbClr val="C00000"/>
              </a:solidFill>
            </a:endParaRPr>
          </a:p>
          <a:p>
            <a:pPr algn="just"/>
            <a:endParaRPr lang="en-US" b="1" dirty="0">
              <a:solidFill>
                <a:srgbClr val="C00000"/>
              </a:solidFill>
            </a:endParaRPr>
          </a:p>
        </p:txBody>
      </p:sp>
      <p:sp>
        <p:nvSpPr>
          <p:cNvPr id="3" name="Rectángulo 2"/>
          <p:cNvSpPr/>
          <p:nvPr/>
        </p:nvSpPr>
        <p:spPr>
          <a:xfrm>
            <a:off x="213755" y="4624127"/>
            <a:ext cx="11661569" cy="1754326"/>
          </a:xfrm>
          <a:prstGeom prst="rect">
            <a:avLst/>
          </a:prstGeom>
        </p:spPr>
        <p:txBody>
          <a:bodyPr wrap="square">
            <a:spAutoFit/>
          </a:bodyPr>
          <a:lstStyle/>
          <a:p>
            <a:pPr algn="just"/>
            <a:r>
              <a:rPr lang="en-US" b="1" dirty="0" smtClean="0">
                <a:solidFill>
                  <a:srgbClr val="0070C0"/>
                </a:solidFill>
              </a:rPr>
              <a:t>•    </a:t>
            </a:r>
            <a:r>
              <a:rPr lang="en-US" b="1" dirty="0" err="1" smtClean="0">
                <a:solidFill>
                  <a:srgbClr val="0070C0"/>
                </a:solidFill>
              </a:rPr>
              <a:t>Desventajas</a:t>
            </a:r>
            <a:r>
              <a:rPr lang="en-US" b="1" dirty="0" smtClean="0">
                <a:solidFill>
                  <a:srgbClr val="0070C0"/>
                </a:solidFill>
              </a:rPr>
              <a:t>:</a:t>
            </a:r>
          </a:p>
          <a:p>
            <a:pPr marL="742950" lvl="1" indent="-285750" algn="just">
              <a:buFont typeface="Wingdings" panose="05000000000000000000" pitchFamily="2" charset="2"/>
              <a:buChar char="ü"/>
            </a:pPr>
            <a:r>
              <a:rPr lang="en-US" b="1" dirty="0" smtClean="0">
                <a:solidFill>
                  <a:srgbClr val="C00000"/>
                </a:solidFill>
              </a:rPr>
              <a:t>Se </a:t>
            </a:r>
            <a:r>
              <a:rPr lang="en-US" b="1" dirty="0" err="1" smtClean="0">
                <a:solidFill>
                  <a:srgbClr val="C00000"/>
                </a:solidFill>
              </a:rPr>
              <a:t>requieren</a:t>
            </a:r>
            <a:r>
              <a:rPr lang="en-US" b="1" dirty="0" smtClean="0">
                <a:solidFill>
                  <a:srgbClr val="C00000"/>
                </a:solidFill>
              </a:rPr>
              <a:t> 1 ½ </a:t>
            </a:r>
            <a:r>
              <a:rPr lang="en-US" b="1" dirty="0" err="1" smtClean="0">
                <a:solidFill>
                  <a:srgbClr val="C00000"/>
                </a:solidFill>
              </a:rPr>
              <a:t>interruptores</a:t>
            </a:r>
            <a:r>
              <a:rPr lang="en-US" b="1" dirty="0" smtClean="0">
                <a:solidFill>
                  <a:srgbClr val="C00000"/>
                </a:solidFill>
              </a:rPr>
              <a:t> </a:t>
            </a:r>
            <a:r>
              <a:rPr lang="en-US" b="1" dirty="0" err="1" smtClean="0">
                <a:solidFill>
                  <a:srgbClr val="C00000"/>
                </a:solidFill>
              </a:rPr>
              <a:t>por</a:t>
            </a:r>
            <a:r>
              <a:rPr lang="en-US" b="1" dirty="0" smtClean="0">
                <a:solidFill>
                  <a:srgbClr val="C00000"/>
                </a:solidFill>
              </a:rPr>
              <a:t> </a:t>
            </a:r>
            <a:r>
              <a:rPr lang="en-US" b="1" dirty="0" err="1" smtClean="0">
                <a:solidFill>
                  <a:srgbClr val="C00000"/>
                </a:solidFill>
              </a:rPr>
              <a:t>circuito</a:t>
            </a:r>
            <a:r>
              <a:rPr lang="en-US" b="1" dirty="0" smtClean="0">
                <a:solidFill>
                  <a:srgbClr val="C00000"/>
                </a:solidFill>
              </a:rPr>
              <a:t> </a:t>
            </a:r>
          </a:p>
          <a:p>
            <a:pPr marL="742950" lvl="1" indent="-285750" algn="just">
              <a:buFont typeface="Wingdings" panose="05000000000000000000" pitchFamily="2" charset="2"/>
              <a:buChar char="ü"/>
            </a:pPr>
            <a:r>
              <a:rPr lang="en-US" b="1" dirty="0" err="1" smtClean="0">
                <a:solidFill>
                  <a:srgbClr val="C00000"/>
                </a:solidFill>
              </a:rPr>
              <a:t>Retransmisión</a:t>
            </a:r>
            <a:r>
              <a:rPr lang="en-US" b="1" dirty="0" smtClean="0">
                <a:solidFill>
                  <a:srgbClr val="C00000"/>
                </a:solidFill>
              </a:rPr>
              <a:t> </a:t>
            </a:r>
            <a:r>
              <a:rPr lang="en-US" b="1" dirty="0" err="1" smtClean="0">
                <a:solidFill>
                  <a:srgbClr val="C00000"/>
                </a:solidFill>
              </a:rPr>
              <a:t>complicada</a:t>
            </a:r>
            <a:endParaRPr lang="en-US" b="1" dirty="0" smtClean="0">
              <a:solidFill>
                <a:srgbClr val="C00000"/>
              </a:solidFill>
            </a:endParaRPr>
          </a:p>
          <a:p>
            <a:pPr algn="just"/>
            <a:r>
              <a:rPr lang="en-US" dirty="0" err="1" smtClean="0"/>
              <a:t>Nuevamente</a:t>
            </a:r>
            <a:r>
              <a:rPr lang="en-US" dirty="0" smtClean="0"/>
              <a:t>, </a:t>
            </a:r>
            <a:r>
              <a:rPr lang="en-US" dirty="0" err="1" smtClean="0"/>
              <a:t>si</a:t>
            </a:r>
            <a:r>
              <a:rPr lang="en-US" dirty="0" smtClean="0"/>
              <a:t> </a:t>
            </a:r>
            <a:r>
              <a:rPr lang="en-US" dirty="0" err="1" smtClean="0"/>
              <a:t>según</a:t>
            </a:r>
            <a:r>
              <a:rPr lang="en-US" dirty="0" smtClean="0"/>
              <a:t> el </a:t>
            </a:r>
            <a:r>
              <a:rPr lang="en-US" dirty="0" err="1" smtClean="0"/>
              <a:t>análisis</a:t>
            </a:r>
            <a:r>
              <a:rPr lang="en-US" dirty="0" smtClean="0"/>
              <a:t> de </a:t>
            </a:r>
            <a:r>
              <a:rPr lang="en-US" dirty="0" err="1" smtClean="0"/>
              <a:t>confiabilidad</a:t>
            </a:r>
            <a:r>
              <a:rPr lang="en-US" dirty="0" smtClean="0"/>
              <a:t> </a:t>
            </a:r>
            <a:r>
              <a:rPr lang="en-US" dirty="0" err="1" smtClean="0"/>
              <a:t>todavía</a:t>
            </a:r>
            <a:r>
              <a:rPr lang="en-US" dirty="0" smtClean="0"/>
              <a:t> </a:t>
            </a:r>
            <a:r>
              <a:rPr lang="en-US" dirty="0" err="1" smtClean="0"/>
              <a:t>necesitamos</a:t>
            </a:r>
            <a:r>
              <a:rPr lang="en-US" dirty="0" smtClean="0"/>
              <a:t> </a:t>
            </a:r>
            <a:r>
              <a:rPr lang="en-US" dirty="0" err="1" smtClean="0"/>
              <a:t>una</a:t>
            </a:r>
            <a:r>
              <a:rPr lang="en-US" dirty="0" smtClean="0"/>
              <a:t> </a:t>
            </a:r>
            <a:r>
              <a:rPr lang="en-US" dirty="0" err="1" smtClean="0"/>
              <a:t>redundancia</a:t>
            </a:r>
            <a:r>
              <a:rPr lang="en-US" dirty="0" smtClean="0"/>
              <a:t> </a:t>
            </a:r>
            <a:r>
              <a:rPr lang="en-US" dirty="0" err="1" smtClean="0"/>
              <a:t>más</a:t>
            </a:r>
            <a:r>
              <a:rPr lang="en-US" dirty="0" smtClean="0"/>
              <a:t> </a:t>
            </a:r>
            <a:r>
              <a:rPr lang="en-US" dirty="0" err="1" smtClean="0"/>
              <a:t>alta</a:t>
            </a:r>
            <a:r>
              <a:rPr lang="en-US" dirty="0" smtClean="0"/>
              <a:t> que la que </a:t>
            </a:r>
            <a:r>
              <a:rPr lang="en-US" dirty="0" err="1" smtClean="0"/>
              <a:t>proporciona</a:t>
            </a:r>
            <a:r>
              <a:rPr lang="en-US" dirty="0" smtClean="0"/>
              <a:t> la </a:t>
            </a:r>
            <a:r>
              <a:rPr lang="en-US" dirty="0" err="1" smtClean="0"/>
              <a:t>disposición</a:t>
            </a:r>
            <a:r>
              <a:rPr lang="en-US" dirty="0" smtClean="0"/>
              <a:t> de </a:t>
            </a:r>
            <a:r>
              <a:rPr lang="en-US" dirty="0" err="1" smtClean="0"/>
              <a:t>interruptor</a:t>
            </a:r>
            <a:r>
              <a:rPr lang="en-US" dirty="0" smtClean="0"/>
              <a:t> y </a:t>
            </a:r>
            <a:r>
              <a:rPr lang="en-US" dirty="0" err="1" smtClean="0"/>
              <a:t>medio</a:t>
            </a:r>
            <a:r>
              <a:rPr lang="en-US" dirty="0" smtClean="0"/>
              <a:t>, </a:t>
            </a:r>
            <a:r>
              <a:rPr lang="en-US" dirty="0" err="1" smtClean="0"/>
              <a:t>queda</a:t>
            </a:r>
            <a:r>
              <a:rPr lang="en-US" dirty="0" smtClean="0"/>
              <a:t> </a:t>
            </a:r>
            <a:r>
              <a:rPr lang="en-US" dirty="0" err="1" smtClean="0"/>
              <a:t>una</a:t>
            </a:r>
            <a:r>
              <a:rPr lang="en-US" dirty="0" smtClean="0"/>
              <a:t> </a:t>
            </a:r>
            <a:r>
              <a:rPr lang="en-US" dirty="0" err="1" smtClean="0"/>
              <a:t>opción</a:t>
            </a:r>
            <a:r>
              <a:rPr lang="en-US" dirty="0" smtClean="0"/>
              <a:t> </a:t>
            </a:r>
            <a:r>
              <a:rPr lang="en-US" dirty="0" err="1" smtClean="0"/>
              <a:t>más</a:t>
            </a:r>
            <a:r>
              <a:rPr lang="en-US" dirty="0" smtClean="0"/>
              <a:t>: se llama "</a:t>
            </a:r>
            <a:r>
              <a:rPr lang="en-US" dirty="0" err="1" smtClean="0"/>
              <a:t>doble</a:t>
            </a:r>
            <a:r>
              <a:rPr lang="en-US" dirty="0" smtClean="0"/>
              <a:t> bus".</a:t>
            </a:r>
          </a:p>
          <a:p>
            <a:pPr algn="just"/>
            <a:r>
              <a:rPr lang="en-US" dirty="0" smtClean="0"/>
              <a:t>– </a:t>
            </a:r>
            <a:r>
              <a:rPr lang="en-US" dirty="0" err="1" smtClean="0"/>
              <a:t>interruptor</a:t>
            </a:r>
            <a:r>
              <a:rPr lang="en-US" dirty="0" smtClean="0"/>
              <a:t> </a:t>
            </a:r>
            <a:r>
              <a:rPr lang="en-US" dirty="0" err="1" smtClean="0"/>
              <a:t>doble</a:t>
            </a:r>
            <a:r>
              <a:rPr lang="en-US" dirty="0" smtClean="0"/>
              <a:t>”, que se </a:t>
            </a:r>
            <a:r>
              <a:rPr lang="en-US" dirty="0" err="1" smtClean="0"/>
              <a:t>muestra</a:t>
            </a:r>
            <a:r>
              <a:rPr lang="en-US" dirty="0" smtClean="0"/>
              <a:t> </a:t>
            </a:r>
            <a:r>
              <a:rPr lang="en-US" dirty="0" err="1" smtClean="0"/>
              <a:t>en</a:t>
            </a:r>
            <a:r>
              <a:rPr lang="en-US" dirty="0" smtClean="0"/>
              <a:t> la Fig. 11.</a:t>
            </a:r>
            <a:endParaRPr lang="en-US" dirty="0"/>
          </a:p>
        </p:txBody>
      </p:sp>
    </p:spTree>
    <p:extLst>
      <p:ext uri="{BB962C8B-B14F-4D97-AF65-F5344CB8AC3E}">
        <p14:creationId xmlns:p14="http://schemas.microsoft.com/office/powerpoint/2010/main" val="2823268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7974342" y="2113994"/>
            <a:ext cx="3914775" cy="3057525"/>
          </a:xfrm>
          <a:prstGeom prst="rect">
            <a:avLst/>
          </a:prstGeom>
        </p:spPr>
      </p:pic>
      <p:sp>
        <p:nvSpPr>
          <p:cNvPr id="3" name="Rectángulo 2"/>
          <p:cNvSpPr/>
          <p:nvPr/>
        </p:nvSpPr>
        <p:spPr>
          <a:xfrm>
            <a:off x="7858526" y="5409024"/>
            <a:ext cx="4146405" cy="646331"/>
          </a:xfrm>
          <a:prstGeom prst="rect">
            <a:avLst/>
          </a:prstGeom>
        </p:spPr>
        <p:txBody>
          <a:bodyPr wrap="square">
            <a:spAutoFit/>
          </a:bodyPr>
          <a:lstStyle/>
          <a:p>
            <a:pPr algn="ctr"/>
            <a:r>
              <a:rPr lang="en-US" b="1" dirty="0" smtClean="0"/>
              <a:t>Fig. 11. </a:t>
            </a:r>
            <a:r>
              <a:rPr lang="en-US" b="1" dirty="0" err="1" smtClean="0"/>
              <a:t>Doble</a:t>
            </a:r>
            <a:r>
              <a:rPr lang="en-US" b="1" dirty="0" smtClean="0"/>
              <a:t> </a:t>
            </a:r>
            <a:r>
              <a:rPr lang="en-US" b="1" dirty="0" err="1" smtClean="0"/>
              <a:t>barra</a:t>
            </a:r>
            <a:r>
              <a:rPr lang="en-US" b="1" dirty="0" smtClean="0"/>
              <a:t> – Sistema de </a:t>
            </a:r>
            <a:r>
              <a:rPr lang="en-US" b="1" dirty="0" err="1" smtClean="0"/>
              <a:t>doble</a:t>
            </a:r>
            <a:r>
              <a:rPr lang="en-US" b="1" dirty="0" smtClean="0"/>
              <a:t> </a:t>
            </a:r>
            <a:r>
              <a:rPr lang="en-US" b="1" dirty="0" err="1" smtClean="0"/>
              <a:t>interruptor</a:t>
            </a:r>
            <a:endParaRPr lang="en-US" b="1" dirty="0"/>
          </a:p>
        </p:txBody>
      </p:sp>
      <p:sp>
        <p:nvSpPr>
          <p:cNvPr id="4" name="Rectángulo 3"/>
          <p:cNvSpPr/>
          <p:nvPr/>
        </p:nvSpPr>
        <p:spPr>
          <a:xfrm>
            <a:off x="138544" y="151522"/>
            <a:ext cx="7719981" cy="6463308"/>
          </a:xfrm>
          <a:prstGeom prst="rect">
            <a:avLst/>
          </a:prstGeom>
        </p:spPr>
        <p:txBody>
          <a:bodyPr wrap="square">
            <a:spAutoFit/>
          </a:bodyPr>
          <a:lstStyle/>
          <a:p>
            <a:pPr algn="just"/>
            <a:r>
              <a:rPr lang="en-US" dirty="0" smtClean="0"/>
              <a:t>Como un </a:t>
            </a:r>
            <a:r>
              <a:rPr lang="en-US" dirty="0" err="1" smtClean="0"/>
              <a:t>paso</a:t>
            </a:r>
            <a:r>
              <a:rPr lang="en-US" dirty="0" smtClean="0"/>
              <a:t> </a:t>
            </a:r>
            <a:r>
              <a:rPr lang="en-US" dirty="0" err="1" smtClean="0"/>
              <a:t>adelante</a:t>
            </a:r>
            <a:r>
              <a:rPr lang="en-US" dirty="0" smtClean="0"/>
              <a:t> </a:t>
            </a:r>
            <a:r>
              <a:rPr lang="en-US" dirty="0" err="1" smtClean="0"/>
              <a:t>en</a:t>
            </a:r>
            <a:r>
              <a:rPr lang="en-US" dirty="0" smtClean="0"/>
              <a:t> </a:t>
            </a:r>
            <a:r>
              <a:rPr lang="en-US" dirty="0" err="1" smtClean="0"/>
              <a:t>cuanto</a:t>
            </a:r>
            <a:r>
              <a:rPr lang="en-US" dirty="0" smtClean="0"/>
              <a:t> a la </a:t>
            </a:r>
            <a:r>
              <a:rPr lang="en-US" dirty="0" err="1" smtClean="0"/>
              <a:t>confiabilidad</a:t>
            </a:r>
            <a:r>
              <a:rPr lang="en-US" dirty="0" smtClean="0"/>
              <a:t>, con un </a:t>
            </a:r>
            <a:r>
              <a:rPr lang="en-US" dirty="0" err="1" smtClean="0"/>
              <a:t>sistema</a:t>
            </a:r>
            <a:r>
              <a:rPr lang="en-US" dirty="0" smtClean="0"/>
              <a:t> de </a:t>
            </a:r>
            <a:r>
              <a:rPr lang="en-US" dirty="0" err="1" smtClean="0"/>
              <a:t>doble</a:t>
            </a:r>
            <a:r>
              <a:rPr lang="en-US" dirty="0" smtClean="0"/>
              <a:t> </a:t>
            </a:r>
            <a:r>
              <a:rPr lang="en-US" dirty="0" err="1" smtClean="0"/>
              <a:t>barra</a:t>
            </a:r>
            <a:r>
              <a:rPr lang="en-US" dirty="0" smtClean="0"/>
              <a:t> y </a:t>
            </a:r>
            <a:r>
              <a:rPr lang="en-US" dirty="0" err="1" smtClean="0"/>
              <a:t>doble</a:t>
            </a:r>
            <a:r>
              <a:rPr lang="en-US" dirty="0" smtClean="0"/>
              <a:t> </a:t>
            </a:r>
            <a:r>
              <a:rPr lang="en-US" dirty="0" err="1" smtClean="0"/>
              <a:t>interruptor</a:t>
            </a:r>
            <a:r>
              <a:rPr lang="en-US" dirty="0" smtClean="0"/>
              <a:t>, la </a:t>
            </a:r>
            <a:r>
              <a:rPr lang="en-US" dirty="0" err="1" smtClean="0"/>
              <a:t>falla</a:t>
            </a:r>
            <a:r>
              <a:rPr lang="en-US" dirty="0" smtClean="0"/>
              <a:t> de </a:t>
            </a:r>
            <a:r>
              <a:rPr lang="en-US" dirty="0" err="1" smtClean="0"/>
              <a:t>cualquier</a:t>
            </a:r>
            <a:r>
              <a:rPr lang="en-US" dirty="0" smtClean="0"/>
              <a:t> </a:t>
            </a:r>
            <a:r>
              <a:rPr lang="en-US" dirty="0" err="1" smtClean="0"/>
              <a:t>interruptor</a:t>
            </a:r>
            <a:r>
              <a:rPr lang="en-US" dirty="0" smtClean="0"/>
              <a:t> </a:t>
            </a:r>
            <a:r>
              <a:rPr lang="en-US" dirty="0" err="1" smtClean="0"/>
              <a:t>nunca</a:t>
            </a:r>
            <a:r>
              <a:rPr lang="en-US" dirty="0" smtClean="0"/>
              <a:t> </a:t>
            </a:r>
            <a:r>
              <a:rPr lang="en-US" dirty="0" err="1" smtClean="0"/>
              <a:t>conducirá</a:t>
            </a:r>
            <a:r>
              <a:rPr lang="en-US" dirty="0" smtClean="0"/>
              <a:t> a la </a:t>
            </a:r>
            <a:r>
              <a:rPr lang="en-US" dirty="0" err="1" smtClean="0"/>
              <a:t>pérdida</a:t>
            </a:r>
            <a:r>
              <a:rPr lang="en-US" dirty="0" smtClean="0"/>
              <a:t> de </a:t>
            </a:r>
            <a:r>
              <a:rPr lang="en-US" dirty="0" err="1" smtClean="0"/>
              <a:t>más</a:t>
            </a:r>
            <a:r>
              <a:rPr lang="en-US" dirty="0" smtClean="0"/>
              <a:t> de un </a:t>
            </a:r>
            <a:r>
              <a:rPr lang="en-US" dirty="0" err="1" smtClean="0"/>
              <a:t>circuito</a:t>
            </a:r>
            <a:r>
              <a:rPr lang="en-US" dirty="0" smtClean="0"/>
              <a:t>, </a:t>
            </a:r>
            <a:r>
              <a:rPr lang="en-US" dirty="0" err="1" smtClean="0"/>
              <a:t>mientras</a:t>
            </a:r>
            <a:r>
              <a:rPr lang="en-US" dirty="0" smtClean="0"/>
              <a:t> que para un </a:t>
            </a:r>
            <a:r>
              <a:rPr lang="en-US" dirty="0" err="1" smtClean="0"/>
              <a:t>interruptor</a:t>
            </a:r>
            <a:r>
              <a:rPr lang="en-US" dirty="0" smtClean="0"/>
              <a:t> y </a:t>
            </a:r>
            <a:r>
              <a:rPr lang="en-US" dirty="0" err="1" smtClean="0"/>
              <a:t>medio</a:t>
            </a:r>
            <a:r>
              <a:rPr lang="en-US" dirty="0" smtClean="0"/>
              <a:t>, la </a:t>
            </a:r>
            <a:r>
              <a:rPr lang="en-US" dirty="0" err="1" smtClean="0"/>
              <a:t>falla</a:t>
            </a:r>
            <a:r>
              <a:rPr lang="en-US" dirty="0" smtClean="0"/>
              <a:t> de un </a:t>
            </a:r>
            <a:r>
              <a:rPr lang="en-US" dirty="0" err="1" smtClean="0"/>
              <a:t>interruptor</a:t>
            </a:r>
            <a:r>
              <a:rPr lang="en-US" dirty="0" smtClean="0"/>
              <a:t> </a:t>
            </a:r>
            <a:r>
              <a:rPr lang="en-US" dirty="0" err="1" smtClean="0"/>
              <a:t>intermedio</a:t>
            </a:r>
            <a:r>
              <a:rPr lang="en-US" dirty="0" smtClean="0"/>
              <a:t> </a:t>
            </a:r>
            <a:r>
              <a:rPr lang="en-US" dirty="0" err="1" smtClean="0"/>
              <a:t>resulta</a:t>
            </a:r>
            <a:r>
              <a:rPr lang="en-US" dirty="0" smtClean="0"/>
              <a:t> </a:t>
            </a:r>
            <a:r>
              <a:rPr lang="en-US" dirty="0" err="1" smtClean="0"/>
              <a:t>en</a:t>
            </a:r>
            <a:r>
              <a:rPr lang="en-US" dirty="0" smtClean="0"/>
              <a:t> dos </a:t>
            </a:r>
            <a:r>
              <a:rPr lang="en-US" dirty="0" err="1" smtClean="0"/>
              <a:t>circuitos</a:t>
            </a:r>
            <a:r>
              <a:rPr lang="en-US" dirty="0" smtClean="0"/>
              <a:t> que se </a:t>
            </a:r>
            <a:r>
              <a:rPr lang="en-US" dirty="0" err="1" smtClean="0"/>
              <a:t>desconectan</a:t>
            </a:r>
            <a:r>
              <a:rPr lang="en-US" dirty="0" smtClean="0"/>
              <a:t>.</a:t>
            </a:r>
          </a:p>
          <a:p>
            <a:pPr algn="just"/>
            <a:r>
              <a:rPr lang="en-US" dirty="0" err="1" smtClean="0"/>
              <a:t>Resumamos</a:t>
            </a:r>
            <a:r>
              <a:rPr lang="en-US" dirty="0" smtClean="0"/>
              <a:t> </a:t>
            </a:r>
            <a:r>
              <a:rPr lang="en-US" dirty="0" err="1" smtClean="0"/>
              <a:t>los</a:t>
            </a:r>
            <a:r>
              <a:rPr lang="en-US" dirty="0" smtClean="0"/>
              <a:t> pros y </a:t>
            </a:r>
            <a:r>
              <a:rPr lang="en-US" dirty="0" err="1" smtClean="0"/>
              <a:t>los</a:t>
            </a:r>
            <a:r>
              <a:rPr lang="en-US" dirty="0" smtClean="0"/>
              <a:t> contras de un </a:t>
            </a:r>
            <a:r>
              <a:rPr lang="en-US" dirty="0" err="1" smtClean="0"/>
              <a:t>sistema</a:t>
            </a:r>
            <a:r>
              <a:rPr lang="en-US" dirty="0" smtClean="0"/>
              <a:t> de </a:t>
            </a:r>
            <a:r>
              <a:rPr lang="en-US" dirty="0" err="1" smtClean="0"/>
              <a:t>conmutación</a:t>
            </a:r>
            <a:r>
              <a:rPr lang="en-US" dirty="0" smtClean="0"/>
              <a:t> de </a:t>
            </a:r>
            <a:r>
              <a:rPr lang="en-US" dirty="0" err="1" smtClean="0"/>
              <a:t>doble</a:t>
            </a:r>
            <a:r>
              <a:rPr lang="en-US" dirty="0" smtClean="0"/>
              <a:t> </a:t>
            </a:r>
            <a:r>
              <a:rPr lang="en-US" dirty="0" err="1" smtClean="0"/>
              <a:t>barra</a:t>
            </a:r>
            <a:r>
              <a:rPr lang="en-US" dirty="0" smtClean="0"/>
              <a:t> y </a:t>
            </a:r>
            <a:r>
              <a:rPr lang="en-US" dirty="0" err="1" smtClean="0"/>
              <a:t>doble</a:t>
            </a:r>
            <a:r>
              <a:rPr lang="en-US" dirty="0" smtClean="0"/>
              <a:t> </a:t>
            </a:r>
            <a:r>
              <a:rPr lang="en-US" dirty="0" err="1" smtClean="0"/>
              <a:t>interruptor</a:t>
            </a:r>
            <a:r>
              <a:rPr lang="en-US" dirty="0" smtClean="0"/>
              <a:t>:</a:t>
            </a:r>
          </a:p>
          <a:p>
            <a:pPr algn="just"/>
            <a:r>
              <a:rPr lang="en-US" b="1" dirty="0" smtClean="0">
                <a:solidFill>
                  <a:srgbClr val="0070C0"/>
                </a:solidFill>
              </a:rPr>
              <a:t>•    </a:t>
            </a:r>
            <a:r>
              <a:rPr lang="en-US" b="1" dirty="0" err="1" smtClean="0">
                <a:solidFill>
                  <a:srgbClr val="0070C0"/>
                </a:solidFill>
              </a:rPr>
              <a:t>Ventajas</a:t>
            </a:r>
            <a:r>
              <a:rPr lang="en-US" b="1" dirty="0" smtClean="0">
                <a:solidFill>
                  <a:srgbClr val="0070C0"/>
                </a:solidFill>
              </a:rPr>
              <a:t>:</a:t>
            </a:r>
          </a:p>
          <a:p>
            <a:pPr marL="742950" lvl="1" indent="-285750" algn="just">
              <a:buFont typeface="Wingdings" panose="05000000000000000000" pitchFamily="2" charset="2"/>
              <a:buChar char="ü"/>
            </a:pPr>
            <a:r>
              <a:rPr lang="en-US" b="1" dirty="0" err="1" smtClean="0">
                <a:solidFill>
                  <a:srgbClr val="C00000"/>
                </a:solidFill>
              </a:rPr>
              <a:t>Operación</a:t>
            </a:r>
            <a:r>
              <a:rPr lang="en-US" b="1" dirty="0" smtClean="0">
                <a:solidFill>
                  <a:srgbClr val="C00000"/>
                </a:solidFill>
              </a:rPr>
              <a:t> flexible </a:t>
            </a:r>
          </a:p>
          <a:p>
            <a:pPr marL="742950" lvl="1" indent="-285750" algn="just">
              <a:buFont typeface="Wingdings" panose="05000000000000000000" pitchFamily="2" charset="2"/>
              <a:buChar char="ü"/>
            </a:pPr>
            <a:r>
              <a:rPr lang="en-US" b="1" dirty="0" err="1" smtClean="0">
                <a:solidFill>
                  <a:srgbClr val="C00000"/>
                </a:solidFill>
              </a:rPr>
              <a:t>Fiabilidad</a:t>
            </a:r>
            <a:r>
              <a:rPr lang="en-US" b="1" dirty="0" smtClean="0">
                <a:solidFill>
                  <a:srgbClr val="C00000"/>
                </a:solidFill>
              </a:rPr>
              <a:t> </a:t>
            </a:r>
            <a:r>
              <a:rPr lang="en-US" b="1" dirty="0" err="1" smtClean="0">
                <a:solidFill>
                  <a:srgbClr val="C00000"/>
                </a:solidFill>
              </a:rPr>
              <a:t>muy</a:t>
            </a:r>
            <a:r>
              <a:rPr lang="en-US" b="1" dirty="0" smtClean="0">
                <a:solidFill>
                  <a:srgbClr val="C00000"/>
                </a:solidFill>
              </a:rPr>
              <a:t> </a:t>
            </a:r>
            <a:r>
              <a:rPr lang="en-US" b="1" dirty="0" err="1" smtClean="0">
                <a:solidFill>
                  <a:srgbClr val="C00000"/>
                </a:solidFill>
              </a:rPr>
              <a:t>alta</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Doble</a:t>
            </a:r>
            <a:r>
              <a:rPr lang="en-US" b="1" dirty="0" smtClean="0">
                <a:solidFill>
                  <a:srgbClr val="C00000"/>
                </a:solidFill>
              </a:rPr>
              <a:t> </a:t>
            </a:r>
            <a:r>
              <a:rPr lang="en-US" b="1" dirty="0" err="1" smtClean="0">
                <a:solidFill>
                  <a:srgbClr val="C00000"/>
                </a:solidFill>
              </a:rPr>
              <a:t>alimentación</a:t>
            </a:r>
            <a:r>
              <a:rPr lang="en-US" b="1" dirty="0" smtClean="0">
                <a:solidFill>
                  <a:srgbClr val="C00000"/>
                </a:solidFill>
              </a:rPr>
              <a:t> para </a:t>
            </a:r>
            <a:r>
              <a:rPr lang="en-US" b="1" dirty="0" err="1" smtClean="0">
                <a:solidFill>
                  <a:srgbClr val="C00000"/>
                </a:solidFill>
              </a:rPr>
              <a:t>cada</a:t>
            </a:r>
            <a:r>
              <a:rPr lang="en-US" b="1" dirty="0" smtClean="0">
                <a:solidFill>
                  <a:srgbClr val="C00000"/>
                </a:solidFill>
              </a:rPr>
              <a:t> </a:t>
            </a:r>
            <a:r>
              <a:rPr lang="en-US" b="1" dirty="0" err="1" smtClean="0">
                <a:solidFill>
                  <a:srgbClr val="C00000"/>
                </a:solidFill>
              </a:rPr>
              <a:t>circuito</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Cualquier</a:t>
            </a:r>
            <a:r>
              <a:rPr lang="en-US" b="1" dirty="0" smtClean="0">
                <a:solidFill>
                  <a:srgbClr val="C00000"/>
                </a:solidFill>
              </a:rPr>
              <a:t> </a:t>
            </a:r>
            <a:r>
              <a:rPr lang="en-US" b="1" dirty="0" err="1" smtClean="0">
                <a:solidFill>
                  <a:srgbClr val="C00000"/>
                </a:solidFill>
              </a:rPr>
              <a:t>interruptor</a:t>
            </a:r>
            <a:r>
              <a:rPr lang="en-US" b="1" dirty="0" smtClean="0">
                <a:solidFill>
                  <a:srgbClr val="C00000"/>
                </a:solidFill>
              </a:rPr>
              <a:t> </a:t>
            </a:r>
            <a:r>
              <a:rPr lang="en-US" b="1" dirty="0" err="1" smtClean="0">
                <a:solidFill>
                  <a:srgbClr val="C00000"/>
                </a:solidFill>
              </a:rPr>
              <a:t>puede</a:t>
            </a:r>
            <a:r>
              <a:rPr lang="en-US" b="1" dirty="0" smtClean="0">
                <a:solidFill>
                  <a:srgbClr val="C00000"/>
                </a:solidFill>
              </a:rPr>
              <a:t> </a:t>
            </a:r>
            <a:r>
              <a:rPr lang="en-US" b="1" dirty="0" err="1" smtClean="0">
                <a:solidFill>
                  <a:srgbClr val="C00000"/>
                </a:solidFill>
              </a:rPr>
              <a:t>ser</a:t>
            </a:r>
            <a:r>
              <a:rPr lang="en-US" b="1" dirty="0" smtClean="0">
                <a:solidFill>
                  <a:srgbClr val="C00000"/>
                </a:solidFill>
              </a:rPr>
              <a:t> </a:t>
            </a:r>
            <a:r>
              <a:rPr lang="en-US" b="1" dirty="0" err="1" smtClean="0">
                <a:solidFill>
                  <a:srgbClr val="C00000"/>
                </a:solidFill>
              </a:rPr>
              <a:t>removido</a:t>
            </a:r>
            <a:r>
              <a:rPr lang="en-US" b="1" dirty="0" smtClean="0">
                <a:solidFill>
                  <a:srgbClr val="C00000"/>
                </a:solidFill>
              </a:rPr>
              <a:t> sin </a:t>
            </a:r>
            <a:r>
              <a:rPr lang="en-US" b="1" dirty="0" err="1" smtClean="0">
                <a:solidFill>
                  <a:srgbClr val="C00000"/>
                </a:solidFill>
              </a:rPr>
              <a:t>afectar</a:t>
            </a:r>
            <a:r>
              <a:rPr lang="en-US" b="1" dirty="0" smtClean="0">
                <a:solidFill>
                  <a:srgbClr val="C00000"/>
                </a:solidFill>
              </a:rPr>
              <a:t> el </a:t>
            </a:r>
            <a:r>
              <a:rPr lang="en-US" b="1" dirty="0" err="1" smtClean="0">
                <a:solidFill>
                  <a:srgbClr val="C00000"/>
                </a:solidFill>
              </a:rPr>
              <a:t>servicio</a:t>
            </a:r>
            <a:r>
              <a:rPr lang="en-US" b="1" dirty="0" smtClean="0">
                <a:solidFill>
                  <a:srgbClr val="C00000"/>
                </a:solidFill>
              </a:rPr>
              <a:t> </a:t>
            </a:r>
          </a:p>
          <a:p>
            <a:pPr marL="742950" lvl="1" indent="-285750" algn="just">
              <a:buFont typeface="Wingdings" panose="05000000000000000000" pitchFamily="2" charset="2"/>
              <a:buChar char="ü"/>
            </a:pPr>
            <a:r>
              <a:rPr lang="en-US" b="1" dirty="0" smtClean="0">
                <a:solidFill>
                  <a:srgbClr val="C00000"/>
                </a:solidFill>
              </a:rPr>
              <a:t>a </a:t>
            </a:r>
            <a:r>
              <a:rPr lang="en-US" b="1" dirty="0" err="1" smtClean="0">
                <a:solidFill>
                  <a:srgbClr val="C00000"/>
                </a:solidFill>
              </a:rPr>
              <a:t>falla</a:t>
            </a:r>
            <a:r>
              <a:rPr lang="en-US" b="1" dirty="0" smtClean="0">
                <a:solidFill>
                  <a:srgbClr val="C00000"/>
                </a:solidFill>
              </a:rPr>
              <a:t> del bus no </a:t>
            </a:r>
            <a:r>
              <a:rPr lang="en-US" b="1" dirty="0" err="1" smtClean="0">
                <a:solidFill>
                  <a:srgbClr val="C00000"/>
                </a:solidFill>
              </a:rPr>
              <a:t>interrumpe</a:t>
            </a:r>
            <a:r>
              <a:rPr lang="en-US" b="1" dirty="0" smtClean="0">
                <a:solidFill>
                  <a:srgbClr val="C00000"/>
                </a:solidFill>
              </a:rPr>
              <a:t> el </a:t>
            </a:r>
            <a:r>
              <a:rPr lang="en-US" b="1" dirty="0" err="1" smtClean="0">
                <a:solidFill>
                  <a:srgbClr val="C00000"/>
                </a:solidFill>
              </a:rPr>
              <a:t>servicio</a:t>
            </a:r>
            <a:r>
              <a:rPr lang="en-US" b="1" dirty="0" smtClean="0">
                <a:solidFill>
                  <a:srgbClr val="C00000"/>
                </a:solidFill>
              </a:rPr>
              <a:t> a </a:t>
            </a:r>
            <a:r>
              <a:rPr lang="en-US" b="1" dirty="0" err="1" smtClean="0">
                <a:solidFill>
                  <a:srgbClr val="C00000"/>
                </a:solidFill>
              </a:rPr>
              <a:t>ningún</a:t>
            </a:r>
            <a:r>
              <a:rPr lang="en-US" b="1" dirty="0" smtClean="0">
                <a:solidFill>
                  <a:srgbClr val="C00000"/>
                </a:solidFill>
              </a:rPr>
              <a:t> </a:t>
            </a:r>
            <a:r>
              <a:rPr lang="en-US" b="1" dirty="0" err="1" smtClean="0">
                <a:solidFill>
                  <a:srgbClr val="C00000"/>
                </a:solidFill>
              </a:rPr>
              <a:t>circuito</a:t>
            </a:r>
            <a:endParaRPr lang="en-US" b="1" dirty="0" smtClean="0">
              <a:solidFill>
                <a:srgbClr val="C00000"/>
              </a:solidFill>
            </a:endParaRPr>
          </a:p>
          <a:p>
            <a:pPr marL="742950" lvl="1" indent="-285750" algn="just">
              <a:buFont typeface="Wingdings" panose="05000000000000000000" pitchFamily="2" charset="2"/>
              <a:buChar char="ü"/>
            </a:pPr>
            <a:r>
              <a:rPr lang="en-US" b="1" dirty="0" smtClean="0">
                <a:solidFill>
                  <a:srgbClr val="C00000"/>
                </a:solidFill>
              </a:rPr>
              <a:t>Toda la </a:t>
            </a:r>
            <a:r>
              <a:rPr lang="en-US" b="1" dirty="0" err="1" smtClean="0">
                <a:solidFill>
                  <a:srgbClr val="C00000"/>
                </a:solidFill>
              </a:rPr>
              <a:t>conmutación</a:t>
            </a:r>
            <a:r>
              <a:rPr lang="en-US" b="1" dirty="0" smtClean="0">
                <a:solidFill>
                  <a:srgbClr val="C00000"/>
                </a:solidFill>
              </a:rPr>
              <a:t> se </a:t>
            </a:r>
            <a:r>
              <a:rPr lang="en-US" b="1" dirty="0" err="1" smtClean="0">
                <a:solidFill>
                  <a:srgbClr val="C00000"/>
                </a:solidFill>
              </a:rPr>
              <a:t>realiza</a:t>
            </a:r>
            <a:r>
              <a:rPr lang="en-US" b="1" dirty="0" smtClean="0">
                <a:solidFill>
                  <a:srgbClr val="C00000"/>
                </a:solidFill>
              </a:rPr>
              <a:t> con </a:t>
            </a:r>
            <a:r>
              <a:rPr lang="en-US" b="1" dirty="0" err="1" smtClean="0">
                <a:solidFill>
                  <a:srgbClr val="C00000"/>
                </a:solidFill>
              </a:rPr>
              <a:t>disyuntores</a:t>
            </a:r>
            <a:r>
              <a:rPr lang="en-US" b="1" dirty="0" smtClean="0">
                <a:solidFill>
                  <a:srgbClr val="C00000"/>
                </a:solidFill>
              </a:rPr>
              <a:t>. </a:t>
            </a:r>
          </a:p>
          <a:p>
            <a:pPr marL="742950" lvl="1" indent="-285750" algn="just">
              <a:buFont typeface="Wingdings" panose="05000000000000000000" pitchFamily="2" charset="2"/>
              <a:buChar char="ü"/>
            </a:pPr>
            <a:r>
              <a:rPr lang="en-US" b="1" dirty="0" smtClean="0">
                <a:solidFill>
                  <a:srgbClr val="C00000"/>
                </a:solidFill>
              </a:rPr>
              <a:t>Solo se </a:t>
            </a:r>
            <a:r>
              <a:rPr lang="en-US" b="1" dirty="0" err="1" smtClean="0">
                <a:solidFill>
                  <a:srgbClr val="C00000"/>
                </a:solidFill>
              </a:rPr>
              <a:t>pierde</a:t>
            </a:r>
            <a:r>
              <a:rPr lang="en-US" b="1" dirty="0" smtClean="0">
                <a:solidFill>
                  <a:srgbClr val="C00000"/>
                </a:solidFill>
              </a:rPr>
              <a:t> un </a:t>
            </a:r>
            <a:r>
              <a:rPr lang="en-US" b="1" dirty="0" err="1" smtClean="0">
                <a:solidFill>
                  <a:srgbClr val="C00000"/>
                </a:solidFill>
              </a:rPr>
              <a:t>circuito</a:t>
            </a:r>
            <a:r>
              <a:rPr lang="en-US" b="1" dirty="0" smtClean="0">
                <a:solidFill>
                  <a:srgbClr val="C00000"/>
                </a:solidFill>
              </a:rPr>
              <a:t> </a:t>
            </a:r>
            <a:r>
              <a:rPr lang="en-US" b="1" dirty="0" err="1" smtClean="0">
                <a:solidFill>
                  <a:srgbClr val="C00000"/>
                </a:solidFill>
              </a:rPr>
              <a:t>por</a:t>
            </a:r>
            <a:r>
              <a:rPr lang="en-US" b="1" dirty="0" smtClean="0">
                <a:solidFill>
                  <a:srgbClr val="C00000"/>
                </a:solidFill>
              </a:rPr>
              <a:t> </a:t>
            </a:r>
            <a:r>
              <a:rPr lang="en-US" b="1" dirty="0" err="1" smtClean="0">
                <a:solidFill>
                  <a:srgbClr val="C00000"/>
                </a:solidFill>
              </a:rPr>
              <a:t>falla</a:t>
            </a:r>
            <a:r>
              <a:rPr lang="en-US" b="1" dirty="0" smtClean="0">
                <a:solidFill>
                  <a:srgbClr val="C00000"/>
                </a:solidFill>
              </a:rPr>
              <a:t> del </a:t>
            </a:r>
            <a:r>
              <a:rPr lang="en-US" b="1" dirty="0" err="1" smtClean="0">
                <a:solidFill>
                  <a:srgbClr val="C00000"/>
                </a:solidFill>
              </a:rPr>
              <a:t>interruptor</a:t>
            </a:r>
            <a:endParaRPr lang="en-US" b="1" dirty="0" smtClean="0">
              <a:solidFill>
                <a:srgbClr val="C00000"/>
              </a:solidFill>
            </a:endParaRPr>
          </a:p>
          <a:p>
            <a:pPr algn="just"/>
            <a:r>
              <a:rPr lang="en-US" b="1" dirty="0" smtClean="0">
                <a:solidFill>
                  <a:srgbClr val="0070C0"/>
                </a:solidFill>
              </a:rPr>
              <a:t>•    </a:t>
            </a:r>
            <a:r>
              <a:rPr lang="en-US" b="1" dirty="0" err="1" smtClean="0">
                <a:solidFill>
                  <a:srgbClr val="0070C0"/>
                </a:solidFill>
              </a:rPr>
              <a:t>Desventajas</a:t>
            </a:r>
            <a:r>
              <a:rPr lang="en-US" b="1" dirty="0" smtClean="0">
                <a:solidFill>
                  <a:srgbClr val="0070C0"/>
                </a:solidFill>
              </a:rPr>
              <a:t>: </a:t>
            </a:r>
          </a:p>
          <a:p>
            <a:pPr marL="742950" lvl="1" indent="-285750" algn="just">
              <a:buFont typeface="Wingdings" panose="05000000000000000000" pitchFamily="2" charset="2"/>
              <a:buChar char="ü"/>
            </a:pPr>
            <a:r>
              <a:rPr lang="en-US" b="1" dirty="0" smtClean="0">
                <a:solidFill>
                  <a:srgbClr val="C00000"/>
                </a:solidFill>
              </a:rPr>
              <a:t>Alto </a:t>
            </a:r>
            <a:r>
              <a:rPr lang="en-US" b="1" dirty="0" err="1" smtClean="0">
                <a:solidFill>
                  <a:srgbClr val="C00000"/>
                </a:solidFill>
              </a:rPr>
              <a:t>costo</a:t>
            </a:r>
            <a:endParaRPr lang="en-US" b="1" dirty="0" smtClean="0">
              <a:solidFill>
                <a:srgbClr val="C00000"/>
              </a:solidFill>
            </a:endParaRPr>
          </a:p>
          <a:p>
            <a:pPr marL="742950" lvl="1" indent="-285750" algn="just">
              <a:buFont typeface="Wingdings" panose="05000000000000000000" pitchFamily="2" charset="2"/>
              <a:buChar char="ü"/>
            </a:pPr>
            <a:r>
              <a:rPr lang="en-US" b="1" dirty="0" smtClean="0">
                <a:solidFill>
                  <a:srgbClr val="C00000"/>
                </a:solidFill>
              </a:rPr>
              <a:t>Se </a:t>
            </a:r>
            <a:r>
              <a:rPr lang="en-US" b="1" dirty="0" err="1" smtClean="0">
                <a:solidFill>
                  <a:srgbClr val="C00000"/>
                </a:solidFill>
              </a:rPr>
              <a:t>requieren</a:t>
            </a:r>
            <a:r>
              <a:rPr lang="en-US" b="1" dirty="0" smtClean="0">
                <a:solidFill>
                  <a:srgbClr val="C00000"/>
                </a:solidFill>
              </a:rPr>
              <a:t> dos </a:t>
            </a:r>
            <a:r>
              <a:rPr lang="en-US" b="1" dirty="0" err="1" smtClean="0">
                <a:solidFill>
                  <a:srgbClr val="C00000"/>
                </a:solidFill>
              </a:rPr>
              <a:t>interruptores</a:t>
            </a:r>
            <a:r>
              <a:rPr lang="en-US" b="1" dirty="0" smtClean="0">
                <a:solidFill>
                  <a:srgbClr val="C00000"/>
                </a:solidFill>
              </a:rPr>
              <a:t> para </a:t>
            </a:r>
            <a:r>
              <a:rPr lang="en-US" b="1" dirty="0" err="1" smtClean="0">
                <a:solidFill>
                  <a:srgbClr val="C00000"/>
                </a:solidFill>
              </a:rPr>
              <a:t>cada</a:t>
            </a:r>
            <a:r>
              <a:rPr lang="en-US" b="1" dirty="0" smtClean="0">
                <a:solidFill>
                  <a:srgbClr val="C00000"/>
                </a:solidFill>
              </a:rPr>
              <a:t> </a:t>
            </a:r>
            <a:r>
              <a:rPr lang="en-US" b="1" dirty="0" err="1" smtClean="0">
                <a:solidFill>
                  <a:srgbClr val="C00000"/>
                </a:solidFill>
              </a:rPr>
              <a:t>circuito</a:t>
            </a:r>
            <a:endParaRPr lang="en-US" b="1" dirty="0" smtClean="0">
              <a:solidFill>
                <a:srgbClr val="C00000"/>
              </a:solidFill>
            </a:endParaRPr>
          </a:p>
          <a:p>
            <a:pPr marL="0" lvl="1" algn="just"/>
            <a:endParaRPr lang="es-ES" b="1" dirty="0" smtClean="0"/>
          </a:p>
          <a:p>
            <a:pPr marL="0" lvl="1" algn="just"/>
            <a:r>
              <a:rPr lang="es-ES" b="1" i="1" u="sng" dirty="0" smtClean="0"/>
              <a:t>Para finalizar la discusión sobre los sistemas típicos de conmutación de subestaciones, hay que enfatizar que la selección de cualquier arreglo de bus específico debe basarse en un análisis financiero porque cualquier aumento en la confiabilidad generará costos adicionales, y esta inversión debe justificarse antes de seleccionar el sistema de conmutación más confiable. </a:t>
            </a:r>
            <a:endParaRPr lang="en-US" b="1" i="1" u="sng" dirty="0"/>
          </a:p>
        </p:txBody>
      </p:sp>
    </p:spTree>
    <p:extLst>
      <p:ext uri="{BB962C8B-B14F-4D97-AF65-F5344CB8AC3E}">
        <p14:creationId xmlns:p14="http://schemas.microsoft.com/office/powerpoint/2010/main" val="1767023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7506" y="87844"/>
            <a:ext cx="11720946" cy="6186309"/>
          </a:xfrm>
          <a:prstGeom prst="rect">
            <a:avLst/>
          </a:prstGeom>
        </p:spPr>
        <p:txBody>
          <a:bodyPr wrap="square">
            <a:spAutoFit/>
          </a:bodyPr>
          <a:lstStyle/>
          <a:p>
            <a:pPr algn="just"/>
            <a:r>
              <a:rPr lang="en-US" b="1" dirty="0" err="1" smtClean="0"/>
              <a:t>Coordinación</a:t>
            </a:r>
            <a:r>
              <a:rPr lang="en-US" b="1" dirty="0" smtClean="0"/>
              <a:t> de </a:t>
            </a:r>
            <a:r>
              <a:rPr lang="en-US" b="1" dirty="0" err="1" smtClean="0"/>
              <a:t>Aislamiento</a:t>
            </a:r>
            <a:endParaRPr lang="en-US" b="1" dirty="0" smtClean="0"/>
          </a:p>
          <a:p>
            <a:pPr algn="just"/>
            <a:endParaRPr lang="en-US" dirty="0" smtClean="0"/>
          </a:p>
          <a:p>
            <a:pPr algn="just"/>
            <a:r>
              <a:rPr lang="en-US" dirty="0" err="1" smtClean="0"/>
              <a:t>Otra</a:t>
            </a:r>
            <a:r>
              <a:rPr lang="en-US" dirty="0" smtClean="0"/>
              <a:t> </a:t>
            </a:r>
            <a:r>
              <a:rPr lang="en-US" dirty="0" err="1" smtClean="0"/>
              <a:t>tarea</a:t>
            </a:r>
            <a:r>
              <a:rPr lang="en-US" dirty="0" smtClean="0"/>
              <a:t> de </a:t>
            </a:r>
            <a:r>
              <a:rPr lang="en-US" dirty="0" err="1" smtClean="0"/>
              <a:t>ingeniería</a:t>
            </a:r>
            <a:r>
              <a:rPr lang="en-US" dirty="0" smtClean="0"/>
              <a:t> </a:t>
            </a:r>
            <a:r>
              <a:rPr lang="en-US" dirty="0" err="1" smtClean="0"/>
              <a:t>importante</a:t>
            </a:r>
            <a:r>
              <a:rPr lang="en-US" dirty="0" smtClean="0"/>
              <a:t> </a:t>
            </a:r>
            <a:r>
              <a:rPr lang="en-US" dirty="0" err="1" smtClean="0"/>
              <a:t>es</a:t>
            </a:r>
            <a:r>
              <a:rPr lang="en-US" dirty="0" smtClean="0"/>
              <a:t> </a:t>
            </a:r>
            <a:r>
              <a:rPr lang="en-US" dirty="0" err="1" smtClean="0"/>
              <a:t>proporcionar</a:t>
            </a:r>
            <a:r>
              <a:rPr lang="en-US" dirty="0" smtClean="0"/>
              <a:t> un </a:t>
            </a:r>
            <a:r>
              <a:rPr lang="en-US" dirty="0" err="1" smtClean="0"/>
              <a:t>aislamiento</a:t>
            </a:r>
            <a:r>
              <a:rPr lang="en-US" dirty="0" smtClean="0"/>
              <a:t> </a:t>
            </a:r>
            <a:r>
              <a:rPr lang="en-US" dirty="0" err="1" smtClean="0"/>
              <a:t>adecuado</a:t>
            </a:r>
            <a:r>
              <a:rPr lang="en-US" dirty="0" smtClean="0"/>
              <a:t> para </a:t>
            </a:r>
            <a:r>
              <a:rPr lang="en-US" dirty="0" err="1" smtClean="0"/>
              <a:t>todos</a:t>
            </a:r>
            <a:r>
              <a:rPr lang="en-US" dirty="0" smtClean="0"/>
              <a:t> </a:t>
            </a:r>
            <a:r>
              <a:rPr lang="en-US" dirty="0" err="1" smtClean="0"/>
              <a:t>los</a:t>
            </a:r>
            <a:r>
              <a:rPr lang="en-US" dirty="0" smtClean="0"/>
              <a:t> </a:t>
            </a:r>
            <a:r>
              <a:rPr lang="en-US" dirty="0" err="1" smtClean="0"/>
              <a:t>elementos</a:t>
            </a:r>
            <a:r>
              <a:rPr lang="en-US" dirty="0" smtClean="0"/>
              <a:t> de la </a:t>
            </a:r>
            <a:r>
              <a:rPr lang="en-US" dirty="0" err="1" smtClean="0"/>
              <a:t>subestación</a:t>
            </a:r>
            <a:r>
              <a:rPr lang="en-US" dirty="0" smtClean="0"/>
              <a:t>. </a:t>
            </a:r>
            <a:r>
              <a:rPr lang="en-US" dirty="0" err="1" smtClean="0"/>
              <a:t>Comencemos</a:t>
            </a:r>
            <a:r>
              <a:rPr lang="en-US" dirty="0" smtClean="0"/>
              <a:t> a </a:t>
            </a:r>
            <a:r>
              <a:rPr lang="en-US" dirty="0" err="1" smtClean="0"/>
              <a:t>discutir</a:t>
            </a:r>
            <a:r>
              <a:rPr lang="en-US" dirty="0" smtClean="0"/>
              <a:t> </a:t>
            </a:r>
            <a:r>
              <a:rPr lang="en-US" dirty="0" err="1" smtClean="0"/>
              <a:t>este</a:t>
            </a:r>
            <a:r>
              <a:rPr lang="en-US" dirty="0" smtClean="0"/>
              <a:t> </a:t>
            </a:r>
            <a:r>
              <a:rPr lang="en-US" dirty="0" err="1" smtClean="0"/>
              <a:t>tema</a:t>
            </a:r>
            <a:r>
              <a:rPr lang="en-US" dirty="0" smtClean="0"/>
              <a:t> </a:t>
            </a:r>
            <a:r>
              <a:rPr lang="en-US" dirty="0" err="1" smtClean="0"/>
              <a:t>respondiendo</a:t>
            </a:r>
            <a:r>
              <a:rPr lang="en-US" dirty="0" smtClean="0"/>
              <a:t> las </a:t>
            </a:r>
            <a:r>
              <a:rPr lang="en-US" dirty="0" err="1" smtClean="0"/>
              <a:t>siguientes</a:t>
            </a:r>
            <a:r>
              <a:rPr lang="en-US" dirty="0" smtClean="0"/>
              <a:t> </a:t>
            </a:r>
            <a:r>
              <a:rPr lang="en-US" dirty="0" err="1" smtClean="0"/>
              <a:t>preguntas</a:t>
            </a:r>
            <a:r>
              <a:rPr lang="en-US" dirty="0" smtClean="0"/>
              <a:t> </a:t>
            </a:r>
            <a:r>
              <a:rPr lang="en-US" dirty="0" err="1" smtClean="0"/>
              <a:t>básicas</a:t>
            </a:r>
            <a:r>
              <a:rPr lang="en-US" dirty="0" smtClean="0"/>
              <a:t>:</a:t>
            </a:r>
          </a:p>
          <a:p>
            <a:pPr algn="just"/>
            <a:endParaRPr lang="en-US" dirty="0" smtClean="0"/>
          </a:p>
          <a:p>
            <a:pPr marL="285750" indent="-285750" algn="just">
              <a:buFont typeface="Arial" panose="020B0604020202020204" pitchFamily="34" charset="0"/>
              <a:buChar char="•"/>
            </a:pPr>
            <a:r>
              <a:rPr lang="en-US" b="1" dirty="0" smtClean="0">
                <a:solidFill>
                  <a:srgbClr val="0070C0"/>
                </a:solidFill>
              </a:rPr>
              <a:t>¿</a:t>
            </a:r>
            <a:r>
              <a:rPr lang="en-US" b="1" dirty="0" err="1" smtClean="0">
                <a:solidFill>
                  <a:srgbClr val="0070C0"/>
                </a:solidFill>
              </a:rPr>
              <a:t>Qué</a:t>
            </a:r>
            <a:r>
              <a:rPr lang="en-US" b="1" dirty="0" smtClean="0">
                <a:solidFill>
                  <a:srgbClr val="0070C0"/>
                </a:solidFill>
              </a:rPr>
              <a:t> </a:t>
            </a:r>
            <a:r>
              <a:rPr lang="en-US" b="1" dirty="0" err="1" smtClean="0">
                <a:solidFill>
                  <a:srgbClr val="0070C0"/>
                </a:solidFill>
              </a:rPr>
              <a:t>es</a:t>
            </a:r>
            <a:r>
              <a:rPr lang="en-US" b="1" dirty="0" smtClean="0">
                <a:solidFill>
                  <a:srgbClr val="0070C0"/>
                </a:solidFill>
              </a:rPr>
              <a:t> el </a:t>
            </a:r>
            <a:r>
              <a:rPr lang="en-US" b="1" dirty="0" err="1" smtClean="0">
                <a:solidFill>
                  <a:srgbClr val="0070C0"/>
                </a:solidFill>
              </a:rPr>
              <a:t>aislamiento</a:t>
            </a:r>
            <a:r>
              <a:rPr lang="en-US" b="1" dirty="0" smtClean="0">
                <a:solidFill>
                  <a:srgbClr val="0070C0"/>
                </a:solidFill>
              </a:rPr>
              <a:t>? 	El </a:t>
            </a:r>
            <a:r>
              <a:rPr lang="en-US" b="1" dirty="0" err="1" smtClean="0">
                <a:solidFill>
                  <a:srgbClr val="0070C0"/>
                </a:solidFill>
              </a:rPr>
              <a:t>aislamiento</a:t>
            </a:r>
            <a:r>
              <a:rPr lang="en-US" b="1" dirty="0" smtClean="0">
                <a:solidFill>
                  <a:srgbClr val="0070C0"/>
                </a:solidFill>
              </a:rPr>
              <a:t> </a:t>
            </a:r>
            <a:r>
              <a:rPr lang="en-US" b="1" dirty="0" err="1" smtClean="0">
                <a:solidFill>
                  <a:srgbClr val="0070C0"/>
                </a:solidFill>
              </a:rPr>
              <a:t>es</a:t>
            </a:r>
            <a:r>
              <a:rPr lang="en-US" b="1" dirty="0" smtClean="0">
                <a:solidFill>
                  <a:srgbClr val="0070C0"/>
                </a:solidFill>
              </a:rPr>
              <a:t> un material </a:t>
            </a:r>
            <a:r>
              <a:rPr lang="en-US" b="1" dirty="0" err="1" smtClean="0">
                <a:solidFill>
                  <a:srgbClr val="0070C0"/>
                </a:solidFill>
              </a:rPr>
              <a:t>dieléctrico</a:t>
            </a:r>
            <a:r>
              <a:rPr lang="en-US" b="1" dirty="0" smtClean="0">
                <a:solidFill>
                  <a:srgbClr val="0070C0"/>
                </a:solidFill>
              </a:rPr>
              <a:t> (no conduce </a:t>
            </a:r>
            <a:r>
              <a:rPr lang="en-US" b="1" dirty="0" err="1" smtClean="0">
                <a:solidFill>
                  <a:srgbClr val="0070C0"/>
                </a:solidFill>
              </a:rPr>
              <a:t>corriente</a:t>
            </a:r>
            <a:r>
              <a:rPr lang="en-US" b="1" dirty="0" smtClean="0">
                <a:solidFill>
                  <a:srgbClr val="0070C0"/>
                </a:solidFill>
              </a:rPr>
              <a:t>)</a:t>
            </a:r>
          </a:p>
          <a:p>
            <a:pPr marL="285750" indent="-285750" algn="just">
              <a:buFont typeface="Arial" panose="020B0604020202020204" pitchFamily="34" charset="0"/>
              <a:buChar char="•"/>
            </a:pPr>
            <a:r>
              <a:rPr lang="en-US" b="1" dirty="0" smtClean="0">
                <a:solidFill>
                  <a:srgbClr val="0070C0"/>
                </a:solidFill>
              </a:rPr>
              <a:t>¿</a:t>
            </a:r>
            <a:r>
              <a:rPr lang="en-US" b="1" dirty="0" err="1" smtClean="0">
                <a:solidFill>
                  <a:srgbClr val="0070C0"/>
                </a:solidFill>
              </a:rPr>
              <a:t>Dónde</a:t>
            </a:r>
            <a:r>
              <a:rPr lang="en-US" b="1" dirty="0" smtClean="0">
                <a:solidFill>
                  <a:srgbClr val="0070C0"/>
                </a:solidFill>
              </a:rPr>
              <a:t> se </a:t>
            </a:r>
            <a:r>
              <a:rPr lang="en-US" b="1" dirty="0" err="1" smtClean="0">
                <a:solidFill>
                  <a:srgbClr val="0070C0"/>
                </a:solidFill>
              </a:rPr>
              <a:t>requiere</a:t>
            </a:r>
            <a:r>
              <a:rPr lang="en-US" b="1" dirty="0" smtClean="0">
                <a:solidFill>
                  <a:srgbClr val="0070C0"/>
                </a:solidFill>
              </a:rPr>
              <a:t> </a:t>
            </a:r>
            <a:r>
              <a:rPr lang="en-US" b="1" dirty="0" err="1" smtClean="0">
                <a:solidFill>
                  <a:srgbClr val="0070C0"/>
                </a:solidFill>
              </a:rPr>
              <a:t>aislamiento</a:t>
            </a:r>
            <a:r>
              <a:rPr lang="en-US" b="1" dirty="0" smtClean="0">
                <a:solidFill>
                  <a:srgbClr val="0070C0"/>
                </a:solidFill>
              </a:rPr>
              <a:t>? 	Para </a:t>
            </a:r>
            <a:r>
              <a:rPr lang="en-US" b="1" dirty="0" err="1" smtClean="0">
                <a:solidFill>
                  <a:srgbClr val="0070C0"/>
                </a:solidFill>
              </a:rPr>
              <a:t>todos</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componentes</a:t>
            </a:r>
            <a:r>
              <a:rPr lang="en-US" b="1" dirty="0" smtClean="0">
                <a:solidFill>
                  <a:srgbClr val="0070C0"/>
                </a:solidFill>
              </a:rPr>
              <a:t> de la </a:t>
            </a:r>
            <a:r>
              <a:rPr lang="en-US" b="1" dirty="0" err="1" smtClean="0">
                <a:solidFill>
                  <a:srgbClr val="0070C0"/>
                </a:solidFill>
              </a:rPr>
              <a:t>subestación</a:t>
            </a:r>
            <a:r>
              <a:rPr lang="en-US" b="1" dirty="0" smtClean="0">
                <a:solidFill>
                  <a:srgbClr val="0070C0"/>
                </a:solidFill>
              </a:rPr>
              <a:t> se </a:t>
            </a:r>
            <a:r>
              <a:rPr lang="en-US" b="1" dirty="0" err="1" smtClean="0">
                <a:solidFill>
                  <a:srgbClr val="0070C0"/>
                </a:solidFill>
              </a:rPr>
              <a:t>requiere</a:t>
            </a:r>
            <a:r>
              <a:rPr lang="en-US" b="1" dirty="0" smtClean="0">
                <a:solidFill>
                  <a:srgbClr val="0070C0"/>
                </a:solidFill>
              </a:rPr>
              <a:t> entre:</a:t>
            </a:r>
          </a:p>
          <a:p>
            <a:pPr marL="742950" lvl="1" indent="-285750" algn="just">
              <a:buFont typeface="Wingdings" panose="05000000000000000000" pitchFamily="2" charset="2"/>
              <a:buChar char="ü"/>
            </a:pPr>
            <a:r>
              <a:rPr lang="en-US" b="1" dirty="0" smtClean="0">
                <a:solidFill>
                  <a:srgbClr val="C00000"/>
                </a:solidFill>
              </a:rPr>
              <a:t>–   </a:t>
            </a:r>
            <a:r>
              <a:rPr lang="en-US" b="1" dirty="0" err="1" smtClean="0">
                <a:solidFill>
                  <a:srgbClr val="C00000"/>
                </a:solidFill>
              </a:rPr>
              <a:t>Partes</a:t>
            </a:r>
            <a:r>
              <a:rPr lang="en-US" b="1" dirty="0" smtClean="0">
                <a:solidFill>
                  <a:srgbClr val="C00000"/>
                </a:solidFill>
              </a:rPr>
              <a:t> </a:t>
            </a:r>
            <a:r>
              <a:rPr lang="en-US" b="1" dirty="0" err="1" smtClean="0">
                <a:solidFill>
                  <a:srgbClr val="C00000"/>
                </a:solidFill>
              </a:rPr>
              <a:t>energizadas</a:t>
            </a:r>
            <a:r>
              <a:rPr lang="en-US" b="1" dirty="0" smtClean="0">
                <a:solidFill>
                  <a:srgbClr val="C00000"/>
                </a:solidFill>
              </a:rPr>
              <a:t> de </a:t>
            </a:r>
            <a:r>
              <a:rPr lang="en-US" b="1" dirty="0" err="1" smtClean="0">
                <a:solidFill>
                  <a:srgbClr val="C00000"/>
                </a:solidFill>
              </a:rPr>
              <a:t>diferentes</a:t>
            </a:r>
            <a:r>
              <a:rPr lang="en-US" b="1" dirty="0" smtClean="0">
                <a:solidFill>
                  <a:srgbClr val="C00000"/>
                </a:solidFill>
              </a:rPr>
              <a:t> </a:t>
            </a:r>
            <a:r>
              <a:rPr lang="en-US" b="1" dirty="0" err="1" smtClean="0">
                <a:solidFill>
                  <a:srgbClr val="C00000"/>
                </a:solidFill>
              </a:rPr>
              <a:t>fases</a:t>
            </a:r>
            <a:r>
              <a:rPr lang="en-US" b="1" dirty="0" smtClean="0">
                <a:solidFill>
                  <a:srgbClr val="C00000"/>
                </a:solidFill>
              </a:rPr>
              <a:t> y/o </a:t>
            </a:r>
            <a:r>
              <a:rPr lang="en-US" b="1" dirty="0" err="1" smtClean="0">
                <a:solidFill>
                  <a:srgbClr val="C00000"/>
                </a:solidFill>
              </a:rPr>
              <a:t>circuitos</a:t>
            </a:r>
            <a:r>
              <a:rPr lang="en-US" b="1" dirty="0" smtClean="0">
                <a:solidFill>
                  <a:srgbClr val="C00000"/>
                </a:solidFill>
              </a:rPr>
              <a:t> </a:t>
            </a:r>
          </a:p>
          <a:p>
            <a:pPr marL="742950" lvl="1" indent="-285750" algn="just">
              <a:buFont typeface="Wingdings" panose="05000000000000000000" pitchFamily="2" charset="2"/>
              <a:buChar char="ü"/>
            </a:pPr>
            <a:r>
              <a:rPr lang="en-US" b="1" dirty="0" smtClean="0">
                <a:solidFill>
                  <a:srgbClr val="C00000"/>
                </a:solidFill>
              </a:rPr>
              <a:t>–   </a:t>
            </a:r>
            <a:r>
              <a:rPr lang="en-US" b="1" dirty="0" err="1" smtClean="0">
                <a:solidFill>
                  <a:srgbClr val="C00000"/>
                </a:solidFill>
              </a:rPr>
              <a:t>Partes</a:t>
            </a:r>
            <a:r>
              <a:rPr lang="en-US" b="1" dirty="0" smtClean="0">
                <a:solidFill>
                  <a:srgbClr val="C00000"/>
                </a:solidFill>
              </a:rPr>
              <a:t> </a:t>
            </a:r>
            <a:r>
              <a:rPr lang="en-US" b="1" dirty="0" err="1" smtClean="0">
                <a:solidFill>
                  <a:srgbClr val="C00000"/>
                </a:solidFill>
              </a:rPr>
              <a:t>energizadas</a:t>
            </a:r>
            <a:r>
              <a:rPr lang="en-US" b="1" dirty="0" smtClean="0">
                <a:solidFill>
                  <a:srgbClr val="C00000"/>
                </a:solidFill>
              </a:rPr>
              <a:t> y la </a:t>
            </a:r>
            <a:r>
              <a:rPr lang="en-US" b="1" dirty="0" err="1" smtClean="0">
                <a:solidFill>
                  <a:srgbClr val="C00000"/>
                </a:solidFill>
              </a:rPr>
              <a:t>tierra</a:t>
            </a:r>
            <a:endParaRPr lang="en-US" b="1" dirty="0" smtClean="0">
              <a:solidFill>
                <a:srgbClr val="C00000"/>
              </a:solidFill>
            </a:endParaRPr>
          </a:p>
          <a:p>
            <a:pPr marL="285750" indent="-285750" algn="just">
              <a:buFont typeface="Arial" panose="020B0604020202020204" pitchFamily="34" charset="0"/>
              <a:buChar char="•"/>
            </a:pPr>
            <a:r>
              <a:rPr lang="en-US" b="1" dirty="0" smtClean="0">
                <a:solidFill>
                  <a:srgbClr val="0070C0"/>
                </a:solidFill>
              </a:rPr>
              <a:t>¿</a:t>
            </a:r>
            <a:r>
              <a:rPr lang="en-US" b="1" dirty="0" err="1" smtClean="0">
                <a:solidFill>
                  <a:srgbClr val="0070C0"/>
                </a:solidFill>
              </a:rPr>
              <a:t>Qué</a:t>
            </a:r>
            <a:r>
              <a:rPr lang="en-US" b="1" dirty="0" smtClean="0">
                <a:solidFill>
                  <a:srgbClr val="0070C0"/>
                </a:solidFill>
              </a:rPr>
              <a:t> se </a:t>
            </a:r>
            <a:r>
              <a:rPr lang="en-US" b="1" dirty="0" err="1" smtClean="0">
                <a:solidFill>
                  <a:srgbClr val="0070C0"/>
                </a:solidFill>
              </a:rPr>
              <a:t>requiere</a:t>
            </a:r>
            <a:r>
              <a:rPr lang="en-US" b="1" dirty="0" smtClean="0">
                <a:solidFill>
                  <a:srgbClr val="0070C0"/>
                </a:solidFill>
              </a:rPr>
              <a:t> del </a:t>
            </a:r>
            <a:r>
              <a:rPr lang="en-US" b="1" dirty="0" err="1" smtClean="0">
                <a:solidFill>
                  <a:srgbClr val="0070C0"/>
                </a:solidFill>
              </a:rPr>
              <a:t>aislamiento</a:t>
            </a:r>
            <a:r>
              <a:rPr lang="en-US" b="1" dirty="0" smtClean="0">
                <a:solidFill>
                  <a:srgbClr val="0070C0"/>
                </a:solidFill>
              </a:rPr>
              <a:t>? </a:t>
            </a:r>
            <a:r>
              <a:rPr lang="en-US" b="1" dirty="0" err="1" smtClean="0">
                <a:solidFill>
                  <a:srgbClr val="0070C0"/>
                </a:solidFill>
              </a:rPr>
              <a:t>Debe</a:t>
            </a:r>
            <a:r>
              <a:rPr lang="en-US" b="1" dirty="0" smtClean="0">
                <a:solidFill>
                  <a:srgbClr val="0070C0"/>
                </a:solidFill>
              </a:rPr>
              <a:t> </a:t>
            </a:r>
            <a:r>
              <a:rPr lang="en-US" b="1" dirty="0" err="1" smtClean="0">
                <a:solidFill>
                  <a:srgbClr val="0070C0"/>
                </a:solidFill>
              </a:rPr>
              <a:t>soportar</a:t>
            </a:r>
            <a:r>
              <a:rPr lang="en-US" b="1" dirty="0" smtClean="0">
                <a:solidFill>
                  <a:srgbClr val="0070C0"/>
                </a:solidFill>
              </a:rPr>
              <a:t> sin </a:t>
            </a:r>
            <a:r>
              <a:rPr lang="en-US" b="1" dirty="0" err="1" smtClean="0">
                <a:solidFill>
                  <a:srgbClr val="0070C0"/>
                </a:solidFill>
              </a:rPr>
              <a:t>fallar</a:t>
            </a:r>
            <a:r>
              <a:rPr lang="en-US" b="1" dirty="0" smtClean="0">
                <a:solidFill>
                  <a:srgbClr val="0070C0"/>
                </a:solidFill>
              </a:rPr>
              <a:t> </a:t>
            </a:r>
            <a:r>
              <a:rPr lang="en-US" b="1" dirty="0" err="1" smtClean="0">
                <a:solidFill>
                  <a:srgbClr val="0070C0"/>
                </a:solidFill>
              </a:rPr>
              <a:t>cualquier</a:t>
            </a:r>
            <a:r>
              <a:rPr lang="en-US" b="1" dirty="0" smtClean="0">
                <a:solidFill>
                  <a:srgbClr val="0070C0"/>
                </a:solidFill>
              </a:rPr>
              <a:t> </a:t>
            </a:r>
            <a:r>
              <a:rPr lang="en-US" b="1" dirty="0" err="1" smtClean="0">
                <a:solidFill>
                  <a:srgbClr val="0070C0"/>
                </a:solidFill>
              </a:rPr>
              <a:t>nivel</a:t>
            </a:r>
            <a:r>
              <a:rPr lang="en-US" b="1" dirty="0" smtClean="0">
                <a:solidFill>
                  <a:srgbClr val="0070C0"/>
                </a:solidFill>
              </a:rPr>
              <a:t> de </a:t>
            </a:r>
            <a:r>
              <a:rPr lang="en-US" b="1" dirty="0" err="1" smtClean="0">
                <a:solidFill>
                  <a:srgbClr val="0070C0"/>
                </a:solidFill>
              </a:rPr>
              <a:t>voltaje</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el </a:t>
            </a:r>
            <a:r>
              <a:rPr lang="en-US" b="1" dirty="0" err="1" smtClean="0">
                <a:solidFill>
                  <a:srgbClr val="0070C0"/>
                </a:solidFill>
              </a:rPr>
              <a:t>sistema</a:t>
            </a:r>
            <a:r>
              <a:rPr lang="en-US" b="1" dirty="0" smtClean="0">
                <a:solidFill>
                  <a:srgbClr val="0070C0"/>
                </a:solidFill>
              </a:rPr>
              <a:t> para el que </a:t>
            </a:r>
            <a:r>
              <a:rPr lang="en-US" b="1" dirty="0" err="1" smtClean="0">
                <a:solidFill>
                  <a:srgbClr val="0070C0"/>
                </a:solidFill>
              </a:rPr>
              <a:t>está</a:t>
            </a:r>
            <a:r>
              <a:rPr lang="en-US" b="1" dirty="0" smtClean="0">
                <a:solidFill>
                  <a:srgbClr val="0070C0"/>
                </a:solidFill>
              </a:rPr>
              <a:t> </a:t>
            </a:r>
            <a:r>
              <a:rPr lang="en-US" b="1" dirty="0" err="1" smtClean="0">
                <a:solidFill>
                  <a:srgbClr val="0070C0"/>
                </a:solidFill>
              </a:rPr>
              <a:t>diseñado</a:t>
            </a:r>
            <a:r>
              <a:rPr lang="en-US" b="1" dirty="0" smtClean="0">
                <a:solidFill>
                  <a:srgbClr val="0070C0"/>
                </a:solidFill>
              </a:rPr>
              <a:t>.</a:t>
            </a:r>
          </a:p>
          <a:p>
            <a:pPr marL="285750" indent="-285750" algn="just">
              <a:buFont typeface="Arial" panose="020B0604020202020204" pitchFamily="34" charset="0"/>
              <a:buChar char="•"/>
            </a:pPr>
            <a:endParaRPr lang="en-US" b="1" dirty="0" smtClean="0">
              <a:solidFill>
                <a:srgbClr val="0070C0"/>
              </a:solidFill>
            </a:endParaRPr>
          </a:p>
          <a:p>
            <a:pPr algn="just"/>
            <a:r>
              <a:rPr lang="en-US" dirty="0" smtClean="0"/>
              <a:t>Para </a:t>
            </a:r>
            <a:r>
              <a:rPr lang="en-US" dirty="0" err="1" smtClean="0"/>
              <a:t>cualquier</a:t>
            </a:r>
            <a:r>
              <a:rPr lang="en-US" dirty="0" smtClean="0"/>
              <a:t> </a:t>
            </a:r>
            <a:r>
              <a:rPr lang="en-US" dirty="0" err="1" smtClean="0"/>
              <a:t>voltaje</a:t>
            </a:r>
            <a:r>
              <a:rPr lang="en-US" dirty="0" smtClean="0"/>
              <a:t> del </a:t>
            </a:r>
            <a:r>
              <a:rPr lang="en-US" dirty="0" err="1" smtClean="0"/>
              <a:t>sistema</a:t>
            </a:r>
            <a:r>
              <a:rPr lang="en-US" dirty="0" smtClean="0"/>
              <a:t>, </a:t>
            </a:r>
            <a:r>
              <a:rPr lang="en-US" dirty="0" err="1" smtClean="0"/>
              <a:t>existe</a:t>
            </a:r>
            <a:r>
              <a:rPr lang="en-US" dirty="0" smtClean="0"/>
              <a:t> un </a:t>
            </a:r>
            <a:r>
              <a:rPr lang="en-US" dirty="0" err="1" smtClean="0"/>
              <a:t>cierto</a:t>
            </a:r>
            <a:r>
              <a:rPr lang="en-US" dirty="0" smtClean="0"/>
              <a:t> </a:t>
            </a:r>
            <a:r>
              <a:rPr lang="en-US" dirty="0" err="1" smtClean="0"/>
              <a:t>parámetro</a:t>
            </a:r>
            <a:r>
              <a:rPr lang="en-US" dirty="0" smtClean="0"/>
              <a:t> </a:t>
            </a:r>
            <a:r>
              <a:rPr lang="en-US" dirty="0" err="1" smtClean="0"/>
              <a:t>estandarizado</a:t>
            </a:r>
            <a:r>
              <a:rPr lang="en-US" dirty="0" smtClean="0"/>
              <a:t> </a:t>
            </a:r>
            <a:r>
              <a:rPr lang="en-US" dirty="0" err="1" smtClean="0"/>
              <a:t>llamado</a:t>
            </a:r>
            <a:r>
              <a:rPr lang="en-US" dirty="0" smtClean="0"/>
              <a:t> BIL (</a:t>
            </a:r>
            <a:r>
              <a:rPr lang="en-US" dirty="0" err="1" smtClean="0"/>
              <a:t>Nivel</a:t>
            </a:r>
            <a:r>
              <a:rPr lang="en-US" dirty="0" smtClean="0"/>
              <a:t> de </a:t>
            </a:r>
            <a:r>
              <a:rPr lang="en-US" dirty="0" err="1" smtClean="0"/>
              <a:t>aislamiento</a:t>
            </a:r>
            <a:r>
              <a:rPr lang="en-US" dirty="0" smtClean="0"/>
              <a:t> </a:t>
            </a:r>
            <a:r>
              <a:rPr lang="en-US" dirty="0" err="1" smtClean="0"/>
              <a:t>básico</a:t>
            </a:r>
            <a:r>
              <a:rPr lang="en-US" dirty="0" smtClean="0"/>
              <a:t>) que define </a:t>
            </a:r>
            <a:r>
              <a:rPr lang="en-US" dirty="0" err="1" smtClean="0"/>
              <a:t>si</a:t>
            </a:r>
            <a:r>
              <a:rPr lang="en-US" dirty="0" smtClean="0"/>
              <a:t> el </a:t>
            </a:r>
            <a:r>
              <a:rPr lang="en-US" dirty="0" err="1" smtClean="0"/>
              <a:t>aislamiento</a:t>
            </a:r>
            <a:r>
              <a:rPr lang="en-US" dirty="0" smtClean="0"/>
              <a:t> </a:t>
            </a:r>
            <a:r>
              <a:rPr lang="en-US" dirty="0" err="1" smtClean="0"/>
              <a:t>es</a:t>
            </a:r>
            <a:r>
              <a:rPr lang="en-US" dirty="0" smtClean="0"/>
              <a:t> </a:t>
            </a:r>
            <a:r>
              <a:rPr lang="en-US" dirty="0" err="1" smtClean="0"/>
              <a:t>adecuado</a:t>
            </a:r>
            <a:r>
              <a:rPr lang="en-US" dirty="0" smtClean="0"/>
              <a:t>. BIL </a:t>
            </a:r>
            <a:r>
              <a:rPr lang="en-US" dirty="0" err="1" smtClean="0"/>
              <a:t>es</a:t>
            </a:r>
            <a:r>
              <a:rPr lang="en-US" dirty="0" smtClean="0"/>
              <a:t> un </a:t>
            </a:r>
            <a:r>
              <a:rPr lang="en-US" dirty="0" err="1" smtClean="0"/>
              <a:t>nivel</a:t>
            </a:r>
            <a:r>
              <a:rPr lang="en-US" dirty="0" smtClean="0"/>
              <a:t> de </a:t>
            </a:r>
            <a:r>
              <a:rPr lang="en-US" dirty="0" err="1" smtClean="0"/>
              <a:t>aislamiento</a:t>
            </a:r>
            <a:r>
              <a:rPr lang="en-US" dirty="0" smtClean="0"/>
              <a:t> </a:t>
            </a:r>
            <a:r>
              <a:rPr lang="en-US" dirty="0" err="1" smtClean="0"/>
              <a:t>específico</a:t>
            </a:r>
            <a:r>
              <a:rPr lang="en-US" dirty="0" smtClean="0"/>
              <a:t> </a:t>
            </a:r>
            <a:r>
              <a:rPr lang="en-US" dirty="0" err="1" smtClean="0"/>
              <a:t>expresado</a:t>
            </a:r>
            <a:r>
              <a:rPr lang="en-US" dirty="0" smtClean="0"/>
              <a:t> </a:t>
            </a:r>
            <a:r>
              <a:rPr lang="en-US" dirty="0" err="1" smtClean="0"/>
              <a:t>en</a:t>
            </a:r>
            <a:r>
              <a:rPr lang="en-US" dirty="0" smtClean="0"/>
              <a:t> </a:t>
            </a:r>
            <a:r>
              <a:rPr lang="en-US" dirty="0" err="1" smtClean="0"/>
              <a:t>kilovoltios</a:t>
            </a:r>
            <a:r>
              <a:rPr lang="en-US" dirty="0" smtClean="0"/>
              <a:t> del valor </a:t>
            </a:r>
            <a:r>
              <a:rPr lang="en-US" dirty="0" err="1" smtClean="0"/>
              <a:t>máximo</a:t>
            </a:r>
            <a:r>
              <a:rPr lang="en-US" dirty="0" smtClean="0"/>
              <a:t> de un </a:t>
            </a:r>
            <a:r>
              <a:rPr lang="en-US" dirty="0" err="1" smtClean="0"/>
              <a:t>impulso</a:t>
            </a:r>
            <a:r>
              <a:rPr lang="en-US" dirty="0" smtClean="0"/>
              <a:t> de </a:t>
            </a:r>
            <a:r>
              <a:rPr lang="en-US" dirty="0" err="1" smtClean="0"/>
              <a:t>rayo</a:t>
            </a:r>
            <a:r>
              <a:rPr lang="en-US" dirty="0" smtClean="0"/>
              <a:t> </a:t>
            </a:r>
            <a:r>
              <a:rPr lang="en-US" dirty="0" err="1" smtClean="0"/>
              <a:t>estándar</a:t>
            </a:r>
            <a:r>
              <a:rPr lang="en-US" dirty="0" smtClean="0"/>
              <a:t>, que </a:t>
            </a:r>
            <a:r>
              <a:rPr lang="en-US" dirty="0" err="1" smtClean="0"/>
              <a:t>debe</a:t>
            </a:r>
            <a:r>
              <a:rPr lang="en-US" dirty="0" smtClean="0"/>
              <a:t> </a:t>
            </a:r>
            <a:r>
              <a:rPr lang="en-US" dirty="0" err="1" smtClean="0"/>
              <a:t>soportar</a:t>
            </a:r>
            <a:r>
              <a:rPr lang="en-US" dirty="0" smtClean="0"/>
              <a:t> el </a:t>
            </a:r>
            <a:r>
              <a:rPr lang="en-US" dirty="0" err="1" smtClean="0"/>
              <a:t>aislamiento</a:t>
            </a:r>
            <a:r>
              <a:rPr lang="en-US" dirty="0" smtClean="0"/>
              <a:t>. </a:t>
            </a:r>
            <a:r>
              <a:rPr lang="en-US" dirty="0" err="1" smtClean="0"/>
              <a:t>Por</a:t>
            </a:r>
            <a:r>
              <a:rPr lang="en-US" dirty="0" smtClean="0"/>
              <a:t> </a:t>
            </a:r>
            <a:r>
              <a:rPr lang="en-US" dirty="0" err="1" smtClean="0"/>
              <a:t>motivos</a:t>
            </a:r>
            <a:r>
              <a:rPr lang="en-US" dirty="0" smtClean="0"/>
              <a:t> de </a:t>
            </a:r>
            <a:r>
              <a:rPr lang="en-US" dirty="0" err="1" smtClean="0"/>
              <a:t>consistencia</a:t>
            </a:r>
            <a:r>
              <a:rPr lang="en-US" dirty="0" smtClean="0"/>
              <a:t>, se </a:t>
            </a:r>
            <a:r>
              <a:rPr lang="en-US" dirty="0" err="1" smtClean="0"/>
              <a:t>acepta</a:t>
            </a:r>
            <a:r>
              <a:rPr lang="en-US" dirty="0" smtClean="0"/>
              <a:t> que </a:t>
            </a:r>
            <a:r>
              <a:rPr lang="en-US" dirty="0" err="1" smtClean="0"/>
              <a:t>este</a:t>
            </a:r>
            <a:r>
              <a:rPr lang="en-US" dirty="0" smtClean="0"/>
              <a:t> </a:t>
            </a:r>
            <a:r>
              <a:rPr lang="en-US" dirty="0" err="1" smtClean="0"/>
              <a:t>impulso</a:t>
            </a:r>
            <a:r>
              <a:rPr lang="en-US" dirty="0" smtClean="0"/>
              <a:t> </a:t>
            </a:r>
            <a:r>
              <a:rPr lang="en-US" dirty="0" err="1" smtClean="0"/>
              <a:t>estándar</a:t>
            </a:r>
            <a:r>
              <a:rPr lang="en-US" dirty="0" smtClean="0"/>
              <a:t> </a:t>
            </a:r>
            <a:r>
              <a:rPr lang="en-US" dirty="0" err="1" smtClean="0"/>
              <a:t>alcanza</a:t>
            </a:r>
            <a:r>
              <a:rPr lang="en-US" dirty="0" smtClean="0"/>
              <a:t> el valor </a:t>
            </a:r>
            <a:r>
              <a:rPr lang="en-US" dirty="0" err="1" smtClean="0"/>
              <a:t>pico</a:t>
            </a:r>
            <a:r>
              <a:rPr lang="en-US" dirty="0" smtClean="0"/>
              <a:t> de </a:t>
            </a:r>
            <a:r>
              <a:rPr lang="en-US" dirty="0" err="1" smtClean="0"/>
              <a:t>tensión</a:t>
            </a:r>
            <a:r>
              <a:rPr lang="en-US" dirty="0" smtClean="0"/>
              <a:t> </a:t>
            </a:r>
            <a:r>
              <a:rPr lang="en-US" dirty="0" err="1" smtClean="0"/>
              <a:t>en</a:t>
            </a:r>
            <a:r>
              <a:rPr lang="en-US" dirty="0" smtClean="0"/>
              <a:t> 1,2µs y </a:t>
            </a:r>
            <a:r>
              <a:rPr lang="en-US" dirty="0" err="1" smtClean="0"/>
              <a:t>cae</a:t>
            </a:r>
            <a:r>
              <a:rPr lang="en-US" dirty="0" smtClean="0"/>
              <a:t> al 0.5 del valor </a:t>
            </a:r>
            <a:r>
              <a:rPr lang="en-US" dirty="0" err="1" smtClean="0"/>
              <a:t>pico</a:t>
            </a:r>
            <a:r>
              <a:rPr lang="en-US" dirty="0" smtClean="0"/>
              <a:t> </a:t>
            </a:r>
            <a:r>
              <a:rPr lang="en-US" dirty="0" err="1" smtClean="0"/>
              <a:t>en</a:t>
            </a:r>
            <a:r>
              <a:rPr lang="en-US" dirty="0" smtClean="0"/>
              <a:t> 50µs. Hay </a:t>
            </a:r>
            <a:r>
              <a:rPr lang="en-US" dirty="0" err="1" smtClean="0"/>
              <a:t>valores</a:t>
            </a:r>
            <a:r>
              <a:rPr lang="en-US" dirty="0" smtClean="0"/>
              <a:t> BIL </a:t>
            </a:r>
            <a:r>
              <a:rPr lang="en-US" dirty="0" err="1" smtClean="0"/>
              <a:t>específicos</a:t>
            </a:r>
            <a:r>
              <a:rPr lang="en-US" dirty="0" smtClean="0"/>
              <a:t> </a:t>
            </a:r>
            <a:r>
              <a:rPr lang="en-US" dirty="0" err="1" smtClean="0"/>
              <a:t>requeridos</a:t>
            </a:r>
            <a:r>
              <a:rPr lang="en-US" dirty="0" smtClean="0"/>
              <a:t> para </a:t>
            </a:r>
            <a:r>
              <a:rPr lang="en-US" dirty="0" err="1" smtClean="0"/>
              <a:t>cada</a:t>
            </a:r>
            <a:r>
              <a:rPr lang="en-US" dirty="0" smtClean="0"/>
              <a:t> </a:t>
            </a:r>
            <a:r>
              <a:rPr lang="en-US" dirty="0" err="1" smtClean="0"/>
              <a:t>sistema</a:t>
            </a:r>
            <a:r>
              <a:rPr lang="en-US" dirty="0" smtClean="0"/>
              <a:t> de </a:t>
            </a:r>
            <a:r>
              <a:rPr lang="en-US" dirty="0" err="1" smtClean="0"/>
              <a:t>voltaje</a:t>
            </a:r>
            <a:r>
              <a:rPr lang="en-US" dirty="0" smtClean="0"/>
              <a:t>. </a:t>
            </a:r>
            <a:r>
              <a:rPr lang="en-US" dirty="0" err="1" smtClean="0"/>
              <a:t>Por</a:t>
            </a:r>
            <a:r>
              <a:rPr lang="en-US" dirty="0" smtClean="0"/>
              <a:t> </a:t>
            </a:r>
            <a:r>
              <a:rPr lang="en-US" dirty="0" err="1" smtClean="0"/>
              <a:t>ejemplo</a:t>
            </a:r>
            <a:r>
              <a:rPr lang="en-US" dirty="0" smtClean="0"/>
              <a:t>, para el </a:t>
            </a:r>
            <a:r>
              <a:rPr lang="en-US" dirty="0" err="1" smtClean="0"/>
              <a:t>sistema</a:t>
            </a:r>
            <a:r>
              <a:rPr lang="en-US" dirty="0" smtClean="0"/>
              <a:t> de 26 kV, el BIL </a:t>
            </a:r>
            <a:r>
              <a:rPr lang="en-US" dirty="0" err="1" smtClean="0"/>
              <a:t>requerido</a:t>
            </a:r>
            <a:r>
              <a:rPr lang="en-US" dirty="0" smtClean="0"/>
              <a:t> </a:t>
            </a:r>
            <a:r>
              <a:rPr lang="en-US" dirty="0" err="1" smtClean="0"/>
              <a:t>es</a:t>
            </a:r>
            <a:r>
              <a:rPr lang="en-US" dirty="0" smtClean="0"/>
              <a:t> de 200 kV; para 138 kV, </a:t>
            </a:r>
            <a:r>
              <a:rPr lang="en-US" dirty="0" err="1" smtClean="0"/>
              <a:t>es</a:t>
            </a:r>
            <a:r>
              <a:rPr lang="en-US" dirty="0" smtClean="0"/>
              <a:t> de 650 kV; y para 230 kV </a:t>
            </a:r>
            <a:r>
              <a:rPr lang="en-US" dirty="0" err="1" smtClean="0"/>
              <a:t>es</a:t>
            </a:r>
            <a:r>
              <a:rPr lang="en-US" dirty="0" smtClean="0"/>
              <a:t> de 900 kV.</a:t>
            </a:r>
          </a:p>
          <a:p>
            <a:pPr algn="just"/>
            <a:endParaRPr lang="en-US" dirty="0" smtClean="0"/>
          </a:p>
          <a:p>
            <a:pPr algn="just"/>
            <a:r>
              <a:rPr lang="en-US" dirty="0" smtClean="0"/>
              <a:t>El </a:t>
            </a:r>
            <a:r>
              <a:rPr lang="en-US" dirty="0" err="1" smtClean="0"/>
              <a:t>requisito</a:t>
            </a:r>
            <a:r>
              <a:rPr lang="en-US" dirty="0" smtClean="0"/>
              <a:t> de BIL </a:t>
            </a:r>
            <a:r>
              <a:rPr lang="en-US" dirty="0" err="1" smtClean="0"/>
              <a:t>tiene</a:t>
            </a:r>
            <a:r>
              <a:rPr lang="en-US" dirty="0" smtClean="0"/>
              <a:t> un </a:t>
            </a:r>
            <a:r>
              <a:rPr lang="en-US" dirty="0" err="1" smtClean="0"/>
              <a:t>impacto</a:t>
            </a:r>
            <a:r>
              <a:rPr lang="en-US" dirty="0" smtClean="0"/>
              <a:t> </a:t>
            </a:r>
            <a:r>
              <a:rPr lang="en-US" dirty="0" err="1" smtClean="0"/>
              <a:t>muy</a:t>
            </a:r>
            <a:r>
              <a:rPr lang="en-US" dirty="0" smtClean="0"/>
              <a:t> </a:t>
            </a:r>
            <a:r>
              <a:rPr lang="en-US" dirty="0" err="1" smtClean="0"/>
              <a:t>significativo</a:t>
            </a:r>
            <a:r>
              <a:rPr lang="en-US" dirty="0" smtClean="0"/>
              <a:t> </a:t>
            </a:r>
            <a:r>
              <a:rPr lang="en-US" dirty="0" err="1" smtClean="0"/>
              <a:t>en</a:t>
            </a:r>
            <a:r>
              <a:rPr lang="en-US" dirty="0" smtClean="0"/>
              <a:t> el </a:t>
            </a:r>
            <a:r>
              <a:rPr lang="en-US" dirty="0" err="1" smtClean="0"/>
              <a:t>diseño</a:t>
            </a:r>
            <a:r>
              <a:rPr lang="en-US" dirty="0" smtClean="0"/>
              <a:t> de la </a:t>
            </a:r>
            <a:r>
              <a:rPr lang="en-US" dirty="0" err="1" smtClean="0"/>
              <a:t>subestación</a:t>
            </a:r>
            <a:r>
              <a:rPr lang="en-US" dirty="0" smtClean="0"/>
              <a:t> </a:t>
            </a:r>
            <a:r>
              <a:rPr lang="en-US" dirty="0" err="1" smtClean="0"/>
              <a:t>porque</a:t>
            </a:r>
            <a:r>
              <a:rPr lang="en-US" dirty="0" smtClean="0"/>
              <a:t> introduce las </a:t>
            </a:r>
            <a:r>
              <a:rPr lang="en-US" dirty="0" err="1" smtClean="0"/>
              <a:t>distancias</a:t>
            </a:r>
            <a:r>
              <a:rPr lang="en-US" dirty="0" smtClean="0"/>
              <a:t> </a:t>
            </a:r>
            <a:r>
              <a:rPr lang="en-US" dirty="0" err="1" smtClean="0"/>
              <a:t>mínimas</a:t>
            </a:r>
            <a:r>
              <a:rPr lang="en-US" dirty="0" smtClean="0"/>
              <a:t> </a:t>
            </a:r>
            <a:r>
              <a:rPr lang="en-US" dirty="0" err="1" smtClean="0"/>
              <a:t>requeridas</a:t>
            </a:r>
            <a:r>
              <a:rPr lang="en-US" dirty="0" smtClean="0"/>
              <a:t> de </a:t>
            </a:r>
            <a:r>
              <a:rPr lang="en-US" dirty="0" err="1" smtClean="0"/>
              <a:t>fase</a:t>
            </a:r>
            <a:r>
              <a:rPr lang="en-US" dirty="0" smtClean="0"/>
              <a:t> a </a:t>
            </a:r>
            <a:r>
              <a:rPr lang="en-US" dirty="0" err="1" smtClean="0"/>
              <a:t>fase</a:t>
            </a:r>
            <a:r>
              <a:rPr lang="en-US" dirty="0" smtClean="0"/>
              <a:t> y de </a:t>
            </a:r>
            <a:r>
              <a:rPr lang="en-US" dirty="0" err="1" smtClean="0"/>
              <a:t>fase</a:t>
            </a:r>
            <a:r>
              <a:rPr lang="en-US" dirty="0" smtClean="0"/>
              <a:t> a </a:t>
            </a:r>
            <a:r>
              <a:rPr lang="en-US" dirty="0" err="1" smtClean="0"/>
              <a:t>tierra</a:t>
            </a:r>
            <a:r>
              <a:rPr lang="en-US" dirty="0" smtClean="0"/>
              <a:t>. </a:t>
            </a:r>
            <a:r>
              <a:rPr lang="en-US" dirty="0" err="1" smtClean="0"/>
              <a:t>Por</a:t>
            </a:r>
            <a:r>
              <a:rPr lang="en-US" dirty="0" smtClean="0"/>
              <a:t> </a:t>
            </a:r>
            <a:r>
              <a:rPr lang="en-US" dirty="0" err="1" smtClean="0"/>
              <a:t>ejemplo</a:t>
            </a:r>
            <a:r>
              <a:rPr lang="en-US" dirty="0" smtClean="0"/>
              <a:t>, para un </a:t>
            </a:r>
            <a:r>
              <a:rPr lang="en-US" dirty="0" err="1" smtClean="0"/>
              <a:t>sistema</a:t>
            </a:r>
            <a:r>
              <a:rPr lang="en-US" dirty="0" smtClean="0"/>
              <a:t> de 138 kV (650 kV BIL), un </a:t>
            </a:r>
            <a:r>
              <a:rPr lang="en-US" dirty="0" err="1" smtClean="0"/>
              <a:t>espacio</a:t>
            </a:r>
            <a:r>
              <a:rPr lang="en-US" dirty="0" smtClean="0"/>
              <a:t> </a:t>
            </a:r>
            <a:r>
              <a:rPr lang="en-US" dirty="0" err="1" smtClean="0"/>
              <a:t>libre</a:t>
            </a:r>
            <a:r>
              <a:rPr lang="en-US" dirty="0" smtClean="0"/>
              <a:t> </a:t>
            </a:r>
            <a:r>
              <a:rPr lang="en-US" dirty="0" err="1" smtClean="0"/>
              <a:t>mínimo</a:t>
            </a:r>
            <a:r>
              <a:rPr lang="en-US" dirty="0" smtClean="0"/>
              <a:t> de </a:t>
            </a:r>
            <a:r>
              <a:rPr lang="en-US" dirty="0" err="1" smtClean="0"/>
              <a:t>fase</a:t>
            </a:r>
            <a:r>
              <a:rPr lang="en-US" dirty="0" smtClean="0"/>
              <a:t> a </a:t>
            </a:r>
            <a:r>
              <a:rPr lang="en-US" dirty="0" err="1" smtClean="0"/>
              <a:t>fase</a:t>
            </a:r>
            <a:r>
              <a:rPr lang="en-US" dirty="0" smtClean="0"/>
              <a:t> </a:t>
            </a:r>
            <a:r>
              <a:rPr lang="en-US" dirty="0" err="1" smtClean="0"/>
              <a:t>es</a:t>
            </a:r>
            <a:r>
              <a:rPr lang="en-US" dirty="0" smtClean="0"/>
              <a:t> de 62” y de </a:t>
            </a:r>
            <a:r>
              <a:rPr lang="en-US" dirty="0" err="1" smtClean="0"/>
              <a:t>fase</a:t>
            </a:r>
            <a:r>
              <a:rPr lang="en-US" dirty="0" smtClean="0"/>
              <a:t> a </a:t>
            </a:r>
            <a:r>
              <a:rPr lang="en-US" dirty="0" err="1" smtClean="0"/>
              <a:t>tierra</a:t>
            </a:r>
            <a:r>
              <a:rPr lang="en-US" dirty="0" smtClean="0"/>
              <a:t> </a:t>
            </a:r>
            <a:r>
              <a:rPr lang="en-US" dirty="0" err="1" smtClean="0"/>
              <a:t>es</a:t>
            </a:r>
            <a:r>
              <a:rPr lang="en-US" dirty="0" smtClean="0"/>
              <a:t> de 50”.</a:t>
            </a:r>
          </a:p>
        </p:txBody>
      </p:sp>
    </p:spTree>
    <p:extLst>
      <p:ext uri="{BB962C8B-B14F-4D97-AF65-F5344CB8AC3E}">
        <p14:creationId xmlns:p14="http://schemas.microsoft.com/office/powerpoint/2010/main" val="2494837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7506" y="87844"/>
            <a:ext cx="11720946" cy="1754326"/>
          </a:xfrm>
          <a:prstGeom prst="rect">
            <a:avLst/>
          </a:prstGeom>
        </p:spPr>
        <p:txBody>
          <a:bodyPr wrap="square">
            <a:spAutoFit/>
          </a:bodyPr>
          <a:lstStyle/>
          <a:p>
            <a:pPr algn="just"/>
            <a:r>
              <a:rPr lang="en-US" dirty="0" smtClean="0"/>
              <a:t>El </a:t>
            </a:r>
            <a:r>
              <a:rPr lang="en-US" dirty="0" err="1" smtClean="0"/>
              <a:t>aislamiento</a:t>
            </a:r>
            <a:r>
              <a:rPr lang="en-US" dirty="0" smtClean="0"/>
              <a:t> del </a:t>
            </a:r>
            <a:r>
              <a:rPr lang="en-US" dirty="0" err="1" smtClean="0"/>
              <a:t>equipo</a:t>
            </a:r>
            <a:r>
              <a:rPr lang="en-US" dirty="0" smtClean="0"/>
              <a:t> de la </a:t>
            </a:r>
            <a:r>
              <a:rPr lang="en-US" dirty="0" err="1" smtClean="0"/>
              <a:t>subestación</a:t>
            </a:r>
            <a:r>
              <a:rPr lang="en-US" dirty="0" smtClean="0"/>
              <a:t> </a:t>
            </a:r>
            <a:r>
              <a:rPr lang="en-US" dirty="0" err="1" smtClean="0"/>
              <a:t>debe</a:t>
            </a:r>
            <a:r>
              <a:rPr lang="en-US" dirty="0" smtClean="0"/>
              <a:t> </a:t>
            </a:r>
            <a:r>
              <a:rPr lang="en-US" dirty="0" err="1" smtClean="0"/>
              <a:t>coordinarse</a:t>
            </a:r>
            <a:r>
              <a:rPr lang="en-US" dirty="0" smtClean="0"/>
              <a:t> para </a:t>
            </a:r>
            <a:r>
              <a:rPr lang="en-US" dirty="0" err="1" smtClean="0"/>
              <a:t>garantizar</a:t>
            </a:r>
            <a:r>
              <a:rPr lang="en-US" dirty="0" smtClean="0"/>
              <a:t> que </a:t>
            </a:r>
            <a:r>
              <a:rPr lang="en-US" dirty="0" err="1" smtClean="0"/>
              <a:t>los</a:t>
            </a:r>
            <a:r>
              <a:rPr lang="en-US" dirty="0" smtClean="0"/>
              <a:t> </a:t>
            </a:r>
            <a:r>
              <a:rPr lang="en-US" dirty="0" err="1" smtClean="0"/>
              <a:t>elementos</a:t>
            </a:r>
            <a:r>
              <a:rPr lang="en-US" dirty="0" smtClean="0"/>
              <a:t> (</a:t>
            </a:r>
            <a:r>
              <a:rPr lang="en-US" dirty="0" err="1" smtClean="0"/>
              <a:t>por</a:t>
            </a:r>
            <a:r>
              <a:rPr lang="en-US" dirty="0" smtClean="0"/>
              <a:t> </a:t>
            </a:r>
            <a:r>
              <a:rPr lang="en-US" dirty="0" err="1" smtClean="0"/>
              <a:t>ejemplo</a:t>
            </a:r>
            <a:r>
              <a:rPr lang="en-US" dirty="0" smtClean="0"/>
              <a:t>, </a:t>
            </a:r>
            <a:r>
              <a:rPr lang="en-US" dirty="0" err="1" smtClean="0"/>
              <a:t>pararrayos</a:t>
            </a:r>
            <a:r>
              <a:rPr lang="en-US" dirty="0" smtClean="0"/>
              <a:t>) que se </a:t>
            </a:r>
            <a:r>
              <a:rPr lang="en-US" dirty="0" err="1" smtClean="0"/>
              <a:t>supone</a:t>
            </a:r>
            <a:r>
              <a:rPr lang="en-US" dirty="0" smtClean="0"/>
              <a:t> que </a:t>
            </a:r>
            <a:r>
              <a:rPr lang="en-US" dirty="0" err="1" smtClean="0"/>
              <a:t>protegen</a:t>
            </a:r>
            <a:r>
              <a:rPr lang="en-US" dirty="0" smtClean="0"/>
              <a:t> </a:t>
            </a:r>
            <a:r>
              <a:rPr lang="en-US" dirty="0" err="1" smtClean="0"/>
              <a:t>otros</a:t>
            </a:r>
            <a:r>
              <a:rPr lang="en-US" dirty="0" smtClean="0"/>
              <a:t> </a:t>
            </a:r>
            <a:r>
              <a:rPr lang="en-US" dirty="0" err="1" smtClean="0"/>
              <a:t>equipos</a:t>
            </a:r>
            <a:r>
              <a:rPr lang="en-US" dirty="0" smtClean="0"/>
              <a:t> (</a:t>
            </a:r>
            <a:r>
              <a:rPr lang="en-US" dirty="0" err="1" smtClean="0"/>
              <a:t>por</a:t>
            </a:r>
            <a:r>
              <a:rPr lang="en-US" dirty="0" smtClean="0"/>
              <a:t> </a:t>
            </a:r>
            <a:r>
              <a:rPr lang="en-US" dirty="0" err="1" smtClean="0"/>
              <a:t>ejemplo</a:t>
            </a:r>
            <a:r>
              <a:rPr lang="en-US" dirty="0" smtClean="0"/>
              <a:t>, </a:t>
            </a:r>
            <a:r>
              <a:rPr lang="en-US" dirty="0" err="1" smtClean="0"/>
              <a:t>transformadores</a:t>
            </a:r>
            <a:r>
              <a:rPr lang="en-US" dirty="0" smtClean="0"/>
              <a:t>) fallen primero y </a:t>
            </a:r>
            <a:r>
              <a:rPr lang="en-US" dirty="0" err="1" smtClean="0"/>
              <a:t>desvíen</a:t>
            </a:r>
            <a:r>
              <a:rPr lang="en-US" dirty="0" smtClean="0"/>
              <a:t> la </a:t>
            </a:r>
            <a:r>
              <a:rPr lang="en-US" dirty="0" err="1" smtClean="0"/>
              <a:t>sobretensión</a:t>
            </a:r>
            <a:r>
              <a:rPr lang="en-US" dirty="0" smtClean="0"/>
              <a:t> a la red de </a:t>
            </a:r>
            <a:r>
              <a:rPr lang="en-US" dirty="0" err="1" smtClean="0"/>
              <a:t>tierra</a:t>
            </a:r>
            <a:r>
              <a:rPr lang="en-US" dirty="0" smtClean="0"/>
              <a:t>. Este principio se </a:t>
            </a:r>
            <a:r>
              <a:rPr lang="en-US" dirty="0" err="1" smtClean="0"/>
              <a:t>ilustra</a:t>
            </a:r>
            <a:r>
              <a:rPr lang="en-US" dirty="0" smtClean="0"/>
              <a:t> </a:t>
            </a:r>
            <a:r>
              <a:rPr lang="en-US" dirty="0" err="1" smtClean="0"/>
              <a:t>en</a:t>
            </a:r>
            <a:r>
              <a:rPr lang="en-US" dirty="0" smtClean="0"/>
              <a:t> la Fig. 12, </a:t>
            </a:r>
            <a:r>
              <a:rPr lang="en-US" dirty="0" err="1" smtClean="0"/>
              <a:t>donde</a:t>
            </a:r>
            <a:r>
              <a:rPr lang="en-US" dirty="0" smtClean="0"/>
              <a:t> la </a:t>
            </a:r>
            <a:r>
              <a:rPr lang="en-US" dirty="0" err="1" smtClean="0"/>
              <a:t>Curva</a:t>
            </a:r>
            <a:r>
              <a:rPr lang="en-US" dirty="0" smtClean="0"/>
              <a:t> B </a:t>
            </a:r>
            <a:r>
              <a:rPr lang="en-US" dirty="0" err="1" smtClean="0"/>
              <a:t>corresponde</a:t>
            </a:r>
            <a:r>
              <a:rPr lang="en-US" dirty="0" smtClean="0"/>
              <a:t> a la </a:t>
            </a:r>
            <a:r>
              <a:rPr lang="en-US" dirty="0" err="1" smtClean="0"/>
              <a:t>fuerza</a:t>
            </a:r>
            <a:r>
              <a:rPr lang="en-US" dirty="0" smtClean="0"/>
              <a:t> de </a:t>
            </a:r>
            <a:r>
              <a:rPr lang="en-US" dirty="0" err="1" smtClean="0"/>
              <a:t>impulso</a:t>
            </a:r>
            <a:r>
              <a:rPr lang="en-US" dirty="0" smtClean="0"/>
              <a:t> del </a:t>
            </a:r>
            <a:r>
              <a:rPr lang="en-US" dirty="0" err="1" smtClean="0"/>
              <a:t>aislamiento</a:t>
            </a:r>
            <a:r>
              <a:rPr lang="en-US" dirty="0" smtClean="0"/>
              <a:t> del </a:t>
            </a:r>
            <a:r>
              <a:rPr lang="en-US" dirty="0" err="1" smtClean="0"/>
              <a:t>equipo</a:t>
            </a:r>
            <a:r>
              <a:rPr lang="en-US" dirty="0" smtClean="0"/>
              <a:t>, y las </a:t>
            </a:r>
            <a:r>
              <a:rPr lang="en-US" dirty="0" err="1" smtClean="0"/>
              <a:t>curvas</a:t>
            </a:r>
            <a:r>
              <a:rPr lang="en-US" dirty="0" smtClean="0"/>
              <a:t> A y C </a:t>
            </a:r>
            <a:r>
              <a:rPr lang="en-US" dirty="0" err="1" smtClean="0"/>
              <a:t>representan</a:t>
            </a:r>
            <a:r>
              <a:rPr lang="en-US" dirty="0" smtClean="0"/>
              <a:t> las </a:t>
            </a:r>
            <a:r>
              <a:rPr lang="en-US" dirty="0" err="1" smtClean="0"/>
              <a:t>características</a:t>
            </a:r>
            <a:r>
              <a:rPr lang="en-US" dirty="0" smtClean="0"/>
              <a:t> de </a:t>
            </a:r>
            <a:r>
              <a:rPr lang="en-US" dirty="0" err="1" smtClean="0"/>
              <a:t>los</a:t>
            </a:r>
            <a:r>
              <a:rPr lang="en-US" dirty="0" smtClean="0"/>
              <a:t> </a:t>
            </a:r>
            <a:r>
              <a:rPr lang="en-US" dirty="0" err="1" smtClean="0"/>
              <a:t>dispositivos</a:t>
            </a:r>
            <a:r>
              <a:rPr lang="en-US" dirty="0" smtClean="0"/>
              <a:t> de </a:t>
            </a:r>
            <a:r>
              <a:rPr lang="en-US" dirty="0" err="1" smtClean="0"/>
              <a:t>protección</a:t>
            </a:r>
            <a:r>
              <a:rPr lang="en-US" dirty="0" smtClean="0"/>
              <a:t> (</a:t>
            </a:r>
            <a:r>
              <a:rPr lang="en-US" dirty="0" err="1" smtClean="0"/>
              <a:t>pararrayos</a:t>
            </a:r>
            <a:r>
              <a:rPr lang="en-US" dirty="0" smtClean="0"/>
              <a:t>). Como </a:t>
            </a:r>
            <a:r>
              <a:rPr lang="en-US" dirty="0" err="1" smtClean="0"/>
              <a:t>podemos</a:t>
            </a:r>
            <a:r>
              <a:rPr lang="en-US" dirty="0" smtClean="0"/>
              <a:t> </a:t>
            </a:r>
            <a:r>
              <a:rPr lang="en-US" dirty="0" err="1" smtClean="0"/>
              <a:t>ver</a:t>
            </a:r>
            <a:r>
              <a:rPr lang="en-US" dirty="0" smtClean="0"/>
              <a:t>, un </a:t>
            </a:r>
            <a:r>
              <a:rPr lang="en-US" dirty="0" err="1" smtClean="0"/>
              <a:t>voltaje</a:t>
            </a:r>
            <a:r>
              <a:rPr lang="en-US" dirty="0" smtClean="0"/>
              <a:t> </a:t>
            </a:r>
            <a:r>
              <a:rPr lang="en-US" dirty="0" err="1" smtClean="0"/>
              <a:t>soportado</a:t>
            </a:r>
            <a:r>
              <a:rPr lang="en-US" dirty="0" smtClean="0"/>
              <a:t> del </a:t>
            </a:r>
            <a:r>
              <a:rPr lang="en-US" dirty="0" err="1" smtClean="0"/>
              <a:t>dispositivo</a:t>
            </a:r>
            <a:r>
              <a:rPr lang="en-US" dirty="0" smtClean="0"/>
              <a:t> A </a:t>
            </a:r>
            <a:r>
              <a:rPr lang="en-US" dirty="0" err="1" smtClean="0"/>
              <a:t>es</a:t>
            </a:r>
            <a:r>
              <a:rPr lang="en-US" dirty="0" smtClean="0"/>
              <a:t> mayor que el de B, </a:t>
            </a:r>
            <a:r>
              <a:rPr lang="en-US" dirty="0" err="1" smtClean="0"/>
              <a:t>pero</a:t>
            </a:r>
            <a:r>
              <a:rPr lang="en-US" dirty="0" smtClean="0"/>
              <a:t> un </a:t>
            </a:r>
            <a:r>
              <a:rPr lang="en-US" dirty="0" err="1" smtClean="0"/>
              <a:t>voltaje</a:t>
            </a:r>
            <a:r>
              <a:rPr lang="en-US" dirty="0" smtClean="0"/>
              <a:t> </a:t>
            </a:r>
            <a:r>
              <a:rPr lang="en-US" dirty="0" err="1" smtClean="0"/>
              <a:t>soportado</a:t>
            </a:r>
            <a:r>
              <a:rPr lang="en-US" dirty="0" smtClean="0"/>
              <a:t> del </a:t>
            </a:r>
            <a:r>
              <a:rPr lang="en-US" dirty="0" err="1" smtClean="0"/>
              <a:t>dispositivo</a:t>
            </a:r>
            <a:r>
              <a:rPr lang="en-US" dirty="0" smtClean="0"/>
              <a:t> C </a:t>
            </a:r>
            <a:r>
              <a:rPr lang="en-US" dirty="0" err="1" smtClean="0"/>
              <a:t>es</a:t>
            </a:r>
            <a:r>
              <a:rPr lang="en-US" dirty="0" smtClean="0"/>
              <a:t> </a:t>
            </a:r>
            <a:r>
              <a:rPr lang="en-US" dirty="0" err="1" smtClean="0"/>
              <a:t>menor</a:t>
            </a:r>
            <a:r>
              <a:rPr lang="en-US" dirty="0" smtClean="0"/>
              <a:t> que el de B. De </a:t>
            </a:r>
            <a:r>
              <a:rPr lang="en-US" dirty="0" err="1" smtClean="0"/>
              <a:t>estos</a:t>
            </a:r>
            <a:r>
              <a:rPr lang="en-US" dirty="0" smtClean="0"/>
              <a:t> </a:t>
            </a:r>
            <a:r>
              <a:rPr lang="en-US" dirty="0" err="1" smtClean="0"/>
              <a:t>hechos</a:t>
            </a:r>
            <a:r>
              <a:rPr lang="en-US" dirty="0" smtClean="0"/>
              <a:t>, </a:t>
            </a:r>
            <a:r>
              <a:rPr lang="en-US" dirty="0" err="1" smtClean="0"/>
              <a:t>podemos</a:t>
            </a:r>
            <a:r>
              <a:rPr lang="en-US" dirty="0" smtClean="0"/>
              <a:t> </a:t>
            </a:r>
            <a:r>
              <a:rPr lang="en-US" dirty="0" err="1" smtClean="0"/>
              <a:t>concluir</a:t>
            </a:r>
            <a:r>
              <a:rPr lang="en-US" dirty="0" smtClean="0"/>
              <a:t> que el </a:t>
            </a:r>
            <a:r>
              <a:rPr lang="en-US" dirty="0" err="1" smtClean="0"/>
              <a:t>dispositivo</a:t>
            </a:r>
            <a:r>
              <a:rPr lang="en-US" dirty="0" smtClean="0"/>
              <a:t> C </a:t>
            </a:r>
            <a:r>
              <a:rPr lang="en-US" dirty="0" err="1" smtClean="0"/>
              <a:t>protegerá</a:t>
            </a:r>
            <a:r>
              <a:rPr lang="en-US" dirty="0" smtClean="0"/>
              <a:t> el </a:t>
            </a:r>
            <a:r>
              <a:rPr lang="en-US" dirty="0" err="1" smtClean="0"/>
              <a:t>equipo</a:t>
            </a:r>
            <a:r>
              <a:rPr lang="en-US" dirty="0" smtClean="0"/>
              <a:t>, </a:t>
            </a:r>
            <a:r>
              <a:rPr lang="en-US" dirty="0" err="1" smtClean="0"/>
              <a:t>pero</a:t>
            </a:r>
            <a:r>
              <a:rPr lang="en-US" dirty="0" smtClean="0"/>
              <a:t> el </a:t>
            </a:r>
            <a:r>
              <a:rPr lang="en-US" dirty="0" err="1" smtClean="0"/>
              <a:t>dispositivo</a:t>
            </a:r>
            <a:r>
              <a:rPr lang="en-US" dirty="0" smtClean="0"/>
              <a:t> A no lo </a:t>
            </a:r>
            <a:r>
              <a:rPr lang="en-US" dirty="0" err="1" smtClean="0"/>
              <a:t>hará</a:t>
            </a:r>
            <a:r>
              <a:rPr lang="en-US" dirty="0" smtClean="0"/>
              <a:t>.</a:t>
            </a:r>
            <a:endParaRPr lang="en-US" dirty="0"/>
          </a:p>
        </p:txBody>
      </p:sp>
      <p:pic>
        <p:nvPicPr>
          <p:cNvPr id="3" name="Imagen 2"/>
          <p:cNvPicPr>
            <a:picLocks noChangeAspect="1"/>
          </p:cNvPicPr>
          <p:nvPr/>
        </p:nvPicPr>
        <p:blipFill>
          <a:blip r:embed="rId3"/>
          <a:stretch>
            <a:fillRect/>
          </a:stretch>
        </p:blipFill>
        <p:spPr>
          <a:xfrm>
            <a:off x="237506" y="2259250"/>
            <a:ext cx="5486400" cy="3406796"/>
          </a:xfrm>
          <a:prstGeom prst="rect">
            <a:avLst/>
          </a:prstGeom>
        </p:spPr>
      </p:pic>
      <p:sp>
        <p:nvSpPr>
          <p:cNvPr id="4" name="Rectángulo 3"/>
          <p:cNvSpPr/>
          <p:nvPr/>
        </p:nvSpPr>
        <p:spPr>
          <a:xfrm>
            <a:off x="1153606" y="5343898"/>
            <a:ext cx="3638368" cy="369332"/>
          </a:xfrm>
          <a:prstGeom prst="rect">
            <a:avLst/>
          </a:prstGeom>
        </p:spPr>
        <p:txBody>
          <a:bodyPr wrap="none">
            <a:spAutoFit/>
          </a:bodyPr>
          <a:lstStyle/>
          <a:p>
            <a:r>
              <a:rPr lang="en-US" b="1" dirty="0" smtClean="0"/>
              <a:t>Fig. 12. </a:t>
            </a:r>
            <a:r>
              <a:rPr lang="en-US" b="1" dirty="0" err="1" smtClean="0"/>
              <a:t>Coordinación</a:t>
            </a:r>
            <a:r>
              <a:rPr lang="en-US" b="1" dirty="0" smtClean="0"/>
              <a:t> de </a:t>
            </a:r>
            <a:r>
              <a:rPr lang="en-US" b="1" dirty="0" err="1" smtClean="0"/>
              <a:t>aislamiento</a:t>
            </a:r>
            <a:endParaRPr lang="en-US" b="1" dirty="0"/>
          </a:p>
        </p:txBody>
      </p:sp>
      <p:sp>
        <p:nvSpPr>
          <p:cNvPr id="5" name="Rectángulo 4"/>
          <p:cNvSpPr/>
          <p:nvPr/>
        </p:nvSpPr>
        <p:spPr>
          <a:xfrm>
            <a:off x="5708073" y="1972727"/>
            <a:ext cx="6250379" cy="3693319"/>
          </a:xfrm>
          <a:prstGeom prst="rect">
            <a:avLst/>
          </a:prstGeom>
        </p:spPr>
        <p:txBody>
          <a:bodyPr wrap="square">
            <a:spAutoFit/>
          </a:bodyPr>
          <a:lstStyle/>
          <a:p>
            <a:pPr algn="just"/>
            <a:r>
              <a:rPr lang="en-US" dirty="0" err="1" smtClean="0"/>
              <a:t>Subestaciones</a:t>
            </a:r>
            <a:r>
              <a:rPr lang="en-US" dirty="0" smtClean="0"/>
              <a:t> de </a:t>
            </a:r>
            <a:r>
              <a:rPr lang="en-US" dirty="0" err="1" smtClean="0"/>
              <a:t>seguridad</a:t>
            </a:r>
            <a:r>
              <a:rPr lang="en-US" dirty="0" smtClean="0"/>
              <a:t> y </a:t>
            </a:r>
            <a:r>
              <a:rPr lang="en-US" dirty="0" err="1" smtClean="0"/>
              <a:t>protección</a:t>
            </a:r>
            <a:r>
              <a:rPr lang="en-US" dirty="0" smtClean="0"/>
              <a:t> contra </a:t>
            </a:r>
            <a:r>
              <a:rPr lang="en-US" dirty="0" err="1" smtClean="0"/>
              <a:t>incendios</a:t>
            </a:r>
            <a:r>
              <a:rPr lang="en-US" dirty="0" smtClean="0"/>
              <a:t> </a:t>
            </a:r>
          </a:p>
          <a:p>
            <a:pPr algn="just"/>
            <a:r>
              <a:rPr lang="en-US" dirty="0" err="1" smtClean="0"/>
              <a:t>Otro</a:t>
            </a:r>
            <a:r>
              <a:rPr lang="en-US" dirty="0" smtClean="0"/>
              <a:t> </a:t>
            </a:r>
            <a:r>
              <a:rPr lang="en-US" dirty="0" err="1" smtClean="0"/>
              <a:t>aspecto</a:t>
            </a:r>
            <a:r>
              <a:rPr lang="en-US" dirty="0" smtClean="0"/>
              <a:t> </a:t>
            </a:r>
            <a:r>
              <a:rPr lang="en-US" dirty="0" err="1" smtClean="0"/>
              <a:t>extremadamente</a:t>
            </a:r>
            <a:r>
              <a:rPr lang="en-US" dirty="0" smtClean="0"/>
              <a:t> </a:t>
            </a:r>
            <a:r>
              <a:rPr lang="en-US" dirty="0" err="1" smtClean="0"/>
              <a:t>importante</a:t>
            </a:r>
            <a:r>
              <a:rPr lang="en-US" dirty="0" smtClean="0"/>
              <a:t> de la </a:t>
            </a:r>
            <a:r>
              <a:rPr lang="en-US" dirty="0" err="1" smtClean="0"/>
              <a:t>ingeniería</a:t>
            </a:r>
            <a:r>
              <a:rPr lang="en-US" dirty="0" smtClean="0"/>
              <a:t> de </a:t>
            </a:r>
            <a:r>
              <a:rPr lang="en-US" dirty="0" err="1" smtClean="0"/>
              <a:t>subestaciones</a:t>
            </a:r>
            <a:r>
              <a:rPr lang="en-US" dirty="0" smtClean="0"/>
              <a:t> </a:t>
            </a:r>
            <a:r>
              <a:rPr lang="en-US" dirty="0" err="1" smtClean="0"/>
              <a:t>está</a:t>
            </a:r>
            <a:r>
              <a:rPr lang="en-US" dirty="0" smtClean="0"/>
              <a:t> </a:t>
            </a:r>
            <a:r>
              <a:rPr lang="en-US" dirty="0" err="1" smtClean="0"/>
              <a:t>relacionado</a:t>
            </a:r>
            <a:r>
              <a:rPr lang="en-US" dirty="0" smtClean="0"/>
              <a:t> con la </a:t>
            </a:r>
            <a:r>
              <a:rPr lang="en-US" dirty="0" err="1" smtClean="0"/>
              <a:t>seguridad</a:t>
            </a:r>
            <a:r>
              <a:rPr lang="en-US" dirty="0" smtClean="0"/>
              <a:t> y la </a:t>
            </a:r>
            <a:r>
              <a:rPr lang="en-US" dirty="0" err="1" smtClean="0"/>
              <a:t>protección</a:t>
            </a:r>
            <a:r>
              <a:rPr lang="en-US" dirty="0" smtClean="0"/>
              <a:t> contra </a:t>
            </a:r>
            <a:r>
              <a:rPr lang="en-US" dirty="0" err="1" smtClean="0"/>
              <a:t>incendios</a:t>
            </a:r>
            <a:r>
              <a:rPr lang="en-US" dirty="0" smtClean="0"/>
              <a:t>. </a:t>
            </a:r>
            <a:r>
              <a:rPr lang="en-US" dirty="0" err="1" smtClean="0"/>
              <a:t>Es</a:t>
            </a:r>
            <a:r>
              <a:rPr lang="en-US" dirty="0" smtClean="0"/>
              <a:t> </a:t>
            </a:r>
            <a:r>
              <a:rPr lang="en-US" dirty="0" err="1" smtClean="0"/>
              <a:t>justo</a:t>
            </a:r>
            <a:r>
              <a:rPr lang="en-US" dirty="0" smtClean="0"/>
              <a:t> </a:t>
            </a:r>
            <a:r>
              <a:rPr lang="en-US" dirty="0" err="1" smtClean="0"/>
              <a:t>decir</a:t>
            </a:r>
            <a:r>
              <a:rPr lang="en-US" dirty="0" smtClean="0"/>
              <a:t> que la </a:t>
            </a:r>
            <a:r>
              <a:rPr lang="en-US" dirty="0" err="1" smtClean="0"/>
              <a:t>seguridad</a:t>
            </a:r>
            <a:r>
              <a:rPr lang="en-US" dirty="0" smtClean="0"/>
              <a:t> </a:t>
            </a:r>
            <a:r>
              <a:rPr lang="en-US" dirty="0" err="1" smtClean="0"/>
              <a:t>es</a:t>
            </a:r>
            <a:r>
              <a:rPr lang="en-US" dirty="0" smtClean="0"/>
              <a:t> </a:t>
            </a:r>
            <a:r>
              <a:rPr lang="en-US" dirty="0" err="1" smtClean="0"/>
              <a:t>siempre</a:t>
            </a:r>
            <a:r>
              <a:rPr lang="en-US" dirty="0" smtClean="0"/>
              <a:t> </a:t>
            </a:r>
            <a:r>
              <a:rPr lang="en-US" dirty="0" err="1" smtClean="0"/>
              <a:t>una</a:t>
            </a:r>
            <a:r>
              <a:rPr lang="en-US" dirty="0" smtClean="0"/>
              <a:t> </a:t>
            </a:r>
            <a:r>
              <a:rPr lang="en-US" dirty="0" err="1" smtClean="0"/>
              <a:t>prioridad</a:t>
            </a:r>
            <a:r>
              <a:rPr lang="en-US" dirty="0" smtClean="0"/>
              <a:t> </a:t>
            </a:r>
            <a:r>
              <a:rPr lang="en-US" dirty="0" err="1" smtClean="0"/>
              <a:t>número</a:t>
            </a:r>
            <a:r>
              <a:rPr lang="en-US" dirty="0" smtClean="0"/>
              <a:t> </a:t>
            </a:r>
            <a:r>
              <a:rPr lang="en-US" dirty="0" err="1" smtClean="0"/>
              <a:t>uno</a:t>
            </a:r>
            <a:r>
              <a:rPr lang="en-US" dirty="0" smtClean="0"/>
              <a:t> </a:t>
            </a:r>
            <a:r>
              <a:rPr lang="en-US" dirty="0" err="1" smtClean="0"/>
              <a:t>en</a:t>
            </a:r>
            <a:r>
              <a:rPr lang="en-US" dirty="0" smtClean="0"/>
              <a:t> el </a:t>
            </a:r>
            <a:r>
              <a:rPr lang="en-US" dirty="0" err="1" smtClean="0"/>
              <a:t>diseño</a:t>
            </a:r>
            <a:r>
              <a:rPr lang="en-US" dirty="0" smtClean="0"/>
              <a:t>, </a:t>
            </a:r>
            <a:r>
              <a:rPr lang="en-US" dirty="0" err="1" smtClean="0"/>
              <a:t>operación</a:t>
            </a:r>
            <a:r>
              <a:rPr lang="en-US" dirty="0" smtClean="0"/>
              <a:t> y </a:t>
            </a:r>
            <a:r>
              <a:rPr lang="en-US" dirty="0" err="1" smtClean="0"/>
              <a:t>mantenimiento</a:t>
            </a:r>
            <a:r>
              <a:rPr lang="en-US" dirty="0" smtClean="0"/>
              <a:t> de </a:t>
            </a:r>
            <a:r>
              <a:rPr lang="en-US" dirty="0" err="1" smtClean="0"/>
              <a:t>subestaciones</a:t>
            </a:r>
            <a:r>
              <a:rPr lang="en-US" dirty="0" smtClean="0"/>
              <a:t>. A </a:t>
            </a:r>
            <a:r>
              <a:rPr lang="en-US" dirty="0" err="1" smtClean="0"/>
              <a:t>diferencia</a:t>
            </a:r>
            <a:r>
              <a:rPr lang="en-US" dirty="0" smtClean="0"/>
              <a:t> del </a:t>
            </a:r>
            <a:r>
              <a:rPr lang="en-US" dirty="0" err="1" smtClean="0"/>
              <a:t>caso</a:t>
            </a:r>
            <a:r>
              <a:rPr lang="en-US" dirty="0" smtClean="0"/>
              <a:t> </a:t>
            </a:r>
            <a:r>
              <a:rPr lang="en-US" dirty="0" err="1" smtClean="0"/>
              <a:t>en</a:t>
            </a:r>
            <a:r>
              <a:rPr lang="en-US" dirty="0" smtClean="0"/>
              <a:t> el que </a:t>
            </a:r>
            <a:r>
              <a:rPr lang="en-US" dirty="0" err="1" smtClean="0"/>
              <a:t>una</a:t>
            </a:r>
            <a:r>
              <a:rPr lang="en-US" dirty="0" smtClean="0"/>
              <a:t> mayor </a:t>
            </a:r>
            <a:r>
              <a:rPr lang="en-US" dirty="0" err="1" smtClean="0"/>
              <a:t>confiabilidad</a:t>
            </a:r>
            <a:r>
              <a:rPr lang="en-US" dirty="0" smtClean="0"/>
              <a:t> </a:t>
            </a:r>
            <a:r>
              <a:rPr lang="en-US" dirty="0" err="1" smtClean="0"/>
              <a:t>requería</a:t>
            </a:r>
            <a:r>
              <a:rPr lang="en-US" dirty="0" smtClean="0"/>
              <a:t> </a:t>
            </a:r>
            <a:r>
              <a:rPr lang="en-US" dirty="0" err="1" smtClean="0"/>
              <a:t>una</a:t>
            </a:r>
            <a:r>
              <a:rPr lang="en-US" dirty="0" smtClean="0"/>
              <a:t> mayor </a:t>
            </a:r>
            <a:r>
              <a:rPr lang="en-US" dirty="0" err="1" smtClean="0"/>
              <a:t>inversión</a:t>
            </a:r>
            <a:r>
              <a:rPr lang="en-US" dirty="0" smtClean="0"/>
              <a:t>, no </a:t>
            </a:r>
            <a:r>
              <a:rPr lang="en-US" dirty="0" err="1" smtClean="0"/>
              <a:t>podemos</a:t>
            </a:r>
            <a:r>
              <a:rPr lang="en-US" dirty="0" smtClean="0"/>
              <a:t> </a:t>
            </a:r>
            <a:r>
              <a:rPr lang="en-US" dirty="0" err="1" smtClean="0"/>
              <a:t>ponerle</a:t>
            </a:r>
            <a:r>
              <a:rPr lang="en-US" dirty="0" smtClean="0"/>
              <a:t> un </a:t>
            </a:r>
            <a:r>
              <a:rPr lang="en-US" dirty="0" err="1" smtClean="0"/>
              <a:t>precio</a:t>
            </a:r>
            <a:r>
              <a:rPr lang="en-US" dirty="0" smtClean="0"/>
              <a:t> a la </a:t>
            </a:r>
            <a:r>
              <a:rPr lang="en-US" dirty="0" err="1" smtClean="0"/>
              <a:t>seguridad</a:t>
            </a:r>
            <a:r>
              <a:rPr lang="en-US" dirty="0" smtClean="0"/>
              <a:t> </a:t>
            </a:r>
            <a:r>
              <a:rPr lang="en-US" dirty="0" err="1" smtClean="0"/>
              <a:t>ya</a:t>
            </a:r>
            <a:r>
              <a:rPr lang="en-US" dirty="0" smtClean="0"/>
              <a:t> que no </a:t>
            </a:r>
            <a:r>
              <a:rPr lang="en-US" dirty="0" err="1" smtClean="0"/>
              <a:t>existe</a:t>
            </a:r>
            <a:r>
              <a:rPr lang="en-US" dirty="0" smtClean="0"/>
              <a:t> </a:t>
            </a:r>
            <a:r>
              <a:rPr lang="en-US" dirty="0" err="1" smtClean="0"/>
              <a:t>tal</a:t>
            </a:r>
            <a:r>
              <a:rPr lang="en-US" dirty="0" smtClean="0"/>
              <a:t> </a:t>
            </a:r>
            <a:r>
              <a:rPr lang="en-US" dirty="0" err="1" smtClean="0"/>
              <a:t>cosa</a:t>
            </a:r>
            <a:r>
              <a:rPr lang="en-US" dirty="0" smtClean="0"/>
              <a:t> </a:t>
            </a:r>
            <a:r>
              <a:rPr lang="en-US" dirty="0" err="1" smtClean="0"/>
              <a:t>como</a:t>
            </a:r>
            <a:r>
              <a:rPr lang="en-US" dirty="0" smtClean="0"/>
              <a:t> que las </a:t>
            </a:r>
            <a:r>
              <a:rPr lang="en-US" dirty="0" err="1" smtClean="0"/>
              <a:t>condiciones</a:t>
            </a:r>
            <a:r>
              <a:rPr lang="en-US" dirty="0" smtClean="0"/>
              <a:t> de </a:t>
            </a:r>
            <a:r>
              <a:rPr lang="en-US" dirty="0" err="1" smtClean="0"/>
              <a:t>trabajo</a:t>
            </a:r>
            <a:r>
              <a:rPr lang="en-US" dirty="0" smtClean="0"/>
              <a:t> </a:t>
            </a:r>
            <a:r>
              <a:rPr lang="en-US" dirty="0" err="1" smtClean="0"/>
              <a:t>sean</a:t>
            </a:r>
            <a:r>
              <a:rPr lang="en-US" dirty="0" smtClean="0"/>
              <a:t> </a:t>
            </a:r>
            <a:r>
              <a:rPr lang="en-US" dirty="0" err="1" smtClean="0"/>
              <a:t>más</a:t>
            </a:r>
            <a:r>
              <a:rPr lang="en-US" dirty="0" smtClean="0"/>
              <a:t> o </a:t>
            </a:r>
            <a:r>
              <a:rPr lang="en-US" dirty="0" err="1" smtClean="0"/>
              <a:t>menos</a:t>
            </a:r>
            <a:r>
              <a:rPr lang="en-US" dirty="0" smtClean="0"/>
              <a:t> </a:t>
            </a:r>
            <a:r>
              <a:rPr lang="en-US" dirty="0" err="1" smtClean="0"/>
              <a:t>seguras</a:t>
            </a:r>
            <a:r>
              <a:rPr lang="en-US" dirty="0" smtClean="0"/>
              <a:t>. </a:t>
            </a:r>
            <a:r>
              <a:rPr lang="en-US" dirty="0" err="1" smtClean="0"/>
              <a:t>Siempre</a:t>
            </a:r>
            <a:r>
              <a:rPr lang="en-US" dirty="0" smtClean="0"/>
              <a:t> </a:t>
            </a:r>
            <a:r>
              <a:rPr lang="en-US" dirty="0" err="1" smtClean="0"/>
              <a:t>debe</a:t>
            </a:r>
            <a:r>
              <a:rPr lang="en-US" dirty="0" smtClean="0"/>
              <a:t> </a:t>
            </a:r>
            <a:r>
              <a:rPr lang="en-US" dirty="0" err="1" smtClean="0"/>
              <a:t>ser</a:t>
            </a:r>
            <a:r>
              <a:rPr lang="en-US" dirty="0" smtClean="0"/>
              <a:t> 100% </a:t>
            </a:r>
            <a:r>
              <a:rPr lang="en-US" dirty="0" err="1" smtClean="0"/>
              <a:t>seguro</a:t>
            </a:r>
            <a:r>
              <a:rPr lang="en-US" dirty="0" smtClean="0"/>
              <a:t> </a:t>
            </a:r>
            <a:r>
              <a:rPr lang="en-US" dirty="0" err="1" smtClean="0"/>
              <a:t>trabajar</a:t>
            </a:r>
            <a:r>
              <a:rPr lang="en-US" dirty="0" smtClean="0"/>
              <a:t> o </a:t>
            </a:r>
            <a:r>
              <a:rPr lang="en-US" dirty="0" err="1" smtClean="0"/>
              <a:t>visitar</a:t>
            </a:r>
            <a:r>
              <a:rPr lang="en-US" dirty="0" smtClean="0"/>
              <a:t> la </a:t>
            </a:r>
            <a:r>
              <a:rPr lang="en-US" dirty="0" err="1" smtClean="0"/>
              <a:t>subestación</a:t>
            </a:r>
            <a:r>
              <a:rPr lang="en-US" dirty="0" smtClean="0"/>
              <a:t>. </a:t>
            </a:r>
            <a:r>
              <a:rPr lang="en-US" dirty="0" err="1" smtClean="0"/>
              <a:t>Existen</a:t>
            </a:r>
            <a:r>
              <a:rPr lang="en-US" dirty="0" smtClean="0"/>
              <a:t> </a:t>
            </a:r>
            <a:r>
              <a:rPr lang="en-US" dirty="0" err="1" smtClean="0"/>
              <a:t>numerosas</a:t>
            </a:r>
            <a:r>
              <a:rPr lang="en-US" dirty="0" smtClean="0"/>
              <a:t> </a:t>
            </a:r>
            <a:r>
              <a:rPr lang="en-US" dirty="0" err="1" smtClean="0"/>
              <a:t>leyes</a:t>
            </a:r>
            <a:r>
              <a:rPr lang="en-US" dirty="0" smtClean="0"/>
              <a:t>, </a:t>
            </a:r>
            <a:r>
              <a:rPr lang="en-US" dirty="0" err="1" smtClean="0"/>
              <a:t>normas</a:t>
            </a:r>
            <a:r>
              <a:rPr lang="en-US" dirty="0" smtClean="0"/>
              <a:t>, </a:t>
            </a:r>
            <a:r>
              <a:rPr lang="en-US" dirty="0" err="1" smtClean="0"/>
              <a:t>códigos</a:t>
            </a:r>
            <a:r>
              <a:rPr lang="en-US" dirty="0" smtClean="0"/>
              <a:t>, etc. que </a:t>
            </a:r>
            <a:r>
              <a:rPr lang="en-US" dirty="0" err="1" smtClean="0"/>
              <a:t>rigen</a:t>
            </a:r>
            <a:r>
              <a:rPr lang="en-US" dirty="0" smtClean="0"/>
              <a:t> </a:t>
            </a:r>
            <a:r>
              <a:rPr lang="en-US" dirty="0" err="1" smtClean="0"/>
              <a:t>los</a:t>
            </a:r>
            <a:r>
              <a:rPr lang="en-US" dirty="0" smtClean="0"/>
              <a:t> </a:t>
            </a:r>
            <a:r>
              <a:rPr lang="en-US" dirty="0" err="1" smtClean="0"/>
              <a:t>requisitos</a:t>
            </a:r>
            <a:r>
              <a:rPr lang="en-US" dirty="0" smtClean="0"/>
              <a:t> de </a:t>
            </a:r>
            <a:r>
              <a:rPr lang="en-US" dirty="0" err="1" smtClean="0"/>
              <a:t>seguridad</a:t>
            </a:r>
            <a:r>
              <a:rPr lang="en-US" dirty="0" smtClean="0"/>
              <a:t>; de </a:t>
            </a:r>
            <a:r>
              <a:rPr lang="en-US" dirty="0" err="1" smtClean="0"/>
              <a:t>los</a:t>
            </a:r>
            <a:r>
              <a:rPr lang="en-US" dirty="0" smtClean="0"/>
              <a:t> </a:t>
            </a:r>
            <a:r>
              <a:rPr lang="en-US" dirty="0" err="1" smtClean="0"/>
              <a:t>más</a:t>
            </a:r>
            <a:r>
              <a:rPr lang="en-US" dirty="0" smtClean="0"/>
              <a:t> </a:t>
            </a:r>
            <a:r>
              <a:rPr lang="en-US" dirty="0" err="1" smtClean="0"/>
              <a:t>importantes</a:t>
            </a:r>
            <a:r>
              <a:rPr lang="en-US" dirty="0" smtClean="0"/>
              <a:t> el “</a:t>
            </a:r>
            <a:r>
              <a:rPr lang="en-US" dirty="0" err="1" smtClean="0"/>
              <a:t>Estándar</a:t>
            </a:r>
            <a:r>
              <a:rPr lang="en-US" dirty="0" smtClean="0"/>
              <a:t> IEEE C2-2012. </a:t>
            </a:r>
            <a:r>
              <a:rPr lang="en-US" dirty="0" err="1" smtClean="0"/>
              <a:t>Código</a:t>
            </a:r>
            <a:r>
              <a:rPr lang="en-US" dirty="0" smtClean="0"/>
              <a:t> Nacional de </a:t>
            </a:r>
            <a:r>
              <a:rPr lang="en-US" dirty="0" err="1" smtClean="0"/>
              <a:t>Seguridad</a:t>
            </a:r>
            <a:r>
              <a:rPr lang="en-US" dirty="0" smtClean="0"/>
              <a:t> </a:t>
            </a:r>
            <a:r>
              <a:rPr lang="en-US" dirty="0" err="1" smtClean="0"/>
              <a:t>Eléctrica</a:t>
            </a:r>
            <a:r>
              <a:rPr lang="en-US" dirty="0" smtClean="0"/>
              <a:t>® de 2012” (NESC®) [1]. </a:t>
            </a:r>
            <a:endParaRPr lang="en-US" dirty="0"/>
          </a:p>
        </p:txBody>
      </p:sp>
    </p:spTree>
    <p:extLst>
      <p:ext uri="{BB962C8B-B14F-4D97-AF65-F5344CB8AC3E}">
        <p14:creationId xmlns:p14="http://schemas.microsoft.com/office/powerpoint/2010/main" val="864698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3547" y="212813"/>
            <a:ext cx="11665527" cy="6463308"/>
          </a:xfrm>
          <a:prstGeom prst="rect">
            <a:avLst/>
          </a:prstGeom>
        </p:spPr>
        <p:txBody>
          <a:bodyPr wrap="square">
            <a:spAutoFit/>
          </a:bodyPr>
          <a:lstStyle/>
          <a:p>
            <a:pPr algn="just"/>
            <a:r>
              <a:rPr lang="en-US" dirty="0" smtClean="0"/>
              <a:t>La </a:t>
            </a:r>
            <a:r>
              <a:rPr lang="en-US" dirty="0" err="1" smtClean="0"/>
              <a:t>misión</a:t>
            </a:r>
            <a:r>
              <a:rPr lang="en-US" dirty="0" smtClean="0"/>
              <a:t> principal de </a:t>
            </a:r>
            <a:r>
              <a:rPr lang="en-US" dirty="0" err="1" smtClean="0"/>
              <a:t>todas</a:t>
            </a:r>
            <a:r>
              <a:rPr lang="en-US" dirty="0" smtClean="0"/>
              <a:t> </a:t>
            </a:r>
            <a:r>
              <a:rPr lang="en-US" dirty="0" err="1" smtClean="0"/>
              <a:t>estas</a:t>
            </a:r>
            <a:r>
              <a:rPr lang="en-US" dirty="0" smtClean="0"/>
              <a:t> </a:t>
            </a:r>
            <a:r>
              <a:rPr lang="en-US" dirty="0" err="1" smtClean="0"/>
              <a:t>normas</a:t>
            </a:r>
            <a:r>
              <a:rPr lang="en-US" dirty="0" smtClean="0"/>
              <a:t> </a:t>
            </a:r>
            <a:r>
              <a:rPr lang="en-US" dirty="0" err="1" smtClean="0"/>
              <a:t>es</a:t>
            </a:r>
            <a:r>
              <a:rPr lang="en-US" dirty="0" smtClean="0"/>
              <a:t> la </a:t>
            </a:r>
            <a:r>
              <a:rPr lang="en-US" dirty="0" err="1" smtClean="0"/>
              <a:t>protección</a:t>
            </a:r>
            <a:r>
              <a:rPr lang="en-US" dirty="0" smtClean="0"/>
              <a:t> del personal de </a:t>
            </a:r>
            <a:r>
              <a:rPr lang="en-US" dirty="0" err="1" smtClean="0"/>
              <a:t>los</a:t>
            </a:r>
            <a:r>
              <a:rPr lang="en-US" dirty="0" smtClean="0"/>
              <a:t> </a:t>
            </a:r>
            <a:r>
              <a:rPr lang="en-US" dirty="0" err="1" smtClean="0"/>
              <a:t>riesgos</a:t>
            </a:r>
            <a:r>
              <a:rPr lang="en-US" dirty="0" smtClean="0"/>
              <a:t> </a:t>
            </a:r>
            <a:r>
              <a:rPr lang="en-US" dirty="0" err="1" smtClean="0"/>
              <a:t>derivados</a:t>
            </a:r>
            <a:r>
              <a:rPr lang="en-US" dirty="0" smtClean="0"/>
              <a:t> de la </a:t>
            </a:r>
            <a:r>
              <a:rPr lang="en-US" dirty="0" err="1" smtClean="0"/>
              <a:t>instalación</a:t>
            </a:r>
            <a:r>
              <a:rPr lang="en-US" dirty="0" smtClean="0"/>
              <a:t>, </a:t>
            </a:r>
            <a:r>
              <a:rPr lang="en-US" dirty="0" err="1" smtClean="0"/>
              <a:t>mantenimiento</a:t>
            </a:r>
            <a:r>
              <a:rPr lang="en-US" dirty="0" smtClean="0"/>
              <a:t> u </a:t>
            </a:r>
            <a:r>
              <a:rPr lang="en-US" dirty="0" err="1" smtClean="0"/>
              <a:t>operación</a:t>
            </a:r>
            <a:r>
              <a:rPr lang="en-US" dirty="0" smtClean="0"/>
              <a:t> de </a:t>
            </a:r>
            <a:r>
              <a:rPr lang="en-US" dirty="0" err="1" smtClean="0"/>
              <a:t>los</a:t>
            </a:r>
            <a:r>
              <a:rPr lang="en-US" dirty="0" smtClean="0"/>
              <a:t> </a:t>
            </a:r>
            <a:r>
              <a:rPr lang="en-US" dirty="0" err="1" smtClean="0"/>
              <a:t>equipos</a:t>
            </a:r>
            <a:r>
              <a:rPr lang="en-US" dirty="0" smtClean="0"/>
              <a:t> de la </a:t>
            </a:r>
            <a:r>
              <a:rPr lang="en-US" dirty="0" err="1" smtClean="0"/>
              <a:t>subestación</a:t>
            </a:r>
            <a:r>
              <a:rPr lang="en-US" dirty="0" smtClean="0"/>
              <a:t>. Las </a:t>
            </a:r>
            <a:r>
              <a:rPr lang="en-US" dirty="0" err="1" smtClean="0"/>
              <a:t>normas</a:t>
            </a:r>
            <a:r>
              <a:rPr lang="en-US" dirty="0" smtClean="0"/>
              <a:t> de </a:t>
            </a:r>
            <a:r>
              <a:rPr lang="en-US" dirty="0" err="1" smtClean="0"/>
              <a:t>seguridad</a:t>
            </a:r>
            <a:r>
              <a:rPr lang="en-US" dirty="0" smtClean="0"/>
              <a:t> </a:t>
            </a:r>
            <a:r>
              <a:rPr lang="en-US" dirty="0" err="1" smtClean="0"/>
              <a:t>contienen</a:t>
            </a:r>
            <a:r>
              <a:rPr lang="en-US" dirty="0" smtClean="0"/>
              <a:t> </a:t>
            </a:r>
            <a:r>
              <a:rPr lang="en-US" dirty="0" err="1" smtClean="0"/>
              <a:t>requisitos</a:t>
            </a:r>
            <a:r>
              <a:rPr lang="en-US" dirty="0" smtClean="0"/>
              <a:t> para:</a:t>
            </a:r>
          </a:p>
          <a:p>
            <a:pPr marL="285750" indent="-285750" algn="just">
              <a:buFont typeface="Arial" panose="020B0604020202020204" pitchFamily="34" charset="0"/>
              <a:buChar char="•"/>
            </a:pPr>
            <a:r>
              <a:rPr lang="en-US" b="1" dirty="0" err="1" smtClean="0">
                <a:solidFill>
                  <a:srgbClr val="0070C0"/>
                </a:solidFill>
              </a:rPr>
              <a:t>Recinto</a:t>
            </a:r>
            <a:r>
              <a:rPr lang="en-US" b="1" dirty="0" smtClean="0">
                <a:solidFill>
                  <a:srgbClr val="0070C0"/>
                </a:solidFill>
              </a:rPr>
              <a:t> de </a:t>
            </a:r>
            <a:r>
              <a:rPr lang="en-US" b="1" dirty="0" err="1" smtClean="0">
                <a:solidFill>
                  <a:srgbClr val="0070C0"/>
                </a:solidFill>
              </a:rPr>
              <a:t>equipos</a:t>
            </a:r>
            <a:r>
              <a:rPr lang="en-US" b="1" dirty="0" smtClean="0">
                <a:solidFill>
                  <a:srgbClr val="0070C0"/>
                </a:solidFill>
              </a:rPr>
              <a:t> </a:t>
            </a:r>
            <a:r>
              <a:rPr lang="en-US" b="1" dirty="0" err="1" smtClean="0">
                <a:solidFill>
                  <a:srgbClr val="0070C0"/>
                </a:solidFill>
              </a:rPr>
              <a:t>eléctricos</a:t>
            </a: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Habitaciones</a:t>
            </a:r>
            <a:r>
              <a:rPr lang="en-US" b="1" dirty="0" smtClean="0">
                <a:solidFill>
                  <a:srgbClr val="0070C0"/>
                </a:solidFill>
              </a:rPr>
              <a:t> y </a:t>
            </a:r>
            <a:r>
              <a:rPr lang="en-US" b="1" dirty="0" err="1" smtClean="0">
                <a:solidFill>
                  <a:srgbClr val="0070C0"/>
                </a:solidFill>
              </a:rPr>
              <a:t>espacios</a:t>
            </a: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Iluminación</a:t>
            </a: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Suelos</a:t>
            </a:r>
            <a:r>
              <a:rPr lang="en-US" b="1" dirty="0" smtClean="0">
                <a:solidFill>
                  <a:srgbClr val="0070C0"/>
                </a:solidFill>
              </a:rPr>
              <a:t>, </a:t>
            </a:r>
            <a:r>
              <a:rPr lang="en-US" b="1" dirty="0" err="1" smtClean="0">
                <a:solidFill>
                  <a:srgbClr val="0070C0"/>
                </a:solidFill>
              </a:rPr>
              <a:t>aberturas</a:t>
            </a:r>
            <a:r>
              <a:rPr lang="en-US" b="1" dirty="0" smtClean="0">
                <a:solidFill>
                  <a:srgbClr val="0070C0"/>
                </a:solidFill>
              </a:rPr>
              <a:t> de </a:t>
            </a:r>
            <a:r>
              <a:rPr lang="en-US" b="1" dirty="0" err="1" smtClean="0">
                <a:solidFill>
                  <a:srgbClr val="0070C0"/>
                </a:solidFill>
              </a:rPr>
              <a:t>suelo</a:t>
            </a:r>
            <a:r>
              <a:rPr lang="en-US" b="1" dirty="0" smtClean="0">
                <a:solidFill>
                  <a:srgbClr val="0070C0"/>
                </a:solidFill>
              </a:rPr>
              <a:t>, </a:t>
            </a:r>
            <a:r>
              <a:rPr lang="en-US" b="1" dirty="0" err="1" smtClean="0">
                <a:solidFill>
                  <a:srgbClr val="0070C0"/>
                </a:solidFill>
              </a:rPr>
              <a:t>pasillos</a:t>
            </a:r>
            <a:r>
              <a:rPr lang="en-US" b="1" dirty="0" smtClean="0">
                <a:solidFill>
                  <a:srgbClr val="0070C0"/>
                </a:solidFill>
              </a:rPr>
              <a:t>, </a:t>
            </a:r>
            <a:r>
              <a:rPr lang="en-US" b="1" dirty="0" err="1" smtClean="0">
                <a:solidFill>
                  <a:srgbClr val="0070C0"/>
                </a:solidFill>
              </a:rPr>
              <a:t>escaleras</a:t>
            </a: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Salidas</a:t>
            </a: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Instalación</a:t>
            </a:r>
            <a:r>
              <a:rPr lang="en-US" b="1" dirty="0" smtClean="0">
                <a:solidFill>
                  <a:srgbClr val="0070C0"/>
                </a:solidFill>
              </a:rPr>
              <a:t> de </a:t>
            </a:r>
            <a:r>
              <a:rPr lang="en-US" b="1" dirty="0" err="1" smtClean="0">
                <a:solidFill>
                  <a:srgbClr val="0070C0"/>
                </a:solidFill>
              </a:rPr>
              <a:t>equipos</a:t>
            </a:r>
            <a:r>
              <a:rPr lang="en-US" b="1" dirty="0" smtClean="0">
                <a:solidFill>
                  <a:srgbClr val="0070C0"/>
                </a:solidFill>
              </a:rPr>
              <a:t>:</a:t>
            </a:r>
          </a:p>
          <a:p>
            <a:pPr marL="742950" lvl="1" indent="-285750" algn="just">
              <a:buFont typeface="Wingdings" panose="05000000000000000000" pitchFamily="2" charset="2"/>
              <a:buChar char="ü"/>
            </a:pPr>
            <a:r>
              <a:rPr lang="en-US" b="1" dirty="0" err="1" smtClean="0">
                <a:solidFill>
                  <a:srgbClr val="C00000"/>
                </a:solidFill>
              </a:rPr>
              <a:t>Puesta</a:t>
            </a:r>
            <a:r>
              <a:rPr lang="en-US" b="1" dirty="0" smtClean="0">
                <a:solidFill>
                  <a:srgbClr val="C00000"/>
                </a:solidFill>
              </a:rPr>
              <a:t> a </a:t>
            </a:r>
            <a:r>
              <a:rPr lang="en-US" b="1" dirty="0" err="1" smtClean="0">
                <a:solidFill>
                  <a:srgbClr val="C00000"/>
                </a:solidFill>
              </a:rPr>
              <a:t>tierra</a:t>
            </a:r>
            <a:r>
              <a:rPr lang="en-US" b="1" dirty="0" smtClean="0">
                <a:solidFill>
                  <a:srgbClr val="C00000"/>
                </a:solidFill>
              </a:rPr>
              <a:t> de </a:t>
            </a:r>
            <a:r>
              <a:rPr lang="en-US" b="1" dirty="0" err="1" smtClean="0">
                <a:solidFill>
                  <a:srgbClr val="C00000"/>
                </a:solidFill>
              </a:rPr>
              <a:t>protección</a:t>
            </a:r>
            <a:r>
              <a:rPr lang="en-US" b="1" dirty="0" smtClean="0">
                <a:solidFill>
                  <a:srgbClr val="C00000"/>
                </a:solidFill>
              </a:rPr>
              <a:t> </a:t>
            </a:r>
          </a:p>
          <a:p>
            <a:pPr marL="742950" lvl="1" indent="-285750" algn="just">
              <a:buFont typeface="Wingdings" panose="05000000000000000000" pitchFamily="2" charset="2"/>
              <a:buChar char="ü"/>
            </a:pPr>
            <a:r>
              <a:rPr lang="en-US" b="1" dirty="0" err="1" smtClean="0">
                <a:solidFill>
                  <a:srgbClr val="C00000"/>
                </a:solidFill>
              </a:rPr>
              <a:t>Protección</a:t>
            </a:r>
            <a:r>
              <a:rPr lang="en-US" b="1" dirty="0" smtClean="0">
                <a:solidFill>
                  <a:srgbClr val="C00000"/>
                </a:solidFill>
              </a:rPr>
              <a:t> de </a:t>
            </a:r>
            <a:r>
              <a:rPr lang="en-US" b="1" dirty="0" err="1" smtClean="0">
                <a:solidFill>
                  <a:srgbClr val="C00000"/>
                </a:solidFill>
              </a:rPr>
              <a:t>partes</a:t>
            </a:r>
            <a:r>
              <a:rPr lang="en-US" b="1" dirty="0" smtClean="0">
                <a:solidFill>
                  <a:srgbClr val="C00000"/>
                </a:solidFill>
              </a:rPr>
              <a:t> </a:t>
            </a:r>
            <a:r>
              <a:rPr lang="en-US" b="1" dirty="0" err="1" smtClean="0">
                <a:solidFill>
                  <a:srgbClr val="C00000"/>
                </a:solidFill>
              </a:rPr>
              <a:t>activas</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Espacio</a:t>
            </a:r>
            <a:r>
              <a:rPr lang="en-US" b="1" dirty="0" smtClean="0">
                <a:solidFill>
                  <a:srgbClr val="C00000"/>
                </a:solidFill>
              </a:rPr>
              <a:t> de </a:t>
            </a:r>
            <a:r>
              <a:rPr lang="en-US" b="1" dirty="0" err="1" smtClean="0">
                <a:solidFill>
                  <a:srgbClr val="C00000"/>
                </a:solidFill>
              </a:rPr>
              <a:t>trabajo</a:t>
            </a:r>
            <a:r>
              <a:rPr lang="en-US" b="1" dirty="0" smtClean="0">
                <a:solidFill>
                  <a:srgbClr val="C00000"/>
                </a:solidFill>
              </a:rPr>
              <a:t> </a:t>
            </a:r>
            <a:r>
              <a:rPr lang="en-US" b="1" dirty="0" err="1" smtClean="0">
                <a:solidFill>
                  <a:srgbClr val="C00000"/>
                </a:solidFill>
              </a:rPr>
              <a:t>sobre</a:t>
            </a:r>
            <a:r>
              <a:rPr lang="en-US" b="1" dirty="0" smtClean="0">
                <a:solidFill>
                  <a:srgbClr val="C00000"/>
                </a:solidFill>
              </a:rPr>
              <a:t> </a:t>
            </a:r>
            <a:r>
              <a:rPr lang="en-US" b="1" dirty="0" err="1" smtClean="0">
                <a:solidFill>
                  <a:srgbClr val="C00000"/>
                </a:solidFill>
              </a:rPr>
              <a:t>equipos</a:t>
            </a:r>
            <a:r>
              <a:rPr lang="en-US" b="1" dirty="0" smtClean="0">
                <a:solidFill>
                  <a:srgbClr val="C00000"/>
                </a:solidFill>
              </a:rPr>
              <a:t> </a:t>
            </a:r>
            <a:r>
              <a:rPr lang="en-US" b="1" dirty="0" err="1" smtClean="0">
                <a:solidFill>
                  <a:srgbClr val="C00000"/>
                </a:solidFill>
              </a:rPr>
              <a:t>eléctricos</a:t>
            </a:r>
            <a:endParaRPr lang="en-US" b="1" dirty="0" smtClean="0">
              <a:solidFill>
                <a:srgbClr val="C00000"/>
              </a:solidFill>
            </a:endParaRPr>
          </a:p>
          <a:p>
            <a:pPr marL="285750" indent="-285750" algn="just">
              <a:buFont typeface="Arial" panose="020B0604020202020204" pitchFamily="34" charset="0"/>
              <a:buChar char="•"/>
            </a:pPr>
            <a:r>
              <a:rPr lang="en-US" b="1" dirty="0" err="1" smtClean="0">
                <a:solidFill>
                  <a:srgbClr val="0070C0"/>
                </a:solidFill>
              </a:rPr>
              <a:t>Reglas</a:t>
            </a:r>
            <a:r>
              <a:rPr lang="en-US" b="1" dirty="0" smtClean="0">
                <a:solidFill>
                  <a:srgbClr val="0070C0"/>
                </a:solidFill>
              </a:rPr>
              <a:t> </a:t>
            </a:r>
            <a:r>
              <a:rPr lang="en-US" b="1" dirty="0" err="1" smtClean="0">
                <a:solidFill>
                  <a:srgbClr val="0070C0"/>
                </a:solidFill>
              </a:rPr>
              <a:t>específicas</a:t>
            </a:r>
            <a:r>
              <a:rPr lang="en-US" b="1" dirty="0" smtClean="0">
                <a:solidFill>
                  <a:srgbClr val="0070C0"/>
                </a:solidFill>
              </a:rPr>
              <a:t> para la </a:t>
            </a:r>
            <a:r>
              <a:rPr lang="en-US" b="1" dirty="0" err="1" smtClean="0">
                <a:solidFill>
                  <a:srgbClr val="0070C0"/>
                </a:solidFill>
              </a:rPr>
              <a:t>instalación</a:t>
            </a:r>
            <a:r>
              <a:rPr lang="en-US" b="1" dirty="0" smtClean="0">
                <a:solidFill>
                  <a:srgbClr val="0070C0"/>
                </a:solidFill>
              </a:rPr>
              <a:t> de </a:t>
            </a:r>
            <a:r>
              <a:rPr lang="en-US" b="1" dirty="0" err="1" smtClean="0">
                <a:solidFill>
                  <a:srgbClr val="0070C0"/>
                </a:solidFill>
              </a:rPr>
              <a:t>todos</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equipos</a:t>
            </a:r>
            <a:r>
              <a:rPr lang="en-US" b="1" dirty="0" smtClean="0">
                <a:solidFill>
                  <a:srgbClr val="0070C0"/>
                </a:solidFill>
              </a:rPr>
              <a:t> </a:t>
            </a:r>
            <a:r>
              <a:rPr lang="en-US" b="1" dirty="0" err="1" smtClean="0">
                <a:solidFill>
                  <a:srgbClr val="0070C0"/>
                </a:solidFill>
              </a:rPr>
              <a:t>típicos</a:t>
            </a:r>
            <a:r>
              <a:rPr lang="en-US" b="1" dirty="0" smtClean="0">
                <a:solidFill>
                  <a:srgbClr val="0070C0"/>
                </a:solidFill>
              </a:rPr>
              <a:t> de </a:t>
            </a:r>
            <a:r>
              <a:rPr lang="en-US" b="1" dirty="0" err="1" smtClean="0">
                <a:solidFill>
                  <a:srgbClr val="0070C0"/>
                </a:solidFill>
              </a:rPr>
              <a:t>subestación</a:t>
            </a:r>
            <a:endParaRPr lang="en-US" b="1" dirty="0" smtClean="0">
              <a:solidFill>
                <a:srgbClr val="0070C0"/>
              </a:solidFill>
            </a:endParaRPr>
          </a:p>
          <a:p>
            <a:pPr marL="285750" indent="-285750" algn="just">
              <a:buFont typeface="Arial" panose="020B0604020202020204" pitchFamily="34" charset="0"/>
              <a:buChar char="•"/>
            </a:pPr>
            <a:endParaRPr lang="es-ES" b="1" dirty="0" smtClean="0">
              <a:solidFill>
                <a:srgbClr val="0070C0"/>
              </a:solidFill>
            </a:endParaRPr>
          </a:p>
          <a:p>
            <a:pPr algn="just"/>
            <a:r>
              <a:rPr lang="es-ES" dirty="0" smtClean="0"/>
              <a:t>Todas estas medidas se basan en el sentido común y el objetivo de proporcionar un entorno seguro para el personal de la subestación. Los siguientes requisitos pueden mencionarse como ejemplo:</a:t>
            </a:r>
          </a:p>
          <a:p>
            <a:pPr marL="342900" indent="-342900" algn="just">
              <a:buFont typeface="+mj-lt"/>
              <a:buAutoNum type="arabicPeriod"/>
            </a:pPr>
            <a:r>
              <a:rPr lang="es-ES" b="1" dirty="0" smtClean="0">
                <a:solidFill>
                  <a:srgbClr val="0070C0"/>
                </a:solidFill>
              </a:rPr>
              <a:t>Se debe proporcionar suficiente espacio libre a las partes energizadas para evitar el contacto accidental con ellas. Si eso no se puede cumplir, las partes vivas deben protegerse o encerrarse.</a:t>
            </a:r>
          </a:p>
          <a:p>
            <a:pPr marL="342900" indent="-342900" algn="just">
              <a:buFont typeface="+mj-lt"/>
              <a:buAutoNum type="arabicPeriod"/>
            </a:pPr>
            <a:r>
              <a:rPr lang="es-ES" b="1" dirty="0" smtClean="0">
                <a:solidFill>
                  <a:srgbClr val="0070C0"/>
                </a:solidFill>
              </a:rPr>
              <a:t>La altura mínima desde el suelo hasta cualquier parte no conectada a tierra de una instalación eléctrica debe ser de 8'-6”, de modo que una persona que permanezca en el suelo no pueda tocar un elemento de la subestación o su parte que pueda energizarse accidentalmente. Por ejemplo, la parte inferior de un aislador de poste que soporta un bus energizado normalmente no tiene ningún potencial. Sin embargo, si ocurre una descarga disruptiva del bus a tierra sobre el aislador, tocar la parte inferior del aislador puede volverse peligroso. Es por eso que debe proporcionarse una distancia de 8'-6” desde la parte inferior del aislador hasta el suelo.</a:t>
            </a:r>
            <a:endParaRPr lang="es-ES" b="1" dirty="0" smtClean="0">
              <a:solidFill>
                <a:srgbClr val="0070C0"/>
              </a:solidFill>
            </a:endParaRPr>
          </a:p>
        </p:txBody>
      </p:sp>
    </p:spTree>
    <p:extLst>
      <p:ext uri="{BB962C8B-B14F-4D97-AF65-F5344CB8AC3E}">
        <p14:creationId xmlns:p14="http://schemas.microsoft.com/office/powerpoint/2010/main" val="3190093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3547" y="212813"/>
            <a:ext cx="11665527" cy="6463308"/>
          </a:xfrm>
          <a:prstGeom prst="rect">
            <a:avLst/>
          </a:prstGeom>
        </p:spPr>
        <p:txBody>
          <a:bodyPr wrap="square">
            <a:spAutoFit/>
          </a:bodyPr>
          <a:lstStyle/>
          <a:p>
            <a:pPr marL="342900" indent="-342900" algn="just">
              <a:buFont typeface="+mj-lt"/>
              <a:buAutoNum type="arabicPeriod" startAt="3"/>
            </a:pPr>
            <a:r>
              <a:rPr lang="es-ES" b="1" dirty="0" smtClean="0">
                <a:solidFill>
                  <a:srgbClr val="0070C0"/>
                </a:solidFill>
              </a:rPr>
              <a:t>Debe haber suficiente iluminación para que el personal pueda ver claramente su entorno y realizar cualquier trabajo de manera segura. Los niveles de iluminación requeridos se especifican en NESC® [1].</a:t>
            </a:r>
          </a:p>
          <a:p>
            <a:pPr marL="342900" indent="-342900" algn="just">
              <a:buFont typeface="+mj-lt"/>
              <a:buAutoNum type="arabicPeriod" startAt="3"/>
            </a:pPr>
            <a:r>
              <a:rPr lang="es-ES" b="1" dirty="0" smtClean="0">
                <a:solidFill>
                  <a:srgbClr val="0070C0"/>
                </a:solidFill>
              </a:rPr>
              <a:t>Todos los pasillos y escaleras deben ser lo suficientemente anchos para que el personal pueda navegar por ellos de manera segura, se deben proporcionar barandas adecuadas y las aberturas en el piso deben tener barandas de protección.</a:t>
            </a:r>
          </a:p>
          <a:p>
            <a:pPr marL="342900" indent="-342900" algn="just">
              <a:buFont typeface="+mj-lt"/>
              <a:buAutoNum type="arabicPeriod" startAt="3"/>
            </a:pPr>
            <a:r>
              <a:rPr lang="es-ES" b="1" dirty="0" smtClean="0">
                <a:solidFill>
                  <a:srgbClr val="0070C0"/>
                </a:solidFill>
              </a:rPr>
              <a:t>Las salidas deben estar claramente marcadas y las rutas de evacuación deben estar libres de </a:t>
            </a:r>
            <a:r>
              <a:rPr lang="es-ES" b="1" dirty="0" err="1" smtClean="0">
                <a:solidFill>
                  <a:srgbClr val="0070C0"/>
                </a:solidFill>
              </a:rPr>
              <a:t>bstrucciones</a:t>
            </a:r>
            <a:r>
              <a:rPr lang="es-ES" b="1" dirty="0" smtClean="0">
                <a:solidFill>
                  <a:srgbClr val="0070C0"/>
                </a:solidFill>
              </a:rPr>
              <a:t>. Dependiendo de la función del edificio (por ejemplo, casa de control), puede requerir varias salidas para evitar que el personal quede atrapado durante una falla del equipo, incendio, etc.</a:t>
            </a:r>
          </a:p>
          <a:p>
            <a:pPr marL="342900" indent="-342900" algn="just">
              <a:buFont typeface="+mj-lt"/>
              <a:buAutoNum type="arabicPeriod" startAt="3"/>
            </a:pPr>
            <a:r>
              <a:rPr lang="es-ES" b="1" dirty="0" smtClean="0">
                <a:solidFill>
                  <a:srgbClr val="0070C0"/>
                </a:solidFill>
              </a:rPr>
              <a:t>Todas las estructuras metálicas, cercas y tanques de equipos de las subestaciones deben conectarse a una red de tierra de la estación, la cual debe estar diseñada para garantizar que los valores de potencial de paso y contacto sean inferiores a los estipulados en las normas aplicables.</a:t>
            </a:r>
          </a:p>
          <a:p>
            <a:pPr marL="342900" indent="-342900" algn="just">
              <a:buFont typeface="+mj-lt"/>
              <a:buAutoNum type="arabicPeriod" startAt="3"/>
            </a:pPr>
            <a:r>
              <a:rPr lang="es-ES" b="1" dirty="0" smtClean="0">
                <a:solidFill>
                  <a:srgbClr val="0070C0"/>
                </a:solidFill>
              </a:rPr>
              <a:t>Otro tema importante relacionado con la seguridad es la protección contra incendios de subestaciones, cuya misión es proteger al personal, los equipos y los edificios de la subestación contra incendios y evitar que se propague. Al igual que con la seguridad, existen numerosas guías y normas para la protección contra incendios en subestaciones.</a:t>
            </a:r>
          </a:p>
          <a:p>
            <a:pPr algn="just"/>
            <a:endParaRPr lang="es-ES" dirty="0" smtClean="0"/>
          </a:p>
          <a:p>
            <a:pPr algn="just"/>
            <a:r>
              <a:rPr lang="es-ES" dirty="0" smtClean="0"/>
              <a:t>Se utilizan los siguientes medios de protección contra incendios:</a:t>
            </a:r>
          </a:p>
          <a:p>
            <a:pPr algn="just"/>
            <a:endParaRPr lang="es-ES" dirty="0" smtClean="0"/>
          </a:p>
          <a:p>
            <a:pPr marL="285750" indent="-285750" algn="just">
              <a:buFont typeface="Arial" panose="020B0604020202020204" pitchFamily="34" charset="0"/>
              <a:buChar char="•"/>
            </a:pPr>
            <a:r>
              <a:rPr lang="es-ES" b="1" dirty="0" smtClean="0">
                <a:solidFill>
                  <a:srgbClr val="0070C0"/>
                </a:solidFill>
              </a:rPr>
              <a:t> Separación de equipos</a:t>
            </a:r>
          </a:p>
          <a:p>
            <a:pPr marL="285750" indent="-285750" algn="just">
              <a:buFont typeface="Arial" panose="020B0604020202020204" pitchFamily="34" charset="0"/>
              <a:buChar char="•"/>
            </a:pPr>
            <a:r>
              <a:rPr lang="es-ES" b="1" dirty="0" smtClean="0">
                <a:solidFill>
                  <a:srgbClr val="0070C0"/>
                </a:solidFill>
              </a:rPr>
              <a:t> Instalación de muros cortafuegos de protección.</a:t>
            </a:r>
          </a:p>
          <a:p>
            <a:pPr marL="285750" indent="-285750" algn="just">
              <a:buFont typeface="Arial" panose="020B0604020202020204" pitchFamily="34" charset="0"/>
              <a:buChar char="•"/>
            </a:pPr>
            <a:r>
              <a:rPr lang="es-ES" b="1" dirty="0" smtClean="0">
                <a:solidFill>
                  <a:srgbClr val="0070C0"/>
                </a:solidFill>
              </a:rPr>
              <a:t> Sistemas de diluvio</a:t>
            </a:r>
          </a:p>
          <a:p>
            <a:pPr marL="285750" indent="-285750" algn="just">
              <a:buFont typeface="Arial" panose="020B0604020202020204" pitchFamily="34" charset="0"/>
              <a:buChar char="•"/>
            </a:pPr>
            <a:r>
              <a:rPr lang="es-ES" b="1" dirty="0" smtClean="0">
                <a:solidFill>
                  <a:srgbClr val="0070C0"/>
                </a:solidFill>
              </a:rPr>
              <a:t> Aplicación de materiales ignífugos para edificios de subestaciones</a:t>
            </a:r>
          </a:p>
          <a:p>
            <a:pPr marL="285750" indent="-285750" algn="just">
              <a:buFont typeface="Arial" panose="020B0604020202020204" pitchFamily="34" charset="0"/>
              <a:buChar char="•"/>
            </a:pPr>
            <a:r>
              <a:rPr lang="es-ES" b="1" dirty="0" smtClean="0">
                <a:solidFill>
                  <a:srgbClr val="0070C0"/>
                </a:solidFill>
              </a:rPr>
              <a:t> Sistema de alarma contra incendios</a:t>
            </a:r>
          </a:p>
          <a:p>
            <a:pPr marL="285750" indent="-285750" algn="just">
              <a:buFont typeface="Arial" panose="020B0604020202020204" pitchFamily="34" charset="0"/>
              <a:buChar char="•"/>
            </a:pPr>
            <a:r>
              <a:rPr lang="es-ES" b="1" dirty="0" smtClean="0">
                <a:solidFill>
                  <a:srgbClr val="0070C0"/>
                </a:solidFill>
              </a:rPr>
              <a:t> Instalación de pozos de retención de aceite para equipos que contienen aceite</a:t>
            </a:r>
          </a:p>
        </p:txBody>
      </p:sp>
    </p:spTree>
    <p:extLst>
      <p:ext uri="{BB962C8B-B14F-4D97-AF65-F5344CB8AC3E}">
        <p14:creationId xmlns:p14="http://schemas.microsoft.com/office/powerpoint/2010/main" val="1501447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3547" y="212813"/>
            <a:ext cx="11665527" cy="6186309"/>
          </a:xfrm>
          <a:prstGeom prst="rect">
            <a:avLst/>
          </a:prstGeom>
        </p:spPr>
        <p:txBody>
          <a:bodyPr wrap="square">
            <a:spAutoFit/>
          </a:bodyPr>
          <a:lstStyle/>
          <a:p>
            <a:pPr marL="285750" indent="-285750" algn="just">
              <a:buFont typeface="Arial" panose="020B0604020202020204" pitchFamily="34" charset="0"/>
              <a:buChar char="•"/>
            </a:pPr>
            <a:r>
              <a:rPr lang="es-ES" b="1" dirty="0" smtClean="0">
                <a:solidFill>
                  <a:srgbClr val="0070C0"/>
                </a:solidFill>
              </a:rPr>
              <a:t>Diseño adecuado de la subestación para evitar que el fuego se propague de una parte de la estación a otra; por ejemplo, evitar el perfil irregular de la superficie de la subestación</a:t>
            </a:r>
          </a:p>
          <a:p>
            <a:pPr algn="just"/>
            <a:endParaRPr lang="es-ES" dirty="0" smtClean="0"/>
          </a:p>
          <a:p>
            <a:pPr algn="just"/>
            <a:r>
              <a:rPr lang="es-ES" dirty="0" smtClean="0"/>
              <a:t>El ejemplo de un muro cortafuegos que protege diferentes componentes de la subestación del fuego, se muestra en la Fig. 13.</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ctr"/>
            <a:r>
              <a:rPr lang="es-ES" b="1" dirty="0" smtClean="0"/>
              <a:t>Fig. 13. Casa de bomba de aceite con cable de 138 </a:t>
            </a:r>
            <a:r>
              <a:rPr lang="es-ES" b="1" dirty="0" err="1" smtClean="0"/>
              <a:t>kV</a:t>
            </a:r>
            <a:r>
              <a:rPr lang="es-ES" b="1" dirty="0" smtClean="0"/>
              <a:t> con muro contra incendios</a:t>
            </a:r>
          </a:p>
          <a:p>
            <a:pPr algn="just"/>
            <a:endParaRPr lang="es-ES" dirty="0"/>
          </a:p>
          <a:p>
            <a:pPr algn="just"/>
            <a:endParaRPr lang="es-ES" dirty="0" smtClean="0"/>
          </a:p>
          <a:p>
            <a:pPr algn="just"/>
            <a:endParaRPr lang="en-US" dirty="0"/>
          </a:p>
        </p:txBody>
      </p:sp>
      <p:pic>
        <p:nvPicPr>
          <p:cNvPr id="3" name="Imagen 2"/>
          <p:cNvPicPr>
            <a:picLocks noChangeAspect="1"/>
          </p:cNvPicPr>
          <p:nvPr/>
        </p:nvPicPr>
        <p:blipFill>
          <a:blip r:embed="rId2"/>
          <a:stretch>
            <a:fillRect/>
          </a:stretch>
        </p:blipFill>
        <p:spPr>
          <a:xfrm>
            <a:off x="3437410" y="1417059"/>
            <a:ext cx="5257800" cy="3796209"/>
          </a:xfrm>
          <a:prstGeom prst="rect">
            <a:avLst/>
          </a:prstGeom>
        </p:spPr>
      </p:pic>
    </p:spTree>
    <p:extLst>
      <p:ext uri="{BB962C8B-B14F-4D97-AF65-F5344CB8AC3E}">
        <p14:creationId xmlns:p14="http://schemas.microsoft.com/office/powerpoint/2010/main" val="1382742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3" y="223852"/>
            <a:ext cx="11701155" cy="6463308"/>
          </a:xfrm>
          <a:prstGeom prst="rect">
            <a:avLst/>
          </a:prstGeom>
        </p:spPr>
        <p:txBody>
          <a:bodyPr wrap="square">
            <a:spAutoFit/>
          </a:bodyPr>
          <a:lstStyle/>
          <a:p>
            <a:pPr algn="just"/>
            <a:r>
              <a:rPr lang="en-US" b="1" dirty="0" err="1" smtClean="0"/>
              <a:t>Problemas</a:t>
            </a:r>
            <a:r>
              <a:rPr lang="en-US" b="1" dirty="0" smtClean="0"/>
              <a:t> de </a:t>
            </a:r>
            <a:r>
              <a:rPr lang="en-US" b="1" dirty="0" err="1" smtClean="0"/>
              <a:t>diseño</a:t>
            </a:r>
            <a:r>
              <a:rPr lang="en-US" b="1" dirty="0" smtClean="0"/>
              <a:t> de la </a:t>
            </a:r>
            <a:r>
              <a:rPr lang="en-US" b="1" dirty="0" err="1" smtClean="0"/>
              <a:t>subestación</a:t>
            </a:r>
            <a:endParaRPr lang="en-US" b="1" dirty="0" smtClean="0"/>
          </a:p>
          <a:p>
            <a:pPr algn="just"/>
            <a:endParaRPr lang="en-US" dirty="0" smtClean="0"/>
          </a:p>
          <a:p>
            <a:pPr algn="just"/>
            <a:r>
              <a:rPr lang="en-US" dirty="0" smtClean="0"/>
              <a:t>La </a:t>
            </a:r>
            <a:r>
              <a:rPr lang="en-US" dirty="0" err="1" smtClean="0"/>
              <a:t>construcción</a:t>
            </a:r>
            <a:r>
              <a:rPr lang="en-US" dirty="0" smtClean="0"/>
              <a:t> de </a:t>
            </a:r>
            <a:r>
              <a:rPr lang="en-US" dirty="0" err="1" smtClean="0"/>
              <a:t>una</a:t>
            </a:r>
            <a:r>
              <a:rPr lang="en-US" dirty="0" smtClean="0"/>
              <a:t> </a:t>
            </a:r>
            <a:r>
              <a:rPr lang="en-US" dirty="0" err="1" smtClean="0"/>
              <a:t>nueva</a:t>
            </a:r>
            <a:r>
              <a:rPr lang="en-US" dirty="0" smtClean="0"/>
              <a:t> </a:t>
            </a:r>
            <a:r>
              <a:rPr lang="en-US" dirty="0" err="1" smtClean="0"/>
              <a:t>subestación</a:t>
            </a:r>
            <a:r>
              <a:rPr lang="en-US" dirty="0" smtClean="0"/>
              <a:t> o el </a:t>
            </a:r>
            <a:r>
              <a:rPr lang="en-US" dirty="0" err="1" smtClean="0"/>
              <a:t>reacondicionamiento</a:t>
            </a:r>
            <a:r>
              <a:rPr lang="en-US" dirty="0" smtClean="0"/>
              <a:t> de la </a:t>
            </a:r>
            <a:r>
              <a:rPr lang="en-US" dirty="0" err="1" smtClean="0"/>
              <a:t>antigua</a:t>
            </a:r>
            <a:r>
              <a:rPr lang="en-US" dirty="0" smtClean="0"/>
              <a:t> </a:t>
            </a:r>
            <a:r>
              <a:rPr lang="en-US" dirty="0" err="1" smtClean="0"/>
              <a:t>es</a:t>
            </a:r>
            <a:r>
              <a:rPr lang="en-US" dirty="0" smtClean="0"/>
              <a:t> un </a:t>
            </a:r>
            <a:r>
              <a:rPr lang="en-US" dirty="0" err="1" smtClean="0"/>
              <a:t>proceso</a:t>
            </a:r>
            <a:r>
              <a:rPr lang="en-US" dirty="0" smtClean="0"/>
              <a:t> </a:t>
            </a:r>
            <a:r>
              <a:rPr lang="en-US" dirty="0" err="1" smtClean="0"/>
              <a:t>complejo</a:t>
            </a:r>
            <a:r>
              <a:rPr lang="en-US" dirty="0" smtClean="0"/>
              <a:t> </a:t>
            </a:r>
            <a:r>
              <a:rPr lang="en-US" dirty="0" err="1" smtClean="0"/>
              <a:t>lleno</a:t>
            </a:r>
            <a:r>
              <a:rPr lang="en-US" dirty="0" smtClean="0"/>
              <a:t> de </a:t>
            </a:r>
            <a:r>
              <a:rPr lang="en-US" dirty="0" err="1" smtClean="0"/>
              <a:t>tareas</a:t>
            </a:r>
            <a:r>
              <a:rPr lang="en-US" dirty="0" smtClean="0"/>
              <a:t> de </a:t>
            </a:r>
            <a:r>
              <a:rPr lang="en-US" dirty="0" err="1" smtClean="0"/>
              <a:t>diseño</a:t>
            </a:r>
            <a:r>
              <a:rPr lang="en-US" dirty="0" smtClean="0"/>
              <a:t> e </a:t>
            </a:r>
            <a:r>
              <a:rPr lang="en-US" dirty="0" err="1" smtClean="0"/>
              <a:t>ingeniería</a:t>
            </a:r>
            <a:r>
              <a:rPr lang="en-US" dirty="0" smtClean="0"/>
              <a:t> </a:t>
            </a:r>
            <a:r>
              <a:rPr lang="en-US" dirty="0" err="1" smtClean="0"/>
              <a:t>en</a:t>
            </a:r>
            <a:r>
              <a:rPr lang="en-US" dirty="0" smtClean="0"/>
              <a:t> las que </a:t>
            </a:r>
            <a:r>
              <a:rPr lang="en-US" dirty="0" err="1" smtClean="0"/>
              <a:t>trabajar</a:t>
            </a:r>
            <a:r>
              <a:rPr lang="en-US" dirty="0" smtClean="0"/>
              <a:t>. Los </a:t>
            </a:r>
            <a:r>
              <a:rPr lang="en-US" dirty="0" err="1" smtClean="0"/>
              <a:t>pasos</a:t>
            </a:r>
            <a:r>
              <a:rPr lang="en-US" dirty="0" smtClean="0"/>
              <a:t> </a:t>
            </a:r>
            <a:r>
              <a:rPr lang="en-US" dirty="0" err="1" smtClean="0"/>
              <a:t>principales</a:t>
            </a:r>
            <a:r>
              <a:rPr lang="en-US" dirty="0" smtClean="0"/>
              <a:t> </a:t>
            </a:r>
            <a:r>
              <a:rPr lang="en-US" dirty="0" err="1" smtClean="0"/>
              <a:t>en</a:t>
            </a:r>
            <a:r>
              <a:rPr lang="en-US" dirty="0" smtClean="0"/>
              <a:t> el </a:t>
            </a:r>
            <a:r>
              <a:rPr lang="en-US" dirty="0" err="1" smtClean="0"/>
              <a:t>diseño</a:t>
            </a:r>
            <a:r>
              <a:rPr lang="en-US" dirty="0" smtClean="0"/>
              <a:t> e </a:t>
            </a:r>
            <a:r>
              <a:rPr lang="en-US" dirty="0" err="1" smtClean="0"/>
              <a:t>ingeniería</a:t>
            </a:r>
            <a:r>
              <a:rPr lang="en-US" dirty="0" smtClean="0"/>
              <a:t> de </a:t>
            </a:r>
            <a:r>
              <a:rPr lang="en-US" dirty="0" err="1" smtClean="0"/>
              <a:t>subestaciones</a:t>
            </a:r>
            <a:r>
              <a:rPr lang="en-US" dirty="0" smtClean="0"/>
              <a:t> son </a:t>
            </a:r>
            <a:r>
              <a:rPr lang="en-US" dirty="0" err="1" smtClean="0"/>
              <a:t>los</a:t>
            </a:r>
            <a:r>
              <a:rPr lang="en-US" dirty="0" smtClean="0"/>
              <a:t> </a:t>
            </a:r>
            <a:r>
              <a:rPr lang="en-US" dirty="0" err="1" smtClean="0"/>
              <a:t>siguientes</a:t>
            </a:r>
            <a:r>
              <a:rPr lang="en-US" dirty="0" smtClean="0"/>
              <a:t>:</a:t>
            </a:r>
          </a:p>
          <a:p>
            <a:pPr algn="just"/>
            <a:endParaRPr lang="en-US" dirty="0" smtClean="0"/>
          </a:p>
          <a:p>
            <a:pPr marL="285750" indent="-285750" algn="just">
              <a:buFont typeface="Arial" panose="020B0604020202020204" pitchFamily="34" charset="0"/>
              <a:buChar char="•"/>
            </a:pPr>
            <a:r>
              <a:rPr lang="en-US" b="1" dirty="0" err="1" smtClean="0">
                <a:solidFill>
                  <a:srgbClr val="0070C0"/>
                </a:solidFill>
              </a:rPr>
              <a:t>Selección</a:t>
            </a:r>
            <a:r>
              <a:rPr lang="en-US" b="1" dirty="0" smtClean="0">
                <a:solidFill>
                  <a:srgbClr val="0070C0"/>
                </a:solidFill>
              </a:rPr>
              <a:t> de un </a:t>
            </a:r>
            <a:r>
              <a:rPr lang="en-US" b="1" dirty="0" err="1" smtClean="0">
                <a:solidFill>
                  <a:srgbClr val="0070C0"/>
                </a:solidFill>
              </a:rPr>
              <a:t>sistema</a:t>
            </a:r>
            <a:r>
              <a:rPr lang="en-US" b="1" dirty="0" smtClean="0">
                <a:solidFill>
                  <a:srgbClr val="0070C0"/>
                </a:solidFill>
              </a:rPr>
              <a:t> de </a:t>
            </a:r>
            <a:r>
              <a:rPr lang="en-US" b="1" dirty="0" err="1" smtClean="0">
                <a:solidFill>
                  <a:srgbClr val="0070C0"/>
                </a:solidFill>
              </a:rPr>
              <a:t>conmutación</a:t>
            </a:r>
            <a:r>
              <a:rPr lang="en-US" b="1" dirty="0" smtClean="0">
                <a:solidFill>
                  <a:srgbClr val="0070C0"/>
                </a:solidFill>
              </a:rPr>
              <a:t> de </a:t>
            </a:r>
            <a:r>
              <a:rPr lang="en-US" b="1" dirty="0" err="1" smtClean="0">
                <a:solidFill>
                  <a:srgbClr val="0070C0"/>
                </a:solidFill>
              </a:rPr>
              <a:t>subestación</a:t>
            </a:r>
            <a:r>
              <a:rPr lang="en-US" b="1" dirty="0" smtClean="0">
                <a:solidFill>
                  <a:srgbClr val="0070C0"/>
                </a:solidFill>
              </a:rPr>
              <a:t>: bus de </a:t>
            </a:r>
            <a:r>
              <a:rPr lang="en-US" b="1" dirty="0" err="1" smtClean="0">
                <a:solidFill>
                  <a:srgbClr val="0070C0"/>
                </a:solidFill>
              </a:rPr>
              <a:t>anillo</a:t>
            </a:r>
            <a:r>
              <a:rPr lang="en-US" b="1" dirty="0" smtClean="0">
                <a:solidFill>
                  <a:srgbClr val="0070C0"/>
                </a:solidFill>
              </a:rPr>
              <a:t>, </a:t>
            </a:r>
            <a:r>
              <a:rPr lang="en-US" b="1" dirty="0" err="1" smtClean="0">
                <a:solidFill>
                  <a:srgbClr val="0070C0"/>
                </a:solidFill>
              </a:rPr>
              <a:t>interruptor</a:t>
            </a:r>
            <a:r>
              <a:rPr lang="en-US" b="1" dirty="0" smtClean="0">
                <a:solidFill>
                  <a:srgbClr val="0070C0"/>
                </a:solidFill>
              </a:rPr>
              <a:t> y </a:t>
            </a:r>
            <a:r>
              <a:rPr lang="en-US" b="1" dirty="0" err="1" smtClean="0">
                <a:solidFill>
                  <a:srgbClr val="0070C0"/>
                </a:solidFill>
              </a:rPr>
              <a:t>medio</a:t>
            </a:r>
            <a:r>
              <a:rPr lang="en-US" b="1" dirty="0" smtClean="0">
                <a:solidFill>
                  <a:srgbClr val="0070C0"/>
                </a:solidFill>
              </a:rPr>
              <a:t>, etc.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función</a:t>
            </a:r>
            <a:r>
              <a:rPr lang="en-US" b="1" dirty="0" smtClean="0">
                <a:solidFill>
                  <a:srgbClr val="0070C0"/>
                </a:solidFill>
              </a:rPr>
              <a:t> de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requisitos</a:t>
            </a:r>
            <a:r>
              <a:rPr lang="en-US" b="1" dirty="0" smtClean="0">
                <a:solidFill>
                  <a:srgbClr val="0070C0"/>
                </a:solidFill>
              </a:rPr>
              <a:t> de </a:t>
            </a:r>
            <a:r>
              <a:rPr lang="en-US" b="1" dirty="0" err="1" smtClean="0">
                <a:solidFill>
                  <a:srgbClr val="0070C0"/>
                </a:solidFill>
              </a:rPr>
              <a:t>confiabilidad</a:t>
            </a: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Preparación</a:t>
            </a:r>
            <a:r>
              <a:rPr lang="en-US" b="1" dirty="0" smtClean="0">
                <a:solidFill>
                  <a:srgbClr val="0070C0"/>
                </a:solidFill>
              </a:rPr>
              <a:t> de un plan clave que </a:t>
            </a:r>
            <a:r>
              <a:rPr lang="en-US" b="1" dirty="0" err="1" smtClean="0">
                <a:solidFill>
                  <a:srgbClr val="0070C0"/>
                </a:solidFill>
              </a:rPr>
              <a:t>debe</a:t>
            </a:r>
            <a:r>
              <a:rPr lang="en-US" b="1" dirty="0" smtClean="0">
                <a:solidFill>
                  <a:srgbClr val="0070C0"/>
                </a:solidFill>
              </a:rPr>
              <a:t> </a:t>
            </a:r>
            <a:r>
              <a:rPr lang="en-US" b="1" dirty="0" err="1" smtClean="0">
                <a:solidFill>
                  <a:srgbClr val="0070C0"/>
                </a:solidFill>
              </a:rPr>
              <a:t>mostrar</a:t>
            </a:r>
            <a:r>
              <a:rPr lang="en-US" b="1" dirty="0" smtClean="0">
                <a:solidFill>
                  <a:srgbClr val="0070C0"/>
                </a:solidFill>
              </a:rPr>
              <a:t> la </a:t>
            </a:r>
            <a:r>
              <a:rPr lang="en-US" b="1" dirty="0" err="1" smtClean="0">
                <a:solidFill>
                  <a:srgbClr val="0070C0"/>
                </a:solidFill>
              </a:rPr>
              <a:t>ubicación</a:t>
            </a:r>
            <a:r>
              <a:rPr lang="en-US" b="1" dirty="0" smtClean="0">
                <a:solidFill>
                  <a:srgbClr val="0070C0"/>
                </a:solidFill>
              </a:rPr>
              <a:t> de </a:t>
            </a:r>
            <a:r>
              <a:rPr lang="en-US" b="1" dirty="0" err="1" smtClean="0">
                <a:solidFill>
                  <a:srgbClr val="0070C0"/>
                </a:solidFill>
              </a:rPr>
              <a:t>todos</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componentes</a:t>
            </a:r>
            <a:r>
              <a:rPr lang="en-US" b="1" dirty="0" smtClean="0">
                <a:solidFill>
                  <a:srgbClr val="0070C0"/>
                </a:solidFill>
              </a:rPr>
              <a:t> de </a:t>
            </a:r>
            <a:r>
              <a:rPr lang="en-US" b="1" dirty="0" err="1" smtClean="0">
                <a:solidFill>
                  <a:srgbClr val="0070C0"/>
                </a:solidFill>
              </a:rPr>
              <a:t>una</a:t>
            </a:r>
            <a:r>
              <a:rPr lang="en-US" b="1" dirty="0" smtClean="0">
                <a:solidFill>
                  <a:srgbClr val="0070C0"/>
                </a:solidFill>
              </a:rPr>
              <a:t> </a:t>
            </a:r>
            <a:r>
              <a:rPr lang="en-US" b="1" dirty="0" err="1" smtClean="0">
                <a:solidFill>
                  <a:srgbClr val="0070C0"/>
                </a:solidFill>
              </a:rPr>
              <a:t>subestación</a:t>
            </a:r>
            <a:r>
              <a:rPr lang="en-US" b="1" dirty="0" smtClean="0">
                <a:solidFill>
                  <a:srgbClr val="0070C0"/>
                </a:solidFill>
              </a:rPr>
              <a:t> y </a:t>
            </a:r>
            <a:r>
              <a:rPr lang="en-US" b="1" dirty="0" err="1" smtClean="0">
                <a:solidFill>
                  <a:srgbClr val="0070C0"/>
                </a:solidFill>
              </a:rPr>
              <a:t>sus</a:t>
            </a:r>
            <a:r>
              <a:rPr lang="en-US" b="1" dirty="0" smtClean="0">
                <a:solidFill>
                  <a:srgbClr val="0070C0"/>
                </a:solidFill>
              </a:rPr>
              <a:t> </a:t>
            </a:r>
            <a:r>
              <a:rPr lang="en-US" b="1" dirty="0" err="1" smtClean="0">
                <a:solidFill>
                  <a:srgbClr val="0070C0"/>
                </a:solidFill>
              </a:rPr>
              <a:t>interconexiones</a:t>
            </a:r>
            <a:r>
              <a:rPr lang="en-US" b="1" dirty="0" smtClean="0">
                <a:solidFill>
                  <a:srgbClr val="0070C0"/>
                </a:solidFill>
              </a:rPr>
              <a:t>, </a:t>
            </a:r>
            <a:r>
              <a:rPr lang="en-US" b="1" dirty="0" err="1" smtClean="0">
                <a:solidFill>
                  <a:srgbClr val="0070C0"/>
                </a:solidFill>
              </a:rPr>
              <a:t>así</a:t>
            </a:r>
            <a:r>
              <a:rPr lang="en-US" b="1" dirty="0" smtClean="0">
                <a:solidFill>
                  <a:srgbClr val="0070C0"/>
                </a:solidFill>
              </a:rPr>
              <a:t> </a:t>
            </a:r>
            <a:r>
              <a:rPr lang="en-US" b="1" dirty="0" err="1" smtClean="0">
                <a:solidFill>
                  <a:srgbClr val="0070C0"/>
                </a:solidFill>
              </a:rPr>
              <a:t>como</a:t>
            </a:r>
            <a:r>
              <a:rPr lang="en-US" b="1" dirty="0" smtClean="0">
                <a:solidFill>
                  <a:srgbClr val="0070C0"/>
                </a:solidFill>
              </a:rPr>
              <a:t> las </a:t>
            </a:r>
            <a:r>
              <a:rPr lang="en-US" b="1" dirty="0" err="1" smtClean="0">
                <a:solidFill>
                  <a:srgbClr val="0070C0"/>
                </a:solidFill>
              </a:rPr>
              <a:t>estructuras</a:t>
            </a:r>
            <a:r>
              <a:rPr lang="en-US" b="1" dirty="0" smtClean="0">
                <a:solidFill>
                  <a:srgbClr val="0070C0"/>
                </a:solidFill>
              </a:rPr>
              <a:t> de </a:t>
            </a:r>
            <a:r>
              <a:rPr lang="en-US" b="1" dirty="0" err="1" smtClean="0">
                <a:solidFill>
                  <a:srgbClr val="0070C0"/>
                </a:solidFill>
              </a:rPr>
              <a:t>acero</a:t>
            </a:r>
            <a:r>
              <a:rPr lang="en-US" b="1" dirty="0" smtClean="0">
                <a:solidFill>
                  <a:srgbClr val="0070C0"/>
                </a:solidFill>
              </a:rPr>
              <a:t>, la casa de control,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muros</a:t>
            </a:r>
            <a:r>
              <a:rPr lang="en-US" b="1" dirty="0" smtClean="0">
                <a:solidFill>
                  <a:srgbClr val="0070C0"/>
                </a:solidFill>
              </a:rPr>
              <a:t> </a:t>
            </a:r>
            <a:r>
              <a:rPr lang="en-US" b="1" dirty="0" err="1" smtClean="0">
                <a:solidFill>
                  <a:srgbClr val="0070C0"/>
                </a:solidFill>
              </a:rPr>
              <a:t>cortafuegos</a:t>
            </a:r>
            <a:r>
              <a:rPr lang="en-US" b="1" dirty="0" smtClean="0">
                <a:solidFill>
                  <a:srgbClr val="0070C0"/>
                </a:solidFill>
              </a:rPr>
              <a:t>, las entradas de </a:t>
            </a:r>
            <a:r>
              <a:rPr lang="en-US" b="1" dirty="0" err="1" smtClean="0">
                <a:solidFill>
                  <a:srgbClr val="0070C0"/>
                </a:solidFill>
              </a:rPr>
              <a:t>vehículos</a:t>
            </a:r>
            <a:r>
              <a:rPr lang="en-US" b="1" dirty="0" smtClean="0">
                <a:solidFill>
                  <a:srgbClr val="0070C0"/>
                </a:solidFill>
              </a:rPr>
              <a:t>, la </a:t>
            </a:r>
            <a:r>
              <a:rPr lang="en-US" b="1" dirty="0" err="1" smtClean="0">
                <a:solidFill>
                  <a:srgbClr val="0070C0"/>
                </a:solidFill>
              </a:rPr>
              <a:t>cerca</a:t>
            </a:r>
            <a:r>
              <a:rPr lang="en-US" b="1" dirty="0" smtClean="0">
                <a:solidFill>
                  <a:srgbClr val="0070C0"/>
                </a:solidFill>
              </a:rPr>
              <a:t> y la </a:t>
            </a:r>
            <a:r>
              <a:rPr lang="en-US" b="1" dirty="0" err="1" smtClean="0">
                <a:solidFill>
                  <a:srgbClr val="0070C0"/>
                </a:solidFill>
              </a:rPr>
              <a:t>línea</a:t>
            </a:r>
            <a:r>
              <a:rPr lang="en-US" b="1" dirty="0" smtClean="0">
                <a:solidFill>
                  <a:srgbClr val="0070C0"/>
                </a:solidFill>
              </a:rPr>
              <a:t> de </a:t>
            </a:r>
            <a:r>
              <a:rPr lang="en-US" b="1" dirty="0" err="1" smtClean="0">
                <a:solidFill>
                  <a:srgbClr val="0070C0"/>
                </a:solidFill>
              </a:rPr>
              <a:t>propiedad</a:t>
            </a:r>
            <a:r>
              <a:rPr lang="en-US" b="1" dirty="0" smtClean="0">
                <a:solidFill>
                  <a:srgbClr val="0070C0"/>
                </a:solidFill>
              </a:rPr>
              <a:t>.</a:t>
            </a:r>
          </a:p>
          <a:p>
            <a:pPr marL="285750" indent="-285750" algn="just">
              <a:buFont typeface="Arial" panose="020B0604020202020204" pitchFamily="34" charset="0"/>
              <a:buChar char="•"/>
            </a:pPr>
            <a:r>
              <a:rPr lang="en-US" b="1" dirty="0" err="1" smtClean="0">
                <a:solidFill>
                  <a:srgbClr val="0070C0"/>
                </a:solidFill>
              </a:rPr>
              <a:t>Selección</a:t>
            </a:r>
            <a:r>
              <a:rPr lang="en-US" b="1" dirty="0" smtClean="0">
                <a:solidFill>
                  <a:srgbClr val="0070C0"/>
                </a:solidFill>
              </a:rPr>
              <a:t> y </a:t>
            </a:r>
            <a:r>
              <a:rPr lang="en-US" b="1" dirty="0" err="1" smtClean="0">
                <a:solidFill>
                  <a:srgbClr val="0070C0"/>
                </a:solidFill>
              </a:rPr>
              <a:t>pedido</a:t>
            </a:r>
            <a:r>
              <a:rPr lang="en-US" b="1" dirty="0" smtClean="0">
                <a:solidFill>
                  <a:srgbClr val="0070C0"/>
                </a:solidFill>
              </a:rPr>
              <a:t> de </a:t>
            </a:r>
            <a:r>
              <a:rPr lang="en-US" b="1" dirty="0" err="1" smtClean="0">
                <a:solidFill>
                  <a:srgbClr val="0070C0"/>
                </a:solidFill>
              </a:rPr>
              <a:t>equipos</a:t>
            </a:r>
            <a:r>
              <a:rPr lang="en-US" b="1" dirty="0" smtClean="0">
                <a:solidFill>
                  <a:srgbClr val="0070C0"/>
                </a:solidFill>
              </a:rPr>
              <a:t>, que </a:t>
            </a:r>
            <a:r>
              <a:rPr lang="en-US" b="1" dirty="0" err="1" smtClean="0">
                <a:solidFill>
                  <a:srgbClr val="0070C0"/>
                </a:solidFill>
              </a:rPr>
              <a:t>generalmente</a:t>
            </a:r>
            <a:r>
              <a:rPr lang="en-US" b="1" dirty="0" smtClean="0">
                <a:solidFill>
                  <a:srgbClr val="0070C0"/>
                </a:solidFill>
              </a:rPr>
              <a:t> lo </a:t>
            </a:r>
            <a:r>
              <a:rPr lang="en-US" b="1" dirty="0" err="1" smtClean="0">
                <a:solidFill>
                  <a:srgbClr val="0070C0"/>
                </a:solidFill>
              </a:rPr>
              <a:t>realiza</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una</a:t>
            </a:r>
            <a:r>
              <a:rPr lang="en-US" b="1" dirty="0" smtClean="0">
                <a:solidFill>
                  <a:srgbClr val="0070C0"/>
                </a:solidFill>
              </a:rPr>
              <a:t> </a:t>
            </a:r>
            <a:r>
              <a:rPr lang="en-US" b="1" dirty="0" err="1" smtClean="0">
                <a:solidFill>
                  <a:srgbClr val="0070C0"/>
                </a:solidFill>
              </a:rPr>
              <a:t>empresa</a:t>
            </a:r>
            <a:r>
              <a:rPr lang="en-US" b="1" dirty="0" smtClean="0">
                <a:solidFill>
                  <a:srgbClr val="0070C0"/>
                </a:solidFill>
              </a:rPr>
              <a:t> de </a:t>
            </a:r>
            <a:r>
              <a:rPr lang="en-US" b="1" dirty="0" err="1" smtClean="0">
                <a:solidFill>
                  <a:srgbClr val="0070C0"/>
                </a:solidFill>
              </a:rPr>
              <a:t>servicios</a:t>
            </a:r>
            <a:r>
              <a:rPr lang="en-US" b="1" dirty="0" smtClean="0">
                <a:solidFill>
                  <a:srgbClr val="0070C0"/>
                </a:solidFill>
              </a:rPr>
              <a:t> </a:t>
            </a:r>
            <a:r>
              <a:rPr lang="en-US" b="1" dirty="0" err="1" smtClean="0">
                <a:solidFill>
                  <a:srgbClr val="0070C0"/>
                </a:solidFill>
              </a:rPr>
              <a:t>públicos</a:t>
            </a:r>
            <a:r>
              <a:rPr lang="en-US" b="1" dirty="0" smtClean="0">
                <a:solidFill>
                  <a:srgbClr val="0070C0"/>
                </a:solidFill>
              </a:rPr>
              <a:t> un </a:t>
            </a:r>
            <a:r>
              <a:rPr lang="en-US" b="1" dirty="0" err="1" smtClean="0">
                <a:solidFill>
                  <a:srgbClr val="0070C0"/>
                </a:solidFill>
              </a:rPr>
              <a:t>grupo</a:t>
            </a:r>
            <a:r>
              <a:rPr lang="en-US" b="1" dirty="0" smtClean="0">
                <a:solidFill>
                  <a:srgbClr val="0070C0"/>
                </a:solidFill>
              </a:rPr>
              <a:t> </a:t>
            </a:r>
            <a:r>
              <a:rPr lang="en-US" b="1" dirty="0" err="1" smtClean="0">
                <a:solidFill>
                  <a:srgbClr val="0070C0"/>
                </a:solidFill>
              </a:rPr>
              <a:t>designado</a:t>
            </a:r>
            <a:r>
              <a:rPr lang="en-US" b="1" dirty="0" smtClean="0">
                <a:solidFill>
                  <a:srgbClr val="0070C0"/>
                </a:solidFill>
              </a:rPr>
              <a:t> de </a:t>
            </a:r>
            <a:r>
              <a:rPr lang="en-US" b="1" dirty="0" err="1" smtClean="0">
                <a:solidFill>
                  <a:srgbClr val="0070C0"/>
                </a:solidFill>
              </a:rPr>
              <a:t>expertos</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equipos</a:t>
            </a:r>
            <a:r>
              <a:rPr lang="en-US" b="1" dirty="0" smtClean="0">
                <a:solidFill>
                  <a:srgbClr val="0070C0"/>
                </a:solidFill>
              </a:rPr>
              <a:t> que </a:t>
            </a:r>
            <a:r>
              <a:rPr lang="en-US" b="1" dirty="0" err="1" smtClean="0">
                <a:solidFill>
                  <a:srgbClr val="0070C0"/>
                </a:solidFill>
              </a:rPr>
              <a:t>especifican</a:t>
            </a:r>
            <a:r>
              <a:rPr lang="en-US" b="1" dirty="0" smtClean="0">
                <a:solidFill>
                  <a:srgbClr val="0070C0"/>
                </a:solidFill>
              </a:rPr>
              <a:t> </a:t>
            </a:r>
            <a:r>
              <a:rPr lang="en-US" b="1" dirty="0" err="1" smtClean="0">
                <a:solidFill>
                  <a:srgbClr val="0070C0"/>
                </a:solidFill>
              </a:rPr>
              <a:t>transformadores</a:t>
            </a:r>
            <a:r>
              <a:rPr lang="en-US" b="1" dirty="0" smtClean="0">
                <a:solidFill>
                  <a:srgbClr val="0070C0"/>
                </a:solidFill>
              </a:rPr>
              <a:t>, </a:t>
            </a:r>
            <a:r>
              <a:rPr lang="en-US" b="1" dirty="0" err="1" smtClean="0">
                <a:solidFill>
                  <a:srgbClr val="0070C0"/>
                </a:solidFill>
              </a:rPr>
              <a:t>interruptores</a:t>
            </a:r>
            <a:r>
              <a:rPr lang="en-US" b="1" dirty="0" smtClean="0">
                <a:solidFill>
                  <a:srgbClr val="0070C0"/>
                </a:solidFill>
              </a:rPr>
              <a:t>, etc., </a:t>
            </a:r>
            <a:r>
              <a:rPr lang="en-US" b="1" dirty="0" err="1" smtClean="0">
                <a:solidFill>
                  <a:srgbClr val="0070C0"/>
                </a:solidFill>
              </a:rPr>
              <a:t>solicitan</a:t>
            </a:r>
            <a:r>
              <a:rPr lang="en-US" b="1" dirty="0" smtClean="0">
                <a:solidFill>
                  <a:srgbClr val="0070C0"/>
                </a:solidFill>
              </a:rPr>
              <a:t> </a:t>
            </a:r>
            <a:r>
              <a:rPr lang="en-US" b="1" dirty="0" err="1" smtClean="0">
                <a:solidFill>
                  <a:srgbClr val="0070C0"/>
                </a:solidFill>
              </a:rPr>
              <a:t>ofertas</a:t>
            </a:r>
            <a:r>
              <a:rPr lang="en-US" b="1" dirty="0" smtClean="0">
                <a:solidFill>
                  <a:srgbClr val="0070C0"/>
                </a:solidFill>
              </a:rPr>
              <a:t> de </a:t>
            </a:r>
            <a:r>
              <a:rPr lang="en-US" b="1" dirty="0" err="1" smtClean="0">
                <a:solidFill>
                  <a:srgbClr val="0070C0"/>
                </a:solidFill>
              </a:rPr>
              <a:t>proveedores</a:t>
            </a:r>
            <a:r>
              <a:rPr lang="en-US" b="1" dirty="0" smtClean="0">
                <a:solidFill>
                  <a:srgbClr val="0070C0"/>
                </a:solidFill>
              </a:rPr>
              <a:t> </a:t>
            </a:r>
            <a:r>
              <a:rPr lang="en-US" b="1" dirty="0" err="1" smtClean="0">
                <a:solidFill>
                  <a:srgbClr val="0070C0"/>
                </a:solidFill>
              </a:rPr>
              <a:t>aprobados</a:t>
            </a:r>
            <a:r>
              <a:rPr lang="en-US" b="1" dirty="0" smtClean="0">
                <a:solidFill>
                  <a:srgbClr val="0070C0"/>
                </a:solidFill>
              </a:rPr>
              <a:t>, </a:t>
            </a:r>
            <a:r>
              <a:rPr lang="en-US" b="1" dirty="0" err="1" smtClean="0">
                <a:solidFill>
                  <a:srgbClr val="0070C0"/>
                </a:solidFill>
              </a:rPr>
              <a:t>evalúan</a:t>
            </a:r>
            <a:r>
              <a:rPr lang="en-US" b="1" dirty="0" smtClean="0">
                <a:solidFill>
                  <a:srgbClr val="0070C0"/>
                </a:solidFill>
              </a:rPr>
              <a:t> las </a:t>
            </a:r>
            <a:r>
              <a:rPr lang="en-US" b="1" dirty="0" err="1" smtClean="0">
                <a:solidFill>
                  <a:srgbClr val="0070C0"/>
                </a:solidFill>
              </a:rPr>
              <a:t>ofertas</a:t>
            </a:r>
            <a:r>
              <a:rPr lang="en-US" b="1" dirty="0" smtClean="0">
                <a:solidFill>
                  <a:srgbClr val="0070C0"/>
                </a:solidFill>
              </a:rPr>
              <a:t>, </a:t>
            </a:r>
            <a:r>
              <a:rPr lang="en-US" b="1" dirty="0" err="1" smtClean="0">
                <a:solidFill>
                  <a:srgbClr val="0070C0"/>
                </a:solidFill>
              </a:rPr>
              <a:t>hacen</a:t>
            </a:r>
            <a:r>
              <a:rPr lang="en-US" b="1" dirty="0" smtClean="0">
                <a:solidFill>
                  <a:srgbClr val="0070C0"/>
                </a:solidFill>
              </a:rPr>
              <a:t> el </a:t>
            </a:r>
            <a:r>
              <a:rPr lang="en-US" b="1" dirty="0" err="1" smtClean="0">
                <a:solidFill>
                  <a:srgbClr val="0070C0"/>
                </a:solidFill>
              </a:rPr>
              <a:t>pedido</a:t>
            </a:r>
            <a:r>
              <a:rPr lang="en-US" b="1" dirty="0" smtClean="0">
                <a:solidFill>
                  <a:srgbClr val="0070C0"/>
                </a:solidFill>
              </a:rPr>
              <a:t> con un </a:t>
            </a:r>
            <a:r>
              <a:rPr lang="en-US" b="1" dirty="0" err="1" smtClean="0">
                <a:solidFill>
                  <a:srgbClr val="0070C0"/>
                </a:solidFill>
              </a:rPr>
              <a:t>licitador</a:t>
            </a:r>
            <a:r>
              <a:rPr lang="en-US" b="1" dirty="0" smtClean="0">
                <a:solidFill>
                  <a:srgbClr val="0070C0"/>
                </a:solidFill>
              </a:rPr>
              <a:t> </a:t>
            </a:r>
            <a:r>
              <a:rPr lang="en-US" b="1" dirty="0" err="1" smtClean="0">
                <a:solidFill>
                  <a:srgbClr val="0070C0"/>
                </a:solidFill>
              </a:rPr>
              <a:t>ganador</a:t>
            </a:r>
            <a:r>
              <a:rPr lang="en-US" b="1" dirty="0" smtClean="0">
                <a:solidFill>
                  <a:srgbClr val="0070C0"/>
                </a:solidFill>
              </a:rPr>
              <a:t> y </a:t>
            </a:r>
            <a:r>
              <a:rPr lang="en-US" b="1" dirty="0" err="1" smtClean="0">
                <a:solidFill>
                  <a:srgbClr val="0070C0"/>
                </a:solidFill>
              </a:rPr>
              <a:t>participan</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pruebas</a:t>
            </a:r>
            <a:r>
              <a:rPr lang="en-US" b="1" dirty="0" smtClean="0">
                <a:solidFill>
                  <a:srgbClr val="0070C0"/>
                </a:solidFill>
              </a:rPr>
              <a:t> y </a:t>
            </a:r>
            <a:r>
              <a:rPr lang="en-US" b="1" dirty="0" err="1" smtClean="0">
                <a:solidFill>
                  <a:srgbClr val="0070C0"/>
                </a:solidFill>
              </a:rPr>
              <a:t>puesta</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marcha</a:t>
            </a:r>
            <a:r>
              <a:rPr lang="en-US" b="1" dirty="0" smtClean="0">
                <a:solidFill>
                  <a:srgbClr val="0070C0"/>
                </a:solidFill>
              </a:rPr>
              <a:t> de </a:t>
            </a:r>
            <a:r>
              <a:rPr lang="en-US" b="1" dirty="0" err="1" smtClean="0">
                <a:solidFill>
                  <a:srgbClr val="0070C0"/>
                </a:solidFill>
              </a:rPr>
              <a:t>equipos</a:t>
            </a: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Soporte</a:t>
            </a:r>
            <a:r>
              <a:rPr lang="en-US" b="1" dirty="0" smtClean="0">
                <a:solidFill>
                  <a:srgbClr val="0070C0"/>
                </a:solidFill>
              </a:rPr>
              <a:t> de </a:t>
            </a:r>
            <a:r>
              <a:rPr lang="en-US" b="1" dirty="0" err="1" smtClean="0">
                <a:solidFill>
                  <a:srgbClr val="0070C0"/>
                </a:solidFill>
              </a:rPr>
              <a:t>ingeniería</a:t>
            </a:r>
            <a:r>
              <a:rPr lang="en-US" b="1" dirty="0" smtClean="0">
                <a:solidFill>
                  <a:srgbClr val="0070C0"/>
                </a:solidFill>
              </a:rPr>
              <a:t> para </a:t>
            </a:r>
            <a:r>
              <a:rPr lang="en-US" b="1" dirty="0" err="1" smtClean="0">
                <a:solidFill>
                  <a:srgbClr val="0070C0"/>
                </a:solidFill>
              </a:rPr>
              <a:t>licencias</a:t>
            </a:r>
            <a:r>
              <a:rPr lang="en-US" b="1" dirty="0" smtClean="0">
                <a:solidFill>
                  <a:srgbClr val="0070C0"/>
                </a:solidFill>
              </a:rPr>
              <a:t> y </a:t>
            </a:r>
            <a:r>
              <a:rPr lang="en-US" b="1" dirty="0" err="1" smtClean="0">
                <a:solidFill>
                  <a:srgbClr val="0070C0"/>
                </a:solidFill>
              </a:rPr>
              <a:t>permisos</a:t>
            </a:r>
            <a:r>
              <a:rPr lang="en-US" b="1" dirty="0" smtClean="0">
                <a:solidFill>
                  <a:srgbClr val="0070C0"/>
                </a:solidFill>
              </a:rPr>
              <a:t> que </a:t>
            </a:r>
            <a:r>
              <a:rPr lang="en-US" b="1" dirty="0" err="1" smtClean="0">
                <a:solidFill>
                  <a:srgbClr val="0070C0"/>
                </a:solidFill>
              </a:rPr>
              <a:t>incluye</a:t>
            </a:r>
            <a:r>
              <a:rPr lang="en-US" b="1" dirty="0" smtClean="0">
                <a:solidFill>
                  <a:srgbClr val="0070C0"/>
                </a:solidFill>
              </a:rPr>
              <a:t> la </a:t>
            </a:r>
            <a:r>
              <a:rPr lang="en-US" b="1" dirty="0" err="1" smtClean="0">
                <a:solidFill>
                  <a:srgbClr val="0070C0"/>
                </a:solidFill>
              </a:rPr>
              <a:t>preparación</a:t>
            </a:r>
            <a:r>
              <a:rPr lang="en-US" b="1" dirty="0" smtClean="0">
                <a:solidFill>
                  <a:srgbClr val="0070C0"/>
                </a:solidFill>
              </a:rPr>
              <a:t> de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planos</a:t>
            </a:r>
            <a:r>
              <a:rPr lang="en-US" b="1" dirty="0" smtClean="0">
                <a:solidFill>
                  <a:srgbClr val="0070C0"/>
                </a:solidFill>
              </a:rPr>
              <a:t> </a:t>
            </a:r>
            <a:r>
              <a:rPr lang="en-US" b="1" dirty="0" err="1" smtClean="0">
                <a:solidFill>
                  <a:srgbClr val="0070C0"/>
                </a:solidFill>
              </a:rPr>
              <a:t>necesarios</a:t>
            </a:r>
            <a:r>
              <a:rPr lang="en-US" b="1" dirty="0" smtClean="0">
                <a:solidFill>
                  <a:srgbClr val="0070C0"/>
                </a:solidFill>
              </a:rPr>
              <a:t> </a:t>
            </a:r>
            <a:r>
              <a:rPr lang="en-US" b="1" dirty="0" err="1" smtClean="0">
                <a:solidFill>
                  <a:srgbClr val="0070C0"/>
                </a:solidFill>
              </a:rPr>
              <a:t>sellados</a:t>
            </a:r>
            <a:r>
              <a:rPr lang="en-US" b="1" dirty="0" smtClean="0">
                <a:solidFill>
                  <a:srgbClr val="0070C0"/>
                </a:solidFill>
              </a:rPr>
              <a:t> </a:t>
            </a:r>
            <a:r>
              <a:rPr lang="en-US" b="1" dirty="0" err="1" smtClean="0">
                <a:solidFill>
                  <a:srgbClr val="0070C0"/>
                </a:solidFill>
              </a:rPr>
              <a:t>por</a:t>
            </a:r>
            <a:r>
              <a:rPr lang="en-US" b="1" dirty="0" smtClean="0">
                <a:solidFill>
                  <a:srgbClr val="0070C0"/>
                </a:solidFill>
              </a:rPr>
              <a:t> </a:t>
            </a:r>
            <a:r>
              <a:rPr lang="en-US" b="1" dirty="0" err="1" smtClean="0">
                <a:solidFill>
                  <a:srgbClr val="0070C0"/>
                </a:solidFill>
              </a:rPr>
              <a:t>ingenieros</a:t>
            </a:r>
            <a:r>
              <a:rPr lang="en-US" b="1" dirty="0" smtClean="0">
                <a:solidFill>
                  <a:srgbClr val="0070C0"/>
                </a:solidFill>
              </a:rPr>
              <a:t> </a:t>
            </a:r>
            <a:r>
              <a:rPr lang="en-US" b="1" dirty="0" err="1" smtClean="0">
                <a:solidFill>
                  <a:srgbClr val="0070C0"/>
                </a:solidFill>
              </a:rPr>
              <a:t>profesionales</a:t>
            </a:r>
            <a:r>
              <a:rPr lang="en-US" b="1" dirty="0" smtClean="0">
                <a:solidFill>
                  <a:srgbClr val="0070C0"/>
                </a:solidFill>
              </a:rPr>
              <a:t>, </a:t>
            </a:r>
            <a:r>
              <a:rPr lang="en-US" b="1" dirty="0" err="1" smtClean="0">
                <a:solidFill>
                  <a:srgbClr val="0070C0"/>
                </a:solidFill>
              </a:rPr>
              <a:t>testimonio</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audiencias</a:t>
            </a:r>
            <a:r>
              <a:rPr lang="en-US" b="1" dirty="0" smtClean="0">
                <a:solidFill>
                  <a:srgbClr val="0070C0"/>
                </a:solidFill>
              </a:rPr>
              <a:t> </a:t>
            </a:r>
            <a:r>
              <a:rPr lang="en-US" b="1" dirty="0" err="1" smtClean="0">
                <a:solidFill>
                  <a:srgbClr val="0070C0"/>
                </a:solidFill>
              </a:rPr>
              <a:t>públicas</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municipios</a:t>
            </a:r>
            <a:r>
              <a:rPr lang="en-US" b="1" dirty="0" smtClean="0">
                <a:solidFill>
                  <a:srgbClr val="0070C0"/>
                </a:solidFill>
              </a:rPr>
              <a:t> </a:t>
            </a:r>
            <a:r>
              <a:rPr lang="en-US" b="1" dirty="0" err="1" smtClean="0">
                <a:solidFill>
                  <a:srgbClr val="0070C0"/>
                </a:solidFill>
              </a:rPr>
              <a:t>donde</a:t>
            </a:r>
            <a:r>
              <a:rPr lang="en-US" b="1" dirty="0" smtClean="0">
                <a:solidFill>
                  <a:srgbClr val="0070C0"/>
                </a:solidFill>
              </a:rPr>
              <a:t> se </a:t>
            </a:r>
            <a:r>
              <a:rPr lang="en-US" b="1" dirty="0" err="1" smtClean="0">
                <a:solidFill>
                  <a:srgbClr val="0070C0"/>
                </a:solidFill>
              </a:rPr>
              <a:t>planea</a:t>
            </a:r>
            <a:r>
              <a:rPr lang="en-US" b="1" dirty="0" smtClean="0">
                <a:solidFill>
                  <a:srgbClr val="0070C0"/>
                </a:solidFill>
              </a:rPr>
              <a:t> </a:t>
            </a:r>
            <a:r>
              <a:rPr lang="en-US" b="1" dirty="0" err="1" smtClean="0">
                <a:solidFill>
                  <a:srgbClr val="0070C0"/>
                </a:solidFill>
              </a:rPr>
              <a:t>construir</a:t>
            </a:r>
            <a:r>
              <a:rPr lang="en-US" b="1" dirty="0" smtClean="0">
                <a:solidFill>
                  <a:srgbClr val="0070C0"/>
                </a:solidFill>
              </a:rPr>
              <a:t> </a:t>
            </a:r>
            <a:r>
              <a:rPr lang="en-US" b="1" dirty="0" err="1" smtClean="0">
                <a:solidFill>
                  <a:srgbClr val="0070C0"/>
                </a:solidFill>
              </a:rPr>
              <a:t>una</a:t>
            </a:r>
            <a:r>
              <a:rPr lang="en-US" b="1" dirty="0" smtClean="0">
                <a:solidFill>
                  <a:srgbClr val="0070C0"/>
                </a:solidFill>
              </a:rPr>
              <a:t> </a:t>
            </a:r>
            <a:r>
              <a:rPr lang="en-US" b="1" dirty="0" err="1" smtClean="0">
                <a:solidFill>
                  <a:srgbClr val="0070C0"/>
                </a:solidFill>
              </a:rPr>
              <a:t>nueva</a:t>
            </a:r>
            <a:r>
              <a:rPr lang="en-US" b="1" dirty="0" smtClean="0">
                <a:solidFill>
                  <a:srgbClr val="0070C0"/>
                </a:solidFill>
              </a:rPr>
              <a:t> </a:t>
            </a:r>
            <a:r>
              <a:rPr lang="en-US" b="1" dirty="0" err="1" smtClean="0">
                <a:solidFill>
                  <a:srgbClr val="0070C0"/>
                </a:solidFill>
              </a:rPr>
              <a:t>subestación</a:t>
            </a:r>
            <a:r>
              <a:rPr lang="en-US" b="1" dirty="0" smtClean="0">
                <a:solidFill>
                  <a:srgbClr val="0070C0"/>
                </a:solidFill>
              </a:rPr>
              <a:t>, </a:t>
            </a:r>
            <a:r>
              <a:rPr lang="en-US" b="1" dirty="0" err="1" smtClean="0">
                <a:solidFill>
                  <a:srgbClr val="0070C0"/>
                </a:solidFill>
              </a:rPr>
              <a:t>solicitud</a:t>
            </a:r>
            <a:r>
              <a:rPr lang="en-US" b="1" dirty="0" smtClean="0">
                <a:solidFill>
                  <a:srgbClr val="0070C0"/>
                </a:solidFill>
              </a:rPr>
              <a:t> de </a:t>
            </a:r>
            <a:r>
              <a:rPr lang="en-US" b="1" dirty="0" err="1" smtClean="0">
                <a:solidFill>
                  <a:srgbClr val="0070C0"/>
                </a:solidFill>
              </a:rPr>
              <a:t>estudios</a:t>
            </a:r>
            <a:r>
              <a:rPr lang="en-US" b="1" dirty="0" smtClean="0">
                <a:solidFill>
                  <a:srgbClr val="0070C0"/>
                </a:solidFill>
              </a:rPr>
              <a:t> de </a:t>
            </a:r>
            <a:r>
              <a:rPr lang="en-US" b="1" dirty="0" err="1" smtClean="0">
                <a:solidFill>
                  <a:srgbClr val="0070C0"/>
                </a:solidFill>
              </a:rPr>
              <a:t>ruido</a:t>
            </a:r>
            <a:r>
              <a:rPr lang="en-US" b="1" dirty="0" smtClean="0">
                <a:solidFill>
                  <a:srgbClr val="0070C0"/>
                </a:solidFill>
              </a:rPr>
              <a:t> y </a:t>
            </a:r>
            <a:r>
              <a:rPr lang="en-US" b="1" dirty="0" err="1" smtClean="0">
                <a:solidFill>
                  <a:srgbClr val="0070C0"/>
                </a:solidFill>
              </a:rPr>
              <a:t>selección</a:t>
            </a:r>
            <a:r>
              <a:rPr lang="en-US" b="1" dirty="0" smtClean="0">
                <a:solidFill>
                  <a:srgbClr val="0070C0"/>
                </a:solidFill>
              </a:rPr>
              <a:t> de </a:t>
            </a:r>
            <a:r>
              <a:rPr lang="en-US" b="1" dirty="0" err="1" smtClean="0">
                <a:solidFill>
                  <a:srgbClr val="0070C0"/>
                </a:solidFill>
              </a:rPr>
              <a:t>medios</a:t>
            </a:r>
            <a:r>
              <a:rPr lang="en-US" b="1" dirty="0" smtClean="0">
                <a:solidFill>
                  <a:srgbClr val="0070C0"/>
                </a:solidFill>
              </a:rPr>
              <a:t> de </a:t>
            </a:r>
            <a:r>
              <a:rPr lang="en-US" b="1" dirty="0" err="1" smtClean="0">
                <a:solidFill>
                  <a:srgbClr val="0070C0"/>
                </a:solidFill>
              </a:rPr>
              <a:t>mitigación</a:t>
            </a:r>
            <a:r>
              <a:rPr lang="en-US" b="1" dirty="0" smtClean="0">
                <a:solidFill>
                  <a:srgbClr val="0070C0"/>
                </a:solidFill>
              </a:rPr>
              <a:t> de </a:t>
            </a:r>
            <a:r>
              <a:rPr lang="en-US" b="1" dirty="0" err="1" smtClean="0">
                <a:solidFill>
                  <a:srgbClr val="0070C0"/>
                </a:solidFill>
              </a:rPr>
              <a:t>ruido</a:t>
            </a:r>
            <a:r>
              <a:rPr lang="en-US" b="1" dirty="0" smtClean="0">
                <a:solidFill>
                  <a:srgbClr val="0070C0"/>
                </a:solidFill>
              </a:rPr>
              <a:t> </a:t>
            </a:r>
            <a:r>
              <a:rPr lang="en-US" b="1" dirty="0" err="1" smtClean="0">
                <a:solidFill>
                  <a:srgbClr val="0070C0"/>
                </a:solidFill>
              </a:rPr>
              <a:t>si</a:t>
            </a:r>
            <a:r>
              <a:rPr lang="en-US" b="1" dirty="0" smtClean="0">
                <a:solidFill>
                  <a:srgbClr val="0070C0"/>
                </a:solidFill>
              </a:rPr>
              <a:t> </a:t>
            </a:r>
            <a:r>
              <a:rPr lang="en-US" b="1" dirty="0" err="1" smtClean="0">
                <a:solidFill>
                  <a:srgbClr val="0070C0"/>
                </a:solidFill>
              </a:rPr>
              <a:t>es</a:t>
            </a:r>
            <a:r>
              <a:rPr lang="en-US" b="1" dirty="0" smtClean="0">
                <a:solidFill>
                  <a:srgbClr val="0070C0"/>
                </a:solidFill>
              </a:rPr>
              <a:t> </a:t>
            </a:r>
            <a:r>
              <a:rPr lang="en-US" b="1" dirty="0" err="1" smtClean="0">
                <a:solidFill>
                  <a:srgbClr val="0070C0"/>
                </a:solidFill>
              </a:rPr>
              <a:t>necesario</a:t>
            </a:r>
            <a:r>
              <a:rPr lang="en-US" b="1" dirty="0" smtClean="0">
                <a:solidFill>
                  <a:srgbClr val="0070C0"/>
                </a:solidFill>
              </a:rPr>
              <a:t>.</a:t>
            </a:r>
          </a:p>
          <a:p>
            <a:pPr marL="285750" indent="-285750" algn="just">
              <a:buFont typeface="Arial" panose="020B0604020202020204" pitchFamily="34" charset="0"/>
              <a:buChar char="•"/>
            </a:pPr>
            <a:r>
              <a:rPr lang="en-US" b="1" dirty="0" err="1" smtClean="0">
                <a:solidFill>
                  <a:srgbClr val="0070C0"/>
                </a:solidFill>
              </a:rPr>
              <a:t>Diseño</a:t>
            </a:r>
            <a:r>
              <a:rPr lang="en-US" b="1" dirty="0" smtClean="0">
                <a:solidFill>
                  <a:srgbClr val="0070C0"/>
                </a:solidFill>
              </a:rPr>
              <a:t> Civil y </a:t>
            </a:r>
            <a:r>
              <a:rPr lang="en-US" b="1" dirty="0" err="1" smtClean="0">
                <a:solidFill>
                  <a:srgbClr val="0070C0"/>
                </a:solidFill>
              </a:rPr>
              <a:t>Estructural</a:t>
            </a:r>
            <a:r>
              <a:rPr lang="en-US" b="1" dirty="0" smtClean="0">
                <a:solidFill>
                  <a:srgbClr val="0070C0"/>
                </a:solidFill>
              </a:rPr>
              <a:t> que </a:t>
            </a:r>
            <a:r>
              <a:rPr lang="en-US" b="1" dirty="0" err="1" smtClean="0">
                <a:solidFill>
                  <a:srgbClr val="0070C0"/>
                </a:solidFill>
              </a:rPr>
              <a:t>incluye</a:t>
            </a:r>
            <a:r>
              <a:rPr lang="en-US" b="1" dirty="0" smtClean="0">
                <a:solidFill>
                  <a:srgbClr val="0070C0"/>
                </a:solidFill>
              </a:rPr>
              <a:t>:</a:t>
            </a:r>
          </a:p>
          <a:p>
            <a:pPr marL="742950" lvl="1" indent="-285750" algn="just">
              <a:buFont typeface="Wingdings" panose="05000000000000000000" pitchFamily="2" charset="2"/>
              <a:buChar char="ü"/>
            </a:pPr>
            <a:r>
              <a:rPr lang="en-US" b="1" dirty="0" smtClean="0">
                <a:solidFill>
                  <a:srgbClr val="C00000"/>
                </a:solidFill>
              </a:rPr>
              <a:t> </a:t>
            </a:r>
            <a:r>
              <a:rPr lang="en-US" b="1" dirty="0" err="1" smtClean="0">
                <a:solidFill>
                  <a:srgbClr val="C00000"/>
                </a:solidFill>
              </a:rPr>
              <a:t>diseño</a:t>
            </a:r>
            <a:r>
              <a:rPr lang="en-US" b="1" dirty="0" smtClean="0">
                <a:solidFill>
                  <a:srgbClr val="C00000"/>
                </a:solidFill>
              </a:rPr>
              <a:t> de pila</a:t>
            </a:r>
          </a:p>
          <a:p>
            <a:pPr marL="742950" lvl="1" indent="-285750" algn="just">
              <a:buFont typeface="Wingdings" panose="05000000000000000000" pitchFamily="2" charset="2"/>
              <a:buChar char="ü"/>
            </a:pPr>
            <a:r>
              <a:rPr lang="en-US" b="1" dirty="0" smtClean="0">
                <a:solidFill>
                  <a:srgbClr val="C00000"/>
                </a:solidFill>
              </a:rPr>
              <a:t> </a:t>
            </a:r>
            <a:r>
              <a:rPr lang="en-US" b="1" dirty="0" err="1" smtClean="0">
                <a:solidFill>
                  <a:srgbClr val="C00000"/>
                </a:solidFill>
              </a:rPr>
              <a:t>cimientos</a:t>
            </a:r>
            <a:endParaRPr lang="en-US" b="1" dirty="0" smtClean="0">
              <a:solidFill>
                <a:srgbClr val="C00000"/>
              </a:solidFill>
            </a:endParaRPr>
          </a:p>
          <a:p>
            <a:pPr marL="742950" lvl="1" indent="-285750" algn="just">
              <a:buFont typeface="Wingdings" panose="05000000000000000000" pitchFamily="2" charset="2"/>
              <a:buChar char="ü"/>
            </a:pPr>
            <a:r>
              <a:rPr lang="en-US" b="1" dirty="0" smtClean="0">
                <a:solidFill>
                  <a:srgbClr val="C00000"/>
                </a:solidFill>
              </a:rPr>
              <a:t> </a:t>
            </a:r>
            <a:r>
              <a:rPr lang="en-US" b="1" dirty="0" err="1" smtClean="0">
                <a:solidFill>
                  <a:srgbClr val="C00000"/>
                </a:solidFill>
              </a:rPr>
              <a:t>estructuras</a:t>
            </a:r>
            <a:r>
              <a:rPr lang="en-US" b="1" dirty="0" smtClean="0">
                <a:solidFill>
                  <a:srgbClr val="C00000"/>
                </a:solidFill>
              </a:rPr>
              <a:t> de </a:t>
            </a:r>
            <a:r>
              <a:rPr lang="en-US" b="1" dirty="0" err="1" smtClean="0">
                <a:solidFill>
                  <a:srgbClr val="C00000"/>
                </a:solidFill>
              </a:rPr>
              <a:t>acero</a:t>
            </a:r>
            <a:r>
              <a:rPr lang="en-US" b="1" dirty="0" smtClean="0">
                <a:solidFill>
                  <a:srgbClr val="C00000"/>
                </a:solidFill>
              </a:rPr>
              <a:t> </a:t>
            </a:r>
          </a:p>
          <a:p>
            <a:pPr marL="742950" lvl="1" indent="-285750" algn="just">
              <a:buFont typeface="Wingdings" panose="05000000000000000000" pitchFamily="2" charset="2"/>
              <a:buChar char="ü"/>
            </a:pPr>
            <a:r>
              <a:rPr lang="en-US" b="1" dirty="0" smtClean="0">
                <a:solidFill>
                  <a:srgbClr val="C00000"/>
                </a:solidFill>
              </a:rPr>
              <a:t> casa de control</a:t>
            </a:r>
          </a:p>
        </p:txBody>
      </p:sp>
    </p:spTree>
    <p:extLst>
      <p:ext uri="{BB962C8B-B14F-4D97-AF65-F5344CB8AC3E}">
        <p14:creationId xmlns:p14="http://schemas.microsoft.com/office/powerpoint/2010/main" val="2805320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3" y="223852"/>
            <a:ext cx="11701155" cy="5078313"/>
          </a:xfrm>
          <a:prstGeom prst="rect">
            <a:avLst/>
          </a:prstGeom>
        </p:spPr>
        <p:txBody>
          <a:bodyPr wrap="square">
            <a:spAutoFit/>
          </a:bodyPr>
          <a:lstStyle/>
          <a:p>
            <a:pPr marL="285750" indent="-285750" algn="just">
              <a:buFont typeface="Wingdings" panose="05000000000000000000" pitchFamily="2" charset="2"/>
              <a:buChar char="§"/>
            </a:pPr>
            <a:r>
              <a:rPr lang="en-US" b="1" dirty="0" err="1" smtClean="0">
                <a:solidFill>
                  <a:srgbClr val="0070C0"/>
                </a:solidFill>
              </a:rPr>
              <a:t>Diseño</a:t>
            </a:r>
            <a:r>
              <a:rPr lang="en-US" b="1" dirty="0" smtClean="0">
                <a:solidFill>
                  <a:srgbClr val="0070C0"/>
                </a:solidFill>
              </a:rPr>
              <a:t> de </a:t>
            </a:r>
            <a:r>
              <a:rPr lang="en-US" b="1" dirty="0" err="1" smtClean="0">
                <a:solidFill>
                  <a:srgbClr val="0070C0"/>
                </a:solidFill>
              </a:rPr>
              <a:t>distribución</a:t>
            </a:r>
            <a:r>
              <a:rPr lang="en-US" b="1" dirty="0" smtClean="0">
                <a:solidFill>
                  <a:srgbClr val="0070C0"/>
                </a:solidFill>
              </a:rPr>
              <a:t> </a:t>
            </a:r>
            <a:r>
              <a:rPr lang="en-US" b="1" dirty="0" err="1" smtClean="0">
                <a:solidFill>
                  <a:srgbClr val="0070C0"/>
                </a:solidFill>
              </a:rPr>
              <a:t>eléctrica</a:t>
            </a:r>
            <a:r>
              <a:rPr lang="en-US" b="1" dirty="0" smtClean="0">
                <a:solidFill>
                  <a:srgbClr val="0070C0"/>
                </a:solidFill>
              </a:rPr>
              <a:t> que </a:t>
            </a:r>
            <a:r>
              <a:rPr lang="en-US" b="1" dirty="0" err="1" smtClean="0">
                <a:solidFill>
                  <a:srgbClr val="0070C0"/>
                </a:solidFill>
              </a:rPr>
              <a:t>incluye</a:t>
            </a:r>
            <a:r>
              <a:rPr lang="en-US" b="1" dirty="0" smtClean="0">
                <a:solidFill>
                  <a:srgbClr val="0070C0"/>
                </a:solidFill>
              </a:rPr>
              <a:t>:</a:t>
            </a:r>
          </a:p>
          <a:p>
            <a:pPr marL="285750" indent="-285750" algn="just">
              <a:buFont typeface="Wingdings" panose="05000000000000000000" pitchFamily="2" charset="2"/>
              <a:buChar char="§"/>
            </a:pPr>
            <a:endParaRPr lang="en-US" b="1" dirty="0" smtClean="0">
              <a:solidFill>
                <a:srgbClr val="0070C0"/>
              </a:solidFill>
            </a:endParaRPr>
          </a:p>
          <a:p>
            <a:pPr marL="742950" lvl="1" indent="-285750" algn="just">
              <a:buFont typeface="Wingdings" panose="05000000000000000000" pitchFamily="2" charset="2"/>
              <a:buChar char="ü"/>
            </a:pPr>
            <a:r>
              <a:rPr lang="en-US" b="1" dirty="0" err="1" smtClean="0">
                <a:solidFill>
                  <a:srgbClr val="C00000"/>
                </a:solidFill>
              </a:rPr>
              <a:t>Posicionamiento</a:t>
            </a:r>
            <a:r>
              <a:rPr lang="en-US" b="1" dirty="0" smtClean="0">
                <a:solidFill>
                  <a:srgbClr val="C00000"/>
                </a:solidFill>
              </a:rPr>
              <a:t> de </a:t>
            </a:r>
            <a:r>
              <a:rPr lang="en-US" b="1" dirty="0" err="1" smtClean="0">
                <a:solidFill>
                  <a:srgbClr val="C00000"/>
                </a:solidFill>
              </a:rPr>
              <a:t>equipos</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Diseño</a:t>
            </a:r>
            <a:r>
              <a:rPr lang="en-US" b="1" dirty="0" smtClean="0">
                <a:solidFill>
                  <a:srgbClr val="C00000"/>
                </a:solidFill>
              </a:rPr>
              <a:t> de autobuses</a:t>
            </a:r>
          </a:p>
          <a:p>
            <a:pPr marL="742950" lvl="1" indent="-285750" algn="just">
              <a:buFont typeface="Wingdings" panose="05000000000000000000" pitchFamily="2" charset="2"/>
              <a:buChar char="ü"/>
            </a:pPr>
            <a:r>
              <a:rPr lang="en-US" b="1" dirty="0" err="1" smtClean="0">
                <a:solidFill>
                  <a:srgbClr val="C00000"/>
                </a:solidFill>
              </a:rPr>
              <a:t>Diseño</a:t>
            </a:r>
            <a:r>
              <a:rPr lang="en-US" b="1" dirty="0" smtClean="0">
                <a:solidFill>
                  <a:srgbClr val="C00000"/>
                </a:solidFill>
              </a:rPr>
              <a:t> de </a:t>
            </a:r>
            <a:r>
              <a:rPr lang="en-US" b="1" dirty="0" err="1" smtClean="0">
                <a:solidFill>
                  <a:srgbClr val="C00000"/>
                </a:solidFill>
              </a:rPr>
              <a:t>sistema</a:t>
            </a:r>
            <a:r>
              <a:rPr lang="en-US" b="1" dirty="0" smtClean="0">
                <a:solidFill>
                  <a:srgbClr val="C00000"/>
                </a:solidFill>
              </a:rPr>
              <a:t> de </a:t>
            </a:r>
            <a:r>
              <a:rPr lang="en-US" b="1" dirty="0" err="1" smtClean="0">
                <a:solidFill>
                  <a:srgbClr val="C00000"/>
                </a:solidFill>
              </a:rPr>
              <a:t>pozos</a:t>
            </a:r>
            <a:r>
              <a:rPr lang="en-US" b="1" dirty="0" smtClean="0">
                <a:solidFill>
                  <a:srgbClr val="C00000"/>
                </a:solidFill>
              </a:rPr>
              <a:t> y </a:t>
            </a:r>
            <a:r>
              <a:rPr lang="en-US" b="1" dirty="0" err="1" smtClean="0">
                <a:solidFill>
                  <a:srgbClr val="C00000"/>
                </a:solidFill>
              </a:rPr>
              <a:t>conductos</a:t>
            </a:r>
            <a:r>
              <a:rPr lang="en-US" b="1" dirty="0" smtClean="0">
                <a:solidFill>
                  <a:srgbClr val="C00000"/>
                </a:solidFill>
              </a:rPr>
              <a:t>.</a:t>
            </a:r>
          </a:p>
          <a:p>
            <a:pPr marL="742950" lvl="1" indent="-285750" algn="just">
              <a:buFont typeface="Wingdings" panose="05000000000000000000" pitchFamily="2" charset="2"/>
              <a:buChar char="ü"/>
            </a:pPr>
            <a:r>
              <a:rPr lang="en-US" b="1" dirty="0" err="1" smtClean="0">
                <a:solidFill>
                  <a:srgbClr val="C00000"/>
                </a:solidFill>
              </a:rPr>
              <a:t>Diseño</a:t>
            </a:r>
            <a:r>
              <a:rPr lang="en-US" b="1" dirty="0" smtClean="0">
                <a:solidFill>
                  <a:srgbClr val="C00000"/>
                </a:solidFill>
              </a:rPr>
              <a:t> del </a:t>
            </a:r>
            <a:r>
              <a:rPr lang="en-US" b="1" dirty="0" err="1" smtClean="0">
                <a:solidFill>
                  <a:srgbClr val="C00000"/>
                </a:solidFill>
              </a:rPr>
              <a:t>sistema</a:t>
            </a:r>
            <a:r>
              <a:rPr lang="en-US" b="1" dirty="0" smtClean="0">
                <a:solidFill>
                  <a:srgbClr val="C00000"/>
                </a:solidFill>
              </a:rPr>
              <a:t> </a:t>
            </a:r>
            <a:r>
              <a:rPr lang="en-US" b="1" dirty="0" err="1" smtClean="0">
                <a:solidFill>
                  <a:srgbClr val="C00000"/>
                </a:solidFill>
              </a:rPr>
              <a:t>auxiliar</a:t>
            </a:r>
            <a:r>
              <a:rPr lang="en-US" b="1" dirty="0" smtClean="0">
                <a:solidFill>
                  <a:srgbClr val="C00000"/>
                </a:solidFill>
              </a:rPr>
              <a:t> de </a:t>
            </a:r>
            <a:r>
              <a:rPr lang="en-US" b="1" dirty="0" err="1" smtClean="0">
                <a:solidFill>
                  <a:srgbClr val="C00000"/>
                </a:solidFill>
              </a:rPr>
              <a:t>alimentación</a:t>
            </a:r>
            <a:r>
              <a:rPr lang="en-US" b="1" dirty="0" smtClean="0">
                <a:solidFill>
                  <a:srgbClr val="C00000"/>
                </a:solidFill>
              </a:rPr>
              <a:t> de CA</a:t>
            </a:r>
          </a:p>
          <a:p>
            <a:pPr marL="742950" lvl="1" indent="-285750" algn="just">
              <a:buFont typeface="Wingdings" panose="05000000000000000000" pitchFamily="2" charset="2"/>
              <a:buChar char="ü"/>
            </a:pPr>
            <a:r>
              <a:rPr lang="en-US" b="1" dirty="0" err="1" smtClean="0">
                <a:solidFill>
                  <a:srgbClr val="C00000"/>
                </a:solidFill>
              </a:rPr>
              <a:t>Selección</a:t>
            </a:r>
            <a:r>
              <a:rPr lang="en-US" b="1" dirty="0" smtClean="0">
                <a:solidFill>
                  <a:srgbClr val="C00000"/>
                </a:solidFill>
              </a:rPr>
              <a:t> de </a:t>
            </a:r>
            <a:r>
              <a:rPr lang="en-US" b="1" dirty="0" err="1" smtClean="0">
                <a:solidFill>
                  <a:srgbClr val="C00000"/>
                </a:solidFill>
              </a:rPr>
              <a:t>baterías</a:t>
            </a:r>
            <a:r>
              <a:rPr lang="en-US" b="1" dirty="0" smtClean="0">
                <a:solidFill>
                  <a:srgbClr val="C00000"/>
                </a:solidFill>
              </a:rPr>
              <a:t> de CC y </a:t>
            </a:r>
            <a:r>
              <a:rPr lang="en-US" b="1" dirty="0" err="1" smtClean="0">
                <a:solidFill>
                  <a:srgbClr val="C00000"/>
                </a:solidFill>
              </a:rPr>
              <a:t>cargadores</a:t>
            </a:r>
            <a:r>
              <a:rPr lang="en-US" b="1" dirty="0" smtClean="0">
                <a:solidFill>
                  <a:srgbClr val="C00000"/>
                </a:solidFill>
              </a:rPr>
              <a:t> de </a:t>
            </a:r>
            <a:r>
              <a:rPr lang="en-US" b="1" dirty="0" err="1" smtClean="0">
                <a:solidFill>
                  <a:srgbClr val="C00000"/>
                </a:solidFill>
              </a:rPr>
              <a:t>baterías</a:t>
            </a:r>
            <a:r>
              <a:rPr lang="en-US" b="1" dirty="0" smtClean="0">
                <a:solidFill>
                  <a:srgbClr val="C00000"/>
                </a:solidFill>
              </a:rPr>
              <a:t> </a:t>
            </a:r>
          </a:p>
          <a:p>
            <a:pPr marL="742950" lvl="1" indent="-285750" algn="just">
              <a:buFont typeface="Wingdings" panose="05000000000000000000" pitchFamily="2" charset="2"/>
              <a:buChar char="ü"/>
            </a:pPr>
            <a:r>
              <a:rPr lang="en-US" b="1" dirty="0" err="1" smtClean="0">
                <a:solidFill>
                  <a:srgbClr val="C00000"/>
                </a:solidFill>
              </a:rPr>
              <a:t>Disposición</a:t>
            </a:r>
            <a:r>
              <a:rPr lang="en-US" b="1" dirty="0" smtClean="0">
                <a:solidFill>
                  <a:srgbClr val="C00000"/>
                </a:solidFill>
              </a:rPr>
              <a:t> de la casa de control</a:t>
            </a:r>
          </a:p>
          <a:p>
            <a:pPr marL="742950" lvl="1" indent="-285750" algn="just">
              <a:buFont typeface="Wingdings" panose="05000000000000000000" pitchFamily="2" charset="2"/>
              <a:buChar char="ü"/>
            </a:pPr>
            <a:r>
              <a:rPr lang="en-US" b="1" dirty="0" err="1" smtClean="0">
                <a:solidFill>
                  <a:srgbClr val="C00000"/>
                </a:solidFill>
              </a:rPr>
              <a:t>Diseño</a:t>
            </a:r>
            <a:r>
              <a:rPr lang="en-US" b="1" dirty="0" smtClean="0">
                <a:solidFill>
                  <a:srgbClr val="C00000"/>
                </a:solidFill>
              </a:rPr>
              <a:t> de </a:t>
            </a:r>
            <a:r>
              <a:rPr lang="en-US" b="1" dirty="0" err="1" smtClean="0">
                <a:solidFill>
                  <a:srgbClr val="C00000"/>
                </a:solidFill>
              </a:rPr>
              <a:t>puesta</a:t>
            </a:r>
            <a:r>
              <a:rPr lang="en-US" b="1" dirty="0" smtClean="0">
                <a:solidFill>
                  <a:srgbClr val="C00000"/>
                </a:solidFill>
              </a:rPr>
              <a:t> a </a:t>
            </a:r>
            <a:r>
              <a:rPr lang="en-US" b="1" dirty="0" err="1" smtClean="0">
                <a:solidFill>
                  <a:srgbClr val="C00000"/>
                </a:solidFill>
              </a:rPr>
              <a:t>tierra</a:t>
            </a:r>
            <a:r>
              <a:rPr lang="en-US" b="1" dirty="0" smtClean="0">
                <a:solidFill>
                  <a:srgbClr val="C00000"/>
                </a:solidFill>
              </a:rPr>
              <a:t> y </a:t>
            </a:r>
            <a:r>
              <a:rPr lang="en-US" b="1" dirty="0" err="1" smtClean="0">
                <a:solidFill>
                  <a:srgbClr val="C00000"/>
                </a:solidFill>
              </a:rPr>
              <a:t>protección</a:t>
            </a:r>
            <a:r>
              <a:rPr lang="en-US" b="1" dirty="0" smtClean="0">
                <a:solidFill>
                  <a:srgbClr val="C00000"/>
                </a:solidFill>
              </a:rPr>
              <a:t> contra </a:t>
            </a:r>
            <a:r>
              <a:rPr lang="en-US" b="1" dirty="0" err="1" smtClean="0">
                <a:solidFill>
                  <a:srgbClr val="C00000"/>
                </a:solidFill>
              </a:rPr>
              <a:t>rayos</a:t>
            </a:r>
            <a:r>
              <a:rPr lang="en-US" b="1" dirty="0" smtClean="0">
                <a:solidFill>
                  <a:srgbClr val="C00000"/>
                </a:solidFill>
              </a:rPr>
              <a:t>.</a:t>
            </a:r>
          </a:p>
          <a:p>
            <a:pPr algn="just"/>
            <a:endParaRPr lang="en-US" dirty="0" smtClean="0"/>
          </a:p>
          <a:p>
            <a:pPr marL="285750" indent="-285750" algn="just">
              <a:buFont typeface="Wingdings" panose="05000000000000000000" pitchFamily="2" charset="2"/>
              <a:buChar char="§"/>
            </a:pPr>
            <a:r>
              <a:rPr lang="en-US" b="1" dirty="0" err="1" smtClean="0">
                <a:solidFill>
                  <a:srgbClr val="0070C0"/>
                </a:solidFill>
              </a:rPr>
              <a:t>Diseño</a:t>
            </a:r>
            <a:r>
              <a:rPr lang="en-US" b="1" dirty="0" smtClean="0">
                <a:solidFill>
                  <a:srgbClr val="0070C0"/>
                </a:solidFill>
              </a:rPr>
              <a:t> de control que </a:t>
            </a:r>
            <a:r>
              <a:rPr lang="en-US" b="1" dirty="0" err="1" smtClean="0">
                <a:solidFill>
                  <a:srgbClr val="0070C0"/>
                </a:solidFill>
              </a:rPr>
              <a:t>incluye</a:t>
            </a:r>
            <a:r>
              <a:rPr lang="en-US" b="1" dirty="0" smtClean="0">
                <a:solidFill>
                  <a:srgbClr val="0070C0"/>
                </a:solidFill>
              </a:rPr>
              <a:t>:</a:t>
            </a:r>
          </a:p>
          <a:p>
            <a:pPr marL="285750" indent="-285750" algn="just">
              <a:buFont typeface="Wingdings" panose="05000000000000000000" pitchFamily="2" charset="2"/>
              <a:buChar char="§"/>
            </a:pPr>
            <a:endParaRPr lang="en-US" b="1" dirty="0" smtClean="0">
              <a:solidFill>
                <a:srgbClr val="0070C0"/>
              </a:solidFill>
            </a:endParaRPr>
          </a:p>
          <a:p>
            <a:pPr marL="742950" lvl="1" indent="-285750" algn="just">
              <a:buFont typeface="Wingdings" panose="05000000000000000000" pitchFamily="2" charset="2"/>
              <a:buChar char="ü"/>
            </a:pPr>
            <a:r>
              <a:rPr lang="en-US" b="1" dirty="0" err="1" smtClean="0">
                <a:solidFill>
                  <a:srgbClr val="C00000"/>
                </a:solidFill>
              </a:rPr>
              <a:t>Esquemas</a:t>
            </a:r>
            <a:r>
              <a:rPr lang="en-US" b="1" dirty="0" smtClean="0">
                <a:solidFill>
                  <a:srgbClr val="C00000"/>
                </a:solidFill>
              </a:rPr>
              <a:t> del </a:t>
            </a:r>
            <a:r>
              <a:rPr lang="en-US" b="1" dirty="0" err="1" smtClean="0">
                <a:solidFill>
                  <a:srgbClr val="C00000"/>
                </a:solidFill>
              </a:rPr>
              <a:t>sistema</a:t>
            </a:r>
            <a:r>
              <a:rPr lang="en-US" b="1" dirty="0" smtClean="0">
                <a:solidFill>
                  <a:srgbClr val="C00000"/>
                </a:solidFill>
              </a:rPr>
              <a:t> de </a:t>
            </a:r>
            <a:r>
              <a:rPr lang="en-US" b="1" dirty="0" err="1" smtClean="0">
                <a:solidFill>
                  <a:srgbClr val="C00000"/>
                </a:solidFill>
              </a:rPr>
              <a:t>instrumentación</a:t>
            </a:r>
            <a:r>
              <a:rPr lang="en-US" b="1" dirty="0" smtClean="0">
                <a:solidFill>
                  <a:srgbClr val="C00000"/>
                </a:solidFill>
              </a:rPr>
              <a:t> y </a:t>
            </a:r>
            <a:r>
              <a:rPr lang="en-US" b="1" dirty="0" err="1" smtClean="0">
                <a:solidFill>
                  <a:srgbClr val="C00000"/>
                </a:solidFill>
              </a:rPr>
              <a:t>protección</a:t>
            </a:r>
            <a:r>
              <a:rPr lang="en-US" b="1" dirty="0" smtClean="0">
                <a:solidFill>
                  <a:srgbClr val="C00000"/>
                </a:solidFill>
              </a:rPr>
              <a:t> de </a:t>
            </a:r>
            <a:r>
              <a:rPr lang="en-US" b="1" dirty="0" err="1" smtClean="0">
                <a:solidFill>
                  <a:srgbClr val="C00000"/>
                </a:solidFill>
              </a:rPr>
              <a:t>relés</a:t>
            </a:r>
            <a:r>
              <a:rPr lang="en-US" b="1" dirty="0" smtClean="0">
                <a:solidFill>
                  <a:srgbClr val="C00000"/>
                </a:solidFill>
              </a:rPr>
              <a:t> y </a:t>
            </a:r>
            <a:r>
              <a:rPr lang="en-US" b="1" dirty="0" err="1" smtClean="0">
                <a:solidFill>
                  <a:srgbClr val="C00000"/>
                </a:solidFill>
              </a:rPr>
              <a:t>diagramas</a:t>
            </a:r>
            <a:r>
              <a:rPr lang="en-US" b="1" dirty="0" smtClean="0">
                <a:solidFill>
                  <a:srgbClr val="C00000"/>
                </a:solidFill>
              </a:rPr>
              <a:t> de </a:t>
            </a:r>
            <a:r>
              <a:rPr lang="en-US" b="1" dirty="0" err="1" smtClean="0">
                <a:solidFill>
                  <a:srgbClr val="C00000"/>
                </a:solidFill>
              </a:rPr>
              <a:t>cableado</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Bastidores</a:t>
            </a:r>
            <a:r>
              <a:rPr lang="en-US" b="1" dirty="0" smtClean="0">
                <a:solidFill>
                  <a:srgbClr val="C00000"/>
                </a:solidFill>
              </a:rPr>
              <a:t> o </a:t>
            </a:r>
            <a:r>
              <a:rPr lang="en-US" b="1" dirty="0" err="1" smtClean="0">
                <a:solidFill>
                  <a:srgbClr val="C00000"/>
                </a:solidFill>
              </a:rPr>
              <a:t>paneles</a:t>
            </a:r>
            <a:r>
              <a:rPr lang="en-US" b="1" dirty="0" smtClean="0">
                <a:solidFill>
                  <a:srgbClr val="C00000"/>
                </a:solidFill>
              </a:rPr>
              <a:t> de </a:t>
            </a:r>
            <a:r>
              <a:rPr lang="en-US" b="1" dirty="0" err="1" smtClean="0">
                <a:solidFill>
                  <a:srgbClr val="C00000"/>
                </a:solidFill>
              </a:rPr>
              <a:t>relés</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Telecontrol</a:t>
            </a:r>
            <a:r>
              <a:rPr lang="en-US" b="1" dirty="0" smtClean="0">
                <a:solidFill>
                  <a:srgbClr val="C00000"/>
                </a:solidFill>
              </a:rPr>
              <a:t> y </a:t>
            </a:r>
            <a:r>
              <a:rPr lang="en-US" b="1" dirty="0" err="1" smtClean="0">
                <a:solidFill>
                  <a:srgbClr val="C00000"/>
                </a:solidFill>
              </a:rPr>
              <a:t>medición</a:t>
            </a:r>
            <a:r>
              <a:rPr lang="en-US" b="1" dirty="0" smtClean="0">
                <a:solidFill>
                  <a:srgbClr val="C00000"/>
                </a:solidFill>
              </a:rPr>
              <a:t> (SCADA – </a:t>
            </a:r>
            <a:r>
              <a:rPr lang="en-US" b="1" dirty="0" err="1" smtClean="0">
                <a:solidFill>
                  <a:srgbClr val="C00000"/>
                </a:solidFill>
              </a:rPr>
              <a:t>sistema</a:t>
            </a:r>
            <a:r>
              <a:rPr lang="en-US" b="1" dirty="0" smtClean="0">
                <a:solidFill>
                  <a:srgbClr val="C00000"/>
                </a:solidFill>
              </a:rPr>
              <a:t> de control y </a:t>
            </a:r>
            <a:r>
              <a:rPr lang="en-US" b="1" dirty="0" err="1" smtClean="0">
                <a:solidFill>
                  <a:srgbClr val="C00000"/>
                </a:solidFill>
              </a:rPr>
              <a:t>adquisición</a:t>
            </a:r>
            <a:r>
              <a:rPr lang="en-US" b="1" dirty="0" smtClean="0">
                <a:solidFill>
                  <a:srgbClr val="C00000"/>
                </a:solidFill>
              </a:rPr>
              <a:t> de </a:t>
            </a:r>
            <a:r>
              <a:rPr lang="en-US" b="1" dirty="0" err="1" smtClean="0">
                <a:solidFill>
                  <a:srgbClr val="C00000"/>
                </a:solidFill>
              </a:rPr>
              <a:t>datos</a:t>
            </a:r>
            <a:r>
              <a:rPr lang="en-US" b="1" dirty="0" smtClean="0">
                <a:solidFill>
                  <a:srgbClr val="C00000"/>
                </a:solidFill>
              </a:rPr>
              <a:t>)</a:t>
            </a:r>
          </a:p>
          <a:p>
            <a:pPr algn="just"/>
            <a:endParaRPr lang="en-US" dirty="0" smtClean="0"/>
          </a:p>
          <a:p>
            <a:pPr marL="285750" indent="-285750" algn="just">
              <a:buFont typeface="Wingdings" panose="05000000000000000000" pitchFamily="2" charset="2"/>
              <a:buChar char="§"/>
            </a:pPr>
            <a:r>
              <a:rPr lang="en-US" b="1" dirty="0" err="1" smtClean="0">
                <a:solidFill>
                  <a:srgbClr val="0070C0"/>
                </a:solidFill>
              </a:rPr>
              <a:t>Apoyo</a:t>
            </a:r>
            <a:r>
              <a:rPr lang="en-US" b="1" dirty="0" smtClean="0">
                <a:solidFill>
                  <a:srgbClr val="0070C0"/>
                </a:solidFill>
              </a:rPr>
              <a:t> a la </a:t>
            </a:r>
            <a:r>
              <a:rPr lang="en-US" b="1" dirty="0" err="1" smtClean="0">
                <a:solidFill>
                  <a:srgbClr val="0070C0"/>
                </a:solidFill>
              </a:rPr>
              <a:t>construcción</a:t>
            </a:r>
            <a:r>
              <a:rPr lang="en-US" b="1" dirty="0" smtClean="0">
                <a:solidFill>
                  <a:srgbClr val="0070C0"/>
                </a:solidFill>
              </a:rPr>
              <a:t> que </a:t>
            </a:r>
            <a:r>
              <a:rPr lang="en-US" b="1" dirty="0" err="1" smtClean="0">
                <a:solidFill>
                  <a:srgbClr val="0070C0"/>
                </a:solidFill>
              </a:rPr>
              <a:t>incluye</a:t>
            </a:r>
            <a:r>
              <a:rPr lang="en-US" b="1" dirty="0" smtClean="0">
                <a:solidFill>
                  <a:srgbClr val="0070C0"/>
                </a:solidFill>
              </a:rPr>
              <a:t> </a:t>
            </a:r>
            <a:r>
              <a:rPr lang="en-US" b="1" dirty="0" err="1" smtClean="0">
                <a:solidFill>
                  <a:srgbClr val="0070C0"/>
                </a:solidFill>
              </a:rPr>
              <a:t>resolución</a:t>
            </a:r>
            <a:r>
              <a:rPr lang="en-US" b="1" dirty="0" smtClean="0">
                <a:solidFill>
                  <a:srgbClr val="0070C0"/>
                </a:solidFill>
              </a:rPr>
              <a:t> de </a:t>
            </a:r>
            <a:r>
              <a:rPr lang="en-US" b="1" dirty="0" err="1" smtClean="0">
                <a:solidFill>
                  <a:srgbClr val="0070C0"/>
                </a:solidFill>
              </a:rPr>
              <a:t>problemas</a:t>
            </a:r>
            <a:r>
              <a:rPr lang="en-US" b="1" dirty="0" smtClean="0">
                <a:solidFill>
                  <a:srgbClr val="0070C0"/>
                </a:solidFill>
              </a:rPr>
              <a:t> </a:t>
            </a:r>
            <a:r>
              <a:rPr lang="en-US" b="1" dirty="0" err="1" smtClean="0">
                <a:solidFill>
                  <a:srgbClr val="0070C0"/>
                </a:solidFill>
              </a:rPr>
              <a:t>técnicos</a:t>
            </a:r>
            <a:r>
              <a:rPr lang="en-US" b="1" dirty="0" smtClean="0">
                <a:solidFill>
                  <a:srgbClr val="0070C0"/>
                </a:solidFill>
              </a:rPr>
              <a:t> </a:t>
            </a:r>
            <a:r>
              <a:rPr lang="en-US" b="1" dirty="0" err="1" smtClean="0">
                <a:solidFill>
                  <a:srgbClr val="0070C0"/>
                </a:solidFill>
              </a:rPr>
              <a:t>descubiertos</a:t>
            </a:r>
            <a:r>
              <a:rPr lang="en-US" b="1" dirty="0" smtClean="0">
                <a:solidFill>
                  <a:srgbClr val="0070C0"/>
                </a:solidFill>
              </a:rPr>
              <a:t> </a:t>
            </a:r>
            <a:r>
              <a:rPr lang="en-US" b="1" dirty="0" err="1" smtClean="0">
                <a:solidFill>
                  <a:srgbClr val="0070C0"/>
                </a:solidFill>
              </a:rPr>
              <a:t>durante</a:t>
            </a:r>
            <a:r>
              <a:rPr lang="en-US" b="1" dirty="0" smtClean="0">
                <a:solidFill>
                  <a:srgbClr val="0070C0"/>
                </a:solidFill>
              </a:rPr>
              <a:t> la </a:t>
            </a:r>
            <a:r>
              <a:rPr lang="en-US" b="1" dirty="0" err="1" smtClean="0">
                <a:solidFill>
                  <a:srgbClr val="0070C0"/>
                </a:solidFill>
              </a:rPr>
              <a:t>construcción</a:t>
            </a:r>
            <a:r>
              <a:rPr lang="en-US" b="1" dirty="0" smtClean="0">
                <a:solidFill>
                  <a:srgbClr val="0070C0"/>
                </a:solidFill>
              </a:rPr>
              <a:t>, </a:t>
            </a:r>
            <a:r>
              <a:rPr lang="en-US" b="1" dirty="0" err="1" smtClean="0">
                <a:solidFill>
                  <a:srgbClr val="0070C0"/>
                </a:solidFill>
              </a:rPr>
              <a:t>pedido</a:t>
            </a:r>
            <a:r>
              <a:rPr lang="en-US" b="1" dirty="0" smtClean="0">
                <a:solidFill>
                  <a:srgbClr val="0070C0"/>
                </a:solidFill>
              </a:rPr>
              <a:t> de </a:t>
            </a:r>
            <a:r>
              <a:rPr lang="en-US" b="1" dirty="0" err="1" smtClean="0">
                <a:solidFill>
                  <a:srgbClr val="0070C0"/>
                </a:solidFill>
              </a:rPr>
              <a:t>materiales</a:t>
            </a:r>
            <a:r>
              <a:rPr lang="en-US" b="1" dirty="0" smtClean="0">
                <a:solidFill>
                  <a:srgbClr val="0070C0"/>
                </a:solidFill>
              </a:rPr>
              <a:t> </a:t>
            </a:r>
            <a:r>
              <a:rPr lang="en-US" b="1" dirty="0" err="1" smtClean="0">
                <a:solidFill>
                  <a:srgbClr val="0070C0"/>
                </a:solidFill>
              </a:rPr>
              <a:t>adicionales</a:t>
            </a:r>
            <a:r>
              <a:rPr lang="en-US" b="1" dirty="0" smtClean="0">
                <a:solidFill>
                  <a:srgbClr val="0070C0"/>
                </a:solidFill>
              </a:rPr>
              <a:t>, etc.</a:t>
            </a:r>
          </a:p>
        </p:txBody>
      </p:sp>
    </p:spTree>
    <p:extLst>
      <p:ext uri="{BB962C8B-B14F-4D97-AF65-F5344CB8AC3E}">
        <p14:creationId xmlns:p14="http://schemas.microsoft.com/office/powerpoint/2010/main" val="876194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3" y="223852"/>
            <a:ext cx="11701155" cy="6740307"/>
          </a:xfrm>
          <a:prstGeom prst="rect">
            <a:avLst/>
          </a:prstGeom>
        </p:spPr>
        <p:txBody>
          <a:bodyPr wrap="square">
            <a:spAutoFit/>
          </a:bodyPr>
          <a:lstStyle/>
          <a:p>
            <a:pPr algn="just"/>
            <a:r>
              <a:rPr lang="en-US" dirty="0" err="1" smtClean="0"/>
              <a:t>Debido</a:t>
            </a:r>
            <a:r>
              <a:rPr lang="en-US" dirty="0" smtClean="0"/>
              <a:t> a que la </a:t>
            </a:r>
            <a:r>
              <a:rPr lang="en-US" dirty="0" err="1" smtClean="0"/>
              <a:t>selección</a:t>
            </a:r>
            <a:r>
              <a:rPr lang="en-US" dirty="0" smtClean="0"/>
              <a:t> de </a:t>
            </a:r>
            <a:r>
              <a:rPr lang="en-US" dirty="0" err="1" smtClean="0"/>
              <a:t>equipos</a:t>
            </a:r>
            <a:r>
              <a:rPr lang="en-US" dirty="0" smtClean="0"/>
              <a:t> </a:t>
            </a:r>
            <a:r>
              <a:rPr lang="en-US" dirty="0" err="1" smtClean="0"/>
              <a:t>es</a:t>
            </a:r>
            <a:r>
              <a:rPr lang="en-US" dirty="0" smtClean="0"/>
              <a:t> </a:t>
            </a:r>
            <a:r>
              <a:rPr lang="en-US" dirty="0" err="1" smtClean="0"/>
              <a:t>una</a:t>
            </a:r>
            <a:r>
              <a:rPr lang="en-US" dirty="0" smtClean="0"/>
              <a:t> de las </a:t>
            </a:r>
            <a:r>
              <a:rPr lang="en-US" dirty="0" err="1" smtClean="0"/>
              <a:t>tareas</a:t>
            </a:r>
            <a:r>
              <a:rPr lang="en-US" dirty="0" smtClean="0"/>
              <a:t> </a:t>
            </a:r>
            <a:r>
              <a:rPr lang="en-US" dirty="0" err="1" smtClean="0"/>
              <a:t>más</a:t>
            </a:r>
            <a:r>
              <a:rPr lang="en-US" dirty="0" smtClean="0"/>
              <a:t> </a:t>
            </a:r>
            <a:r>
              <a:rPr lang="en-US" dirty="0" err="1" smtClean="0"/>
              <a:t>críticas</a:t>
            </a:r>
            <a:r>
              <a:rPr lang="en-US" dirty="0" smtClean="0"/>
              <a:t> </a:t>
            </a:r>
            <a:r>
              <a:rPr lang="en-US" dirty="0" err="1" smtClean="0"/>
              <a:t>en</a:t>
            </a:r>
            <a:r>
              <a:rPr lang="en-US" dirty="0" smtClean="0"/>
              <a:t> la </a:t>
            </a:r>
            <a:r>
              <a:rPr lang="en-US" dirty="0" err="1" smtClean="0"/>
              <a:t>ingeniería</a:t>
            </a:r>
            <a:r>
              <a:rPr lang="en-US" dirty="0" smtClean="0"/>
              <a:t> de </a:t>
            </a:r>
            <a:r>
              <a:rPr lang="en-US" dirty="0" err="1" smtClean="0"/>
              <a:t>subestaciones</a:t>
            </a:r>
            <a:r>
              <a:rPr lang="en-US" dirty="0" smtClean="0"/>
              <a:t>, </a:t>
            </a:r>
            <a:r>
              <a:rPr lang="en-US" dirty="0" err="1" smtClean="0"/>
              <a:t>analicemos</a:t>
            </a:r>
            <a:r>
              <a:rPr lang="en-US" dirty="0" smtClean="0"/>
              <a:t> </a:t>
            </a:r>
            <a:r>
              <a:rPr lang="en-US" dirty="0" err="1" smtClean="0"/>
              <a:t>este</a:t>
            </a:r>
            <a:r>
              <a:rPr lang="en-US" dirty="0" smtClean="0"/>
              <a:t> </a:t>
            </a:r>
            <a:r>
              <a:rPr lang="en-US" dirty="0" err="1" smtClean="0"/>
              <a:t>proceso</a:t>
            </a:r>
            <a:r>
              <a:rPr lang="en-US" dirty="0" smtClean="0"/>
              <a:t> con mayor </a:t>
            </a:r>
            <a:r>
              <a:rPr lang="en-US" dirty="0" err="1" smtClean="0"/>
              <a:t>detalle</a:t>
            </a:r>
            <a:r>
              <a:rPr lang="en-US" dirty="0" smtClean="0"/>
              <a:t>, </a:t>
            </a:r>
            <a:r>
              <a:rPr lang="en-US" dirty="0" err="1" smtClean="0"/>
              <a:t>comenzando</a:t>
            </a:r>
            <a:r>
              <a:rPr lang="en-US" dirty="0" smtClean="0"/>
              <a:t> con </a:t>
            </a:r>
            <a:r>
              <a:rPr lang="en-US" dirty="0" err="1" smtClean="0"/>
              <a:t>los</a:t>
            </a:r>
            <a:r>
              <a:rPr lang="en-US" dirty="0" smtClean="0"/>
              <a:t> </a:t>
            </a:r>
            <a:r>
              <a:rPr lang="en-US" dirty="0" err="1" smtClean="0"/>
              <a:t>siguientes</a:t>
            </a:r>
            <a:r>
              <a:rPr lang="en-US" dirty="0" smtClean="0"/>
              <a:t> </a:t>
            </a:r>
            <a:r>
              <a:rPr lang="en-US" dirty="0" err="1" smtClean="0"/>
              <a:t>ejemplos</a:t>
            </a:r>
            <a:r>
              <a:rPr lang="en-US" dirty="0" smtClean="0"/>
              <a:t> de </a:t>
            </a:r>
            <a:r>
              <a:rPr lang="en-US" dirty="0" err="1" smtClean="0"/>
              <a:t>clasificaciones</a:t>
            </a:r>
            <a:r>
              <a:rPr lang="en-US" dirty="0" smtClean="0"/>
              <a:t> de </a:t>
            </a:r>
            <a:r>
              <a:rPr lang="en-US" dirty="0" err="1" smtClean="0"/>
              <a:t>equipos</a:t>
            </a:r>
            <a:r>
              <a:rPr lang="en-US" dirty="0" smtClean="0"/>
              <a:t> </a:t>
            </a:r>
            <a:r>
              <a:rPr lang="en-US" dirty="0" err="1" smtClean="0"/>
              <a:t>principales</a:t>
            </a:r>
            <a:r>
              <a:rPr lang="en-US" dirty="0" smtClean="0"/>
              <a:t>:</a:t>
            </a:r>
          </a:p>
          <a:p>
            <a:pPr algn="just"/>
            <a:endParaRPr lang="en-US" dirty="0" smtClean="0"/>
          </a:p>
          <a:p>
            <a:pPr algn="just"/>
            <a:r>
              <a:rPr lang="en-US" b="1" dirty="0" smtClean="0">
                <a:solidFill>
                  <a:srgbClr val="0070C0"/>
                </a:solidFill>
              </a:rPr>
              <a:t>•    </a:t>
            </a:r>
            <a:r>
              <a:rPr lang="en-US" b="1" dirty="0" err="1" smtClean="0">
                <a:solidFill>
                  <a:srgbClr val="0070C0"/>
                </a:solidFill>
              </a:rPr>
              <a:t>Clasificaciones</a:t>
            </a:r>
            <a:r>
              <a:rPr lang="en-US" b="1" dirty="0" smtClean="0">
                <a:solidFill>
                  <a:srgbClr val="0070C0"/>
                </a:solidFill>
              </a:rPr>
              <a:t> del </a:t>
            </a:r>
            <a:r>
              <a:rPr lang="en-US" b="1" dirty="0" err="1" smtClean="0">
                <a:solidFill>
                  <a:srgbClr val="0070C0"/>
                </a:solidFill>
              </a:rPr>
              <a:t>transformador</a:t>
            </a:r>
            <a:r>
              <a:rPr lang="en-US" b="1" dirty="0" smtClean="0">
                <a:solidFill>
                  <a:srgbClr val="0070C0"/>
                </a:solidFill>
              </a:rPr>
              <a:t> de </a:t>
            </a:r>
            <a:r>
              <a:rPr lang="en-US" b="1" dirty="0" err="1" smtClean="0">
                <a:solidFill>
                  <a:srgbClr val="0070C0"/>
                </a:solidFill>
              </a:rPr>
              <a:t>potencia</a:t>
            </a:r>
            <a:r>
              <a:rPr lang="en-US" b="1" dirty="0" smtClean="0">
                <a:solidFill>
                  <a:srgbClr val="0070C0"/>
                </a:solidFill>
              </a:rPr>
              <a:t>:</a:t>
            </a:r>
          </a:p>
          <a:p>
            <a:pPr algn="just"/>
            <a:endParaRPr lang="en-US" dirty="0" smtClean="0"/>
          </a:p>
          <a:p>
            <a:pPr marL="742950" lvl="1" indent="-285750" algn="just">
              <a:buFont typeface="Wingdings" panose="05000000000000000000" pitchFamily="2" charset="2"/>
              <a:buChar char="ü"/>
            </a:pPr>
            <a:r>
              <a:rPr lang="en-US" b="1" dirty="0" err="1" smtClean="0">
                <a:solidFill>
                  <a:srgbClr val="C00000"/>
                </a:solidFill>
              </a:rPr>
              <a:t>Capacidad</a:t>
            </a:r>
            <a:r>
              <a:rPr lang="en-US" b="1" dirty="0" smtClean="0">
                <a:solidFill>
                  <a:srgbClr val="C00000"/>
                </a:solidFill>
              </a:rPr>
              <a:t> </a:t>
            </a:r>
            <a:r>
              <a:rPr lang="en-US" b="1" dirty="0" err="1" smtClean="0">
                <a:solidFill>
                  <a:srgbClr val="C00000"/>
                </a:solidFill>
              </a:rPr>
              <a:t>incluida</a:t>
            </a:r>
            <a:r>
              <a:rPr lang="en-US" b="1" dirty="0" smtClean="0">
                <a:solidFill>
                  <a:srgbClr val="C00000"/>
                </a:solidFill>
              </a:rPr>
              <a:t> la </a:t>
            </a:r>
            <a:r>
              <a:rPr lang="en-US" b="1" dirty="0" err="1" smtClean="0">
                <a:solidFill>
                  <a:srgbClr val="C00000"/>
                </a:solidFill>
              </a:rPr>
              <a:t>capacidad</a:t>
            </a:r>
            <a:r>
              <a:rPr lang="en-US" b="1" dirty="0" smtClean="0">
                <a:solidFill>
                  <a:srgbClr val="C00000"/>
                </a:solidFill>
              </a:rPr>
              <a:t> de </a:t>
            </a:r>
            <a:r>
              <a:rPr lang="en-US" b="1" dirty="0" err="1" smtClean="0">
                <a:solidFill>
                  <a:srgbClr val="C00000"/>
                </a:solidFill>
              </a:rPr>
              <a:t>sobrecarga</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Clase</a:t>
            </a:r>
            <a:r>
              <a:rPr lang="en-US" b="1" dirty="0" smtClean="0">
                <a:solidFill>
                  <a:srgbClr val="C00000"/>
                </a:solidFill>
              </a:rPr>
              <a:t> de </a:t>
            </a:r>
            <a:r>
              <a:rPr lang="en-US" b="1" dirty="0" err="1" smtClean="0">
                <a:solidFill>
                  <a:srgbClr val="C00000"/>
                </a:solidFill>
              </a:rPr>
              <a:t>enfriamiento</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Frecuencia</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Voltaje</a:t>
            </a:r>
            <a:r>
              <a:rPr lang="en-US" b="1" dirty="0" smtClean="0">
                <a:solidFill>
                  <a:srgbClr val="C00000"/>
                </a:solidFill>
              </a:rPr>
              <a:t> </a:t>
            </a:r>
            <a:r>
              <a:rPr lang="en-US" b="1" dirty="0" err="1" smtClean="0">
                <a:solidFill>
                  <a:srgbClr val="C00000"/>
                </a:solidFill>
              </a:rPr>
              <a:t>primario</a:t>
            </a:r>
            <a:r>
              <a:rPr lang="en-US" b="1" dirty="0" smtClean="0">
                <a:solidFill>
                  <a:srgbClr val="C00000"/>
                </a:solidFill>
              </a:rPr>
              <a:t> y </a:t>
            </a:r>
            <a:r>
              <a:rPr lang="en-US" b="1" dirty="0" err="1" smtClean="0">
                <a:solidFill>
                  <a:srgbClr val="C00000"/>
                </a:solidFill>
              </a:rPr>
              <a:t>secundario</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Relación</a:t>
            </a:r>
            <a:r>
              <a:rPr lang="en-US" b="1" dirty="0" smtClean="0">
                <a:solidFill>
                  <a:srgbClr val="C00000"/>
                </a:solidFill>
              </a:rPr>
              <a:t> de </a:t>
            </a:r>
            <a:r>
              <a:rPr lang="en-US" b="1" dirty="0" err="1" smtClean="0">
                <a:solidFill>
                  <a:srgbClr val="C00000"/>
                </a:solidFill>
              </a:rPr>
              <a:t>fase</a:t>
            </a:r>
            <a:r>
              <a:rPr lang="en-US" b="1" dirty="0" smtClean="0">
                <a:solidFill>
                  <a:srgbClr val="C00000"/>
                </a:solidFill>
              </a:rPr>
              <a:t> entre </a:t>
            </a:r>
            <a:r>
              <a:rPr lang="en-US" b="1" dirty="0" err="1" smtClean="0">
                <a:solidFill>
                  <a:srgbClr val="C00000"/>
                </a:solidFill>
              </a:rPr>
              <a:t>voltajes</a:t>
            </a:r>
            <a:r>
              <a:rPr lang="en-US" b="1" dirty="0" smtClean="0">
                <a:solidFill>
                  <a:srgbClr val="C00000"/>
                </a:solidFill>
              </a:rPr>
              <a:t> </a:t>
            </a:r>
            <a:r>
              <a:rPr lang="en-US" b="1" dirty="0" err="1" smtClean="0">
                <a:solidFill>
                  <a:srgbClr val="C00000"/>
                </a:solidFill>
              </a:rPr>
              <a:t>primario</a:t>
            </a:r>
            <a:r>
              <a:rPr lang="en-US" b="1" dirty="0" smtClean="0">
                <a:solidFill>
                  <a:srgbClr val="C00000"/>
                </a:solidFill>
              </a:rPr>
              <a:t> y </a:t>
            </a:r>
            <a:r>
              <a:rPr lang="en-US" b="1" dirty="0" err="1" smtClean="0">
                <a:solidFill>
                  <a:srgbClr val="C00000"/>
                </a:solidFill>
              </a:rPr>
              <a:t>secundario</a:t>
            </a:r>
            <a:endParaRPr lang="en-US" b="1" dirty="0" smtClean="0">
              <a:solidFill>
                <a:srgbClr val="C00000"/>
              </a:solidFill>
            </a:endParaRPr>
          </a:p>
          <a:p>
            <a:pPr marL="742950" lvl="1" indent="-285750" algn="just">
              <a:buFont typeface="Wingdings" panose="05000000000000000000" pitchFamily="2" charset="2"/>
              <a:buChar char="ü"/>
            </a:pPr>
            <a:r>
              <a:rPr lang="en-US" b="1" dirty="0" smtClean="0">
                <a:solidFill>
                  <a:srgbClr val="C00000"/>
                </a:solidFill>
              </a:rPr>
              <a:t>BIL para ambos </a:t>
            </a:r>
            <a:r>
              <a:rPr lang="en-US" b="1" dirty="0" err="1" smtClean="0">
                <a:solidFill>
                  <a:srgbClr val="C00000"/>
                </a:solidFill>
              </a:rPr>
              <a:t>lados</a:t>
            </a:r>
            <a:r>
              <a:rPr lang="en-US" b="1" dirty="0" smtClean="0">
                <a:solidFill>
                  <a:srgbClr val="C00000"/>
                </a:solidFill>
              </a:rPr>
              <a:t> de </a:t>
            </a:r>
            <a:r>
              <a:rPr lang="en-US" b="1" dirty="0" err="1" smtClean="0">
                <a:solidFill>
                  <a:srgbClr val="C00000"/>
                </a:solidFill>
              </a:rPr>
              <a:t>alta</a:t>
            </a:r>
            <a:r>
              <a:rPr lang="en-US" b="1" dirty="0" smtClean="0">
                <a:solidFill>
                  <a:srgbClr val="C00000"/>
                </a:solidFill>
              </a:rPr>
              <a:t> y </a:t>
            </a:r>
            <a:r>
              <a:rPr lang="en-US" b="1" dirty="0" err="1" smtClean="0">
                <a:solidFill>
                  <a:srgbClr val="C00000"/>
                </a:solidFill>
              </a:rPr>
              <a:t>baja</a:t>
            </a:r>
            <a:r>
              <a:rPr lang="en-US" b="1" dirty="0" smtClean="0">
                <a:solidFill>
                  <a:srgbClr val="C00000"/>
                </a:solidFill>
              </a:rPr>
              <a:t> </a:t>
            </a:r>
            <a:r>
              <a:rPr lang="en-US" b="1" dirty="0" err="1" smtClean="0">
                <a:solidFill>
                  <a:srgbClr val="C00000"/>
                </a:solidFill>
              </a:rPr>
              <a:t>tensión</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Requisitos</a:t>
            </a:r>
            <a:r>
              <a:rPr lang="en-US" b="1" dirty="0" smtClean="0">
                <a:solidFill>
                  <a:srgbClr val="C00000"/>
                </a:solidFill>
              </a:rPr>
              <a:t> de </a:t>
            </a:r>
            <a:r>
              <a:rPr lang="en-US" b="1" dirty="0" err="1" smtClean="0">
                <a:solidFill>
                  <a:srgbClr val="C00000"/>
                </a:solidFill>
              </a:rPr>
              <a:t>regulación</a:t>
            </a:r>
            <a:r>
              <a:rPr lang="en-US" b="1" dirty="0" smtClean="0">
                <a:solidFill>
                  <a:srgbClr val="C00000"/>
                </a:solidFill>
              </a:rPr>
              <a:t> de </a:t>
            </a:r>
            <a:r>
              <a:rPr lang="en-US" b="1" dirty="0" err="1" smtClean="0">
                <a:solidFill>
                  <a:srgbClr val="C00000"/>
                </a:solidFill>
              </a:rPr>
              <a:t>tensión</a:t>
            </a:r>
            <a:r>
              <a:rPr lang="en-US" b="1" dirty="0" smtClean="0">
                <a:solidFill>
                  <a:srgbClr val="C00000"/>
                </a:solidFill>
              </a:rPr>
              <a:t>: </a:t>
            </a:r>
            <a:r>
              <a:rPr lang="en-US" b="1" dirty="0" err="1" smtClean="0">
                <a:solidFill>
                  <a:srgbClr val="C00000"/>
                </a:solidFill>
              </a:rPr>
              <a:t>derivaciones</a:t>
            </a:r>
            <a:r>
              <a:rPr lang="en-US" b="1" dirty="0" smtClean="0">
                <a:solidFill>
                  <a:srgbClr val="C00000"/>
                </a:solidFill>
              </a:rPr>
              <a:t> con </a:t>
            </a:r>
            <a:r>
              <a:rPr lang="en-US" b="1" dirty="0" err="1" smtClean="0">
                <a:solidFill>
                  <a:srgbClr val="C00000"/>
                </a:solidFill>
              </a:rPr>
              <a:t>carga</a:t>
            </a:r>
            <a:r>
              <a:rPr lang="en-US" b="1" dirty="0" smtClean="0">
                <a:solidFill>
                  <a:srgbClr val="C00000"/>
                </a:solidFill>
              </a:rPr>
              <a:t> y sin </a:t>
            </a:r>
            <a:r>
              <a:rPr lang="en-US" b="1" dirty="0" err="1" smtClean="0">
                <a:solidFill>
                  <a:srgbClr val="C00000"/>
                </a:solidFill>
              </a:rPr>
              <a:t>carga</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Impedancia</a:t>
            </a:r>
            <a:r>
              <a:rPr lang="en-US" b="1" dirty="0" smtClean="0">
                <a:solidFill>
                  <a:srgbClr val="C00000"/>
                </a:solidFill>
              </a:rPr>
              <a:t> del </a:t>
            </a:r>
            <a:r>
              <a:rPr lang="en-US" b="1" dirty="0" err="1" smtClean="0">
                <a:solidFill>
                  <a:srgbClr val="C00000"/>
                </a:solidFill>
              </a:rPr>
              <a:t>transformador</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Nivel</a:t>
            </a:r>
            <a:r>
              <a:rPr lang="en-US" b="1" dirty="0" smtClean="0">
                <a:solidFill>
                  <a:srgbClr val="C00000"/>
                </a:solidFill>
              </a:rPr>
              <a:t> de </a:t>
            </a:r>
            <a:r>
              <a:rPr lang="en-US" b="1" dirty="0" err="1" smtClean="0">
                <a:solidFill>
                  <a:srgbClr val="C00000"/>
                </a:solidFill>
              </a:rPr>
              <a:t>sonido</a:t>
            </a:r>
            <a:endParaRPr lang="en-US" b="1" dirty="0" smtClean="0">
              <a:solidFill>
                <a:srgbClr val="C00000"/>
              </a:solidFill>
            </a:endParaRPr>
          </a:p>
          <a:p>
            <a:pPr algn="just"/>
            <a:endParaRPr lang="en-US" dirty="0" smtClean="0"/>
          </a:p>
          <a:p>
            <a:pPr algn="just"/>
            <a:r>
              <a:rPr lang="en-US" b="1" dirty="0" smtClean="0">
                <a:solidFill>
                  <a:srgbClr val="0070C0"/>
                </a:solidFill>
              </a:rPr>
              <a:t>•    </a:t>
            </a:r>
            <a:r>
              <a:rPr lang="en-US" b="1" dirty="0" err="1" smtClean="0">
                <a:solidFill>
                  <a:srgbClr val="0070C0"/>
                </a:solidFill>
              </a:rPr>
              <a:t>Clasificaciones</a:t>
            </a:r>
            <a:r>
              <a:rPr lang="en-US" b="1" dirty="0" smtClean="0">
                <a:solidFill>
                  <a:srgbClr val="0070C0"/>
                </a:solidFill>
              </a:rPr>
              <a:t> de </a:t>
            </a:r>
            <a:r>
              <a:rPr lang="en-US" b="1" dirty="0" err="1" smtClean="0">
                <a:solidFill>
                  <a:srgbClr val="0070C0"/>
                </a:solidFill>
              </a:rPr>
              <a:t>disyuntores</a:t>
            </a:r>
            <a:r>
              <a:rPr lang="en-US" b="1" dirty="0" smtClean="0">
                <a:solidFill>
                  <a:srgbClr val="0070C0"/>
                </a:solidFill>
              </a:rPr>
              <a:t>:</a:t>
            </a:r>
          </a:p>
          <a:p>
            <a:pPr algn="just"/>
            <a:endParaRPr lang="en-US" dirty="0" smtClean="0"/>
          </a:p>
          <a:p>
            <a:pPr marL="742950" lvl="1" indent="-285750" algn="just">
              <a:buFont typeface="Wingdings" panose="05000000000000000000" pitchFamily="2" charset="2"/>
              <a:buChar char="ü"/>
            </a:pPr>
            <a:r>
              <a:rPr lang="en-US" b="1" dirty="0" err="1" smtClean="0">
                <a:solidFill>
                  <a:srgbClr val="C00000"/>
                </a:solidFill>
              </a:rPr>
              <a:t>Voltaje</a:t>
            </a:r>
            <a:r>
              <a:rPr lang="en-US" b="1" dirty="0" smtClean="0">
                <a:solidFill>
                  <a:srgbClr val="C00000"/>
                </a:solidFill>
              </a:rPr>
              <a:t> </a:t>
            </a:r>
            <a:r>
              <a:rPr lang="en-US" b="1" dirty="0" err="1" smtClean="0">
                <a:solidFill>
                  <a:srgbClr val="C00000"/>
                </a:solidFill>
              </a:rPr>
              <a:t>máximo</a:t>
            </a:r>
            <a:r>
              <a:rPr lang="en-US" b="1" dirty="0" smtClean="0">
                <a:solidFill>
                  <a:srgbClr val="C00000"/>
                </a:solidFill>
              </a:rPr>
              <a:t> nominal </a:t>
            </a:r>
          </a:p>
          <a:p>
            <a:pPr marL="742950" lvl="1" indent="-285750" algn="just">
              <a:buFont typeface="Wingdings" panose="05000000000000000000" pitchFamily="2" charset="2"/>
              <a:buChar char="ü"/>
            </a:pPr>
            <a:r>
              <a:rPr lang="en-US" b="1" dirty="0" err="1" smtClean="0">
                <a:solidFill>
                  <a:srgbClr val="C00000"/>
                </a:solidFill>
              </a:rPr>
              <a:t>Corriente</a:t>
            </a:r>
            <a:r>
              <a:rPr lang="en-US" b="1" dirty="0" smtClean="0">
                <a:solidFill>
                  <a:srgbClr val="C00000"/>
                </a:solidFill>
              </a:rPr>
              <a:t> continua nominal</a:t>
            </a:r>
          </a:p>
          <a:p>
            <a:pPr marL="742950" lvl="1" indent="-285750" algn="just">
              <a:buFont typeface="Wingdings" panose="05000000000000000000" pitchFamily="2" charset="2"/>
              <a:buChar char="ü"/>
            </a:pPr>
            <a:r>
              <a:rPr lang="en-US" b="1" dirty="0" smtClean="0">
                <a:solidFill>
                  <a:srgbClr val="C00000"/>
                </a:solidFill>
              </a:rPr>
              <a:t>BIL</a:t>
            </a:r>
          </a:p>
          <a:p>
            <a:pPr marL="742950" lvl="1" indent="-285750" algn="just">
              <a:buFont typeface="Wingdings" panose="05000000000000000000" pitchFamily="2" charset="2"/>
              <a:buChar char="ü"/>
            </a:pPr>
            <a:r>
              <a:rPr lang="en-US" b="1" dirty="0" err="1" smtClean="0">
                <a:solidFill>
                  <a:srgbClr val="C00000"/>
                </a:solidFill>
              </a:rPr>
              <a:t>Corriente</a:t>
            </a:r>
            <a:r>
              <a:rPr lang="en-US" b="1" dirty="0" smtClean="0">
                <a:solidFill>
                  <a:srgbClr val="C00000"/>
                </a:solidFill>
              </a:rPr>
              <a:t> nominal de </a:t>
            </a:r>
            <a:r>
              <a:rPr lang="en-US" b="1" dirty="0" err="1" smtClean="0">
                <a:solidFill>
                  <a:srgbClr val="C00000"/>
                </a:solidFill>
              </a:rPr>
              <a:t>cortocircuito</a:t>
            </a:r>
            <a:r>
              <a:rPr lang="en-US" b="1" dirty="0" smtClean="0">
                <a:solidFill>
                  <a:srgbClr val="C00000"/>
                </a:solidFill>
              </a:rPr>
              <a:t> </a:t>
            </a:r>
          </a:p>
          <a:p>
            <a:pPr marL="742950" lvl="1" indent="-285750" algn="just">
              <a:buFont typeface="Wingdings" panose="05000000000000000000" pitchFamily="2" charset="2"/>
              <a:buChar char="ü"/>
            </a:pPr>
            <a:r>
              <a:rPr lang="en-US" b="1" dirty="0" err="1" smtClean="0">
                <a:solidFill>
                  <a:srgbClr val="C00000"/>
                </a:solidFill>
              </a:rPr>
              <a:t>Tiempo</a:t>
            </a:r>
            <a:r>
              <a:rPr lang="en-US" b="1" dirty="0" smtClean="0">
                <a:solidFill>
                  <a:srgbClr val="C00000"/>
                </a:solidFill>
              </a:rPr>
              <a:t> de </a:t>
            </a:r>
            <a:r>
              <a:rPr lang="en-US" b="1" dirty="0" err="1" smtClean="0">
                <a:solidFill>
                  <a:srgbClr val="C00000"/>
                </a:solidFill>
              </a:rPr>
              <a:t>interrupción</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Frecuencia</a:t>
            </a:r>
            <a:r>
              <a:rPr lang="en-US" b="1" dirty="0" smtClean="0">
                <a:solidFill>
                  <a:srgbClr val="C00000"/>
                </a:solidFill>
              </a:rPr>
              <a:t> nominal</a:t>
            </a:r>
          </a:p>
          <a:p>
            <a:pPr algn="just"/>
            <a:endParaRPr lang="en-US" dirty="0"/>
          </a:p>
        </p:txBody>
      </p:sp>
    </p:spTree>
    <p:extLst>
      <p:ext uri="{BB962C8B-B14F-4D97-AF65-F5344CB8AC3E}">
        <p14:creationId xmlns:p14="http://schemas.microsoft.com/office/powerpoint/2010/main" val="31410869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3" y="223852"/>
            <a:ext cx="11701155" cy="6463308"/>
          </a:xfrm>
          <a:prstGeom prst="rect">
            <a:avLst/>
          </a:prstGeom>
        </p:spPr>
        <p:txBody>
          <a:bodyPr wrap="square">
            <a:spAutoFit/>
          </a:bodyPr>
          <a:lstStyle/>
          <a:p>
            <a:pPr marL="285750" indent="-285750" algn="just">
              <a:buFont typeface="Wingdings" panose="05000000000000000000" pitchFamily="2" charset="2"/>
              <a:buChar char="§"/>
            </a:pPr>
            <a:r>
              <a:rPr lang="en-US" b="1" dirty="0" err="1" smtClean="0">
                <a:solidFill>
                  <a:srgbClr val="0070C0"/>
                </a:solidFill>
              </a:rPr>
              <a:t>Valores</a:t>
            </a:r>
            <a:r>
              <a:rPr lang="en-US" b="1" dirty="0" smtClean="0">
                <a:solidFill>
                  <a:srgbClr val="0070C0"/>
                </a:solidFill>
              </a:rPr>
              <a:t> </a:t>
            </a:r>
            <a:r>
              <a:rPr lang="en-US" b="1" dirty="0" err="1" smtClean="0">
                <a:solidFill>
                  <a:srgbClr val="0070C0"/>
                </a:solidFill>
              </a:rPr>
              <a:t>nominales</a:t>
            </a:r>
            <a:r>
              <a:rPr lang="en-US" b="1" dirty="0" smtClean="0">
                <a:solidFill>
                  <a:srgbClr val="0070C0"/>
                </a:solidFill>
              </a:rPr>
              <a:t> del </a:t>
            </a:r>
            <a:r>
              <a:rPr lang="en-US" b="1" dirty="0" err="1" smtClean="0">
                <a:solidFill>
                  <a:srgbClr val="0070C0"/>
                </a:solidFill>
              </a:rPr>
              <a:t>transformador</a:t>
            </a:r>
            <a:r>
              <a:rPr lang="en-US" b="1" dirty="0" smtClean="0">
                <a:solidFill>
                  <a:srgbClr val="0070C0"/>
                </a:solidFill>
              </a:rPr>
              <a:t> de </a:t>
            </a:r>
            <a:r>
              <a:rPr lang="en-US" b="1" dirty="0" err="1" smtClean="0">
                <a:solidFill>
                  <a:srgbClr val="0070C0"/>
                </a:solidFill>
              </a:rPr>
              <a:t>corriente</a:t>
            </a:r>
            <a:r>
              <a:rPr lang="en-US" b="1" dirty="0" smtClean="0">
                <a:solidFill>
                  <a:srgbClr val="0070C0"/>
                </a:solidFill>
              </a:rPr>
              <a:t> (CT):</a:t>
            </a:r>
          </a:p>
          <a:p>
            <a:pPr marL="742950" lvl="1" indent="-285750" algn="just">
              <a:buFont typeface="Wingdings" panose="05000000000000000000" pitchFamily="2" charset="2"/>
              <a:buChar char="ü"/>
            </a:pPr>
            <a:r>
              <a:rPr lang="en-US" b="1" dirty="0" smtClean="0">
                <a:solidFill>
                  <a:srgbClr val="C00000"/>
                </a:solidFill>
              </a:rPr>
              <a:t>BIL</a:t>
            </a:r>
          </a:p>
          <a:p>
            <a:pPr marL="742950" lvl="1" indent="-285750" algn="just">
              <a:buFont typeface="Wingdings" panose="05000000000000000000" pitchFamily="2" charset="2"/>
              <a:buChar char="ü"/>
            </a:pPr>
            <a:r>
              <a:rPr lang="en-US" b="1" dirty="0" err="1" smtClean="0">
                <a:solidFill>
                  <a:srgbClr val="C00000"/>
                </a:solidFill>
              </a:rPr>
              <a:t>Corriente</a:t>
            </a:r>
            <a:r>
              <a:rPr lang="en-US" b="1" dirty="0" smtClean="0">
                <a:solidFill>
                  <a:srgbClr val="C00000"/>
                </a:solidFill>
              </a:rPr>
              <a:t> nominal </a:t>
            </a:r>
          </a:p>
          <a:p>
            <a:pPr marL="742950" lvl="1" indent="-285750" algn="just">
              <a:buFont typeface="Wingdings" panose="05000000000000000000" pitchFamily="2" charset="2"/>
              <a:buChar char="ü"/>
            </a:pPr>
            <a:r>
              <a:rPr lang="en-US" b="1" dirty="0" err="1" smtClean="0">
                <a:solidFill>
                  <a:srgbClr val="C00000"/>
                </a:solidFill>
              </a:rPr>
              <a:t>Frecuencia</a:t>
            </a:r>
            <a:r>
              <a:rPr lang="en-US" b="1" dirty="0" smtClean="0">
                <a:solidFill>
                  <a:srgbClr val="C00000"/>
                </a:solidFill>
              </a:rPr>
              <a:t> nominal</a:t>
            </a:r>
          </a:p>
          <a:p>
            <a:pPr marL="742950" lvl="1" indent="-285750" algn="just">
              <a:buFont typeface="Wingdings" panose="05000000000000000000" pitchFamily="2" charset="2"/>
              <a:buChar char="ü"/>
            </a:pPr>
            <a:r>
              <a:rPr lang="en-US" b="1" dirty="0" err="1" smtClean="0">
                <a:solidFill>
                  <a:srgbClr val="C00000"/>
                </a:solidFill>
              </a:rPr>
              <a:t>Número</a:t>
            </a:r>
            <a:r>
              <a:rPr lang="en-US" b="1" dirty="0" smtClean="0">
                <a:solidFill>
                  <a:srgbClr val="C00000"/>
                </a:solidFill>
              </a:rPr>
              <a:t> de </a:t>
            </a:r>
            <a:r>
              <a:rPr lang="en-US" b="1" dirty="0" err="1" smtClean="0">
                <a:solidFill>
                  <a:srgbClr val="C00000"/>
                </a:solidFill>
              </a:rPr>
              <a:t>grifos</a:t>
            </a:r>
            <a:r>
              <a:rPr lang="en-US" b="1" dirty="0" smtClean="0">
                <a:solidFill>
                  <a:srgbClr val="C00000"/>
                </a:solidFill>
              </a:rPr>
              <a:t> y </a:t>
            </a:r>
            <a:r>
              <a:rPr lang="en-US" b="1" dirty="0" err="1" smtClean="0">
                <a:solidFill>
                  <a:srgbClr val="C00000"/>
                </a:solidFill>
              </a:rPr>
              <a:t>proporción</a:t>
            </a:r>
            <a:r>
              <a:rPr lang="en-US" b="1" dirty="0" smtClean="0">
                <a:solidFill>
                  <a:srgbClr val="C00000"/>
                </a:solidFill>
              </a:rPr>
              <a:t> para </a:t>
            </a:r>
            <a:r>
              <a:rPr lang="en-US" b="1" dirty="0" err="1" smtClean="0">
                <a:solidFill>
                  <a:srgbClr val="C00000"/>
                </a:solidFill>
              </a:rPr>
              <a:t>cada</a:t>
            </a:r>
            <a:r>
              <a:rPr lang="en-US" b="1" dirty="0" smtClean="0">
                <a:solidFill>
                  <a:srgbClr val="C00000"/>
                </a:solidFill>
              </a:rPr>
              <a:t> </a:t>
            </a:r>
            <a:r>
              <a:rPr lang="en-US" b="1" dirty="0" err="1" smtClean="0">
                <a:solidFill>
                  <a:srgbClr val="C00000"/>
                </a:solidFill>
              </a:rPr>
              <a:t>grifo</a:t>
            </a:r>
            <a:r>
              <a:rPr lang="en-US" b="1" dirty="0" smtClean="0">
                <a:solidFill>
                  <a:srgbClr val="C00000"/>
                </a:solidFill>
              </a:rPr>
              <a:t> </a:t>
            </a:r>
          </a:p>
          <a:p>
            <a:pPr marL="742950" lvl="1" indent="-285750" algn="just">
              <a:buFont typeface="Wingdings" panose="05000000000000000000" pitchFamily="2" charset="2"/>
              <a:buChar char="ü"/>
            </a:pPr>
            <a:r>
              <a:rPr lang="en-US" b="1" dirty="0" err="1" smtClean="0">
                <a:solidFill>
                  <a:srgbClr val="C00000"/>
                </a:solidFill>
              </a:rPr>
              <a:t>Clase</a:t>
            </a:r>
            <a:r>
              <a:rPr lang="en-US" b="1" dirty="0" smtClean="0">
                <a:solidFill>
                  <a:srgbClr val="C00000"/>
                </a:solidFill>
              </a:rPr>
              <a:t> de </a:t>
            </a:r>
            <a:r>
              <a:rPr lang="en-US" b="1" dirty="0" err="1" smtClean="0">
                <a:solidFill>
                  <a:srgbClr val="C00000"/>
                </a:solidFill>
              </a:rPr>
              <a:t>precisión</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Tipo</a:t>
            </a:r>
            <a:r>
              <a:rPr lang="en-US" b="1" dirty="0" smtClean="0">
                <a:solidFill>
                  <a:srgbClr val="C00000"/>
                </a:solidFill>
              </a:rPr>
              <a:t> (CT de </a:t>
            </a:r>
            <a:r>
              <a:rPr lang="en-US" b="1" dirty="0" err="1" smtClean="0">
                <a:solidFill>
                  <a:srgbClr val="C00000"/>
                </a:solidFill>
              </a:rPr>
              <a:t>buje</a:t>
            </a:r>
            <a:r>
              <a:rPr lang="en-US" b="1" dirty="0" smtClean="0">
                <a:solidFill>
                  <a:srgbClr val="C00000"/>
                </a:solidFill>
              </a:rPr>
              <a:t>, </a:t>
            </a:r>
            <a:r>
              <a:rPr lang="en-US" b="1" dirty="0" err="1" smtClean="0">
                <a:solidFill>
                  <a:srgbClr val="C00000"/>
                </a:solidFill>
              </a:rPr>
              <a:t>independiente</a:t>
            </a:r>
            <a:r>
              <a:rPr lang="en-US" b="1" dirty="0" smtClean="0">
                <a:solidFill>
                  <a:srgbClr val="C00000"/>
                </a:solidFill>
              </a:rPr>
              <a:t>, etc.)</a:t>
            </a:r>
          </a:p>
          <a:p>
            <a:pPr algn="just"/>
            <a:endParaRPr lang="en-US" dirty="0" smtClean="0"/>
          </a:p>
          <a:p>
            <a:pPr algn="just"/>
            <a:r>
              <a:rPr lang="en-US" dirty="0" smtClean="0"/>
              <a:t>Para </a:t>
            </a:r>
            <a:r>
              <a:rPr lang="en-US" dirty="0" err="1" smtClean="0"/>
              <a:t>comprender</a:t>
            </a:r>
            <a:r>
              <a:rPr lang="en-US" dirty="0" smtClean="0"/>
              <a:t> </a:t>
            </a:r>
            <a:r>
              <a:rPr lang="en-US" dirty="0" err="1" smtClean="0"/>
              <a:t>mejor</a:t>
            </a:r>
            <a:r>
              <a:rPr lang="en-US" dirty="0" smtClean="0"/>
              <a:t> un </a:t>
            </a:r>
            <a:r>
              <a:rPr lang="en-US" dirty="0" err="1" smtClean="0"/>
              <a:t>proceso</a:t>
            </a:r>
            <a:r>
              <a:rPr lang="en-US" dirty="0" smtClean="0"/>
              <a:t> de </a:t>
            </a:r>
            <a:r>
              <a:rPr lang="en-US" dirty="0" err="1" smtClean="0"/>
              <a:t>selección</a:t>
            </a:r>
            <a:r>
              <a:rPr lang="en-US" dirty="0" smtClean="0"/>
              <a:t> de </a:t>
            </a:r>
            <a:r>
              <a:rPr lang="en-US" dirty="0" err="1" smtClean="0"/>
              <a:t>equipos</a:t>
            </a:r>
            <a:r>
              <a:rPr lang="en-US" dirty="0" smtClean="0"/>
              <a:t>, </a:t>
            </a:r>
            <a:r>
              <a:rPr lang="en-US" dirty="0" err="1" smtClean="0"/>
              <a:t>analicemos</a:t>
            </a:r>
            <a:r>
              <a:rPr lang="en-US" dirty="0" smtClean="0"/>
              <a:t> un </a:t>
            </a:r>
            <a:r>
              <a:rPr lang="en-US" dirty="0" err="1" smtClean="0"/>
              <a:t>ejemplo</a:t>
            </a:r>
            <a:r>
              <a:rPr lang="en-US" dirty="0" smtClean="0"/>
              <a:t> de </a:t>
            </a:r>
            <a:r>
              <a:rPr lang="en-US" dirty="0" err="1" smtClean="0"/>
              <a:t>selección</a:t>
            </a:r>
            <a:r>
              <a:rPr lang="en-US" dirty="0" smtClean="0"/>
              <a:t> de un </a:t>
            </a:r>
            <a:r>
              <a:rPr lang="en-US" dirty="0" err="1" smtClean="0"/>
              <a:t>disyuntor</a:t>
            </a:r>
            <a:r>
              <a:rPr lang="en-US" dirty="0" smtClean="0"/>
              <a:t> de </a:t>
            </a:r>
            <a:r>
              <a:rPr lang="en-US" dirty="0" err="1" smtClean="0"/>
              <a:t>línea</a:t>
            </a:r>
            <a:r>
              <a:rPr lang="en-US" dirty="0" smtClean="0"/>
              <a:t> n.º 3 de 138 kV, que se </a:t>
            </a:r>
            <a:r>
              <a:rPr lang="en-US" dirty="0" err="1" smtClean="0"/>
              <a:t>muestra</a:t>
            </a:r>
            <a:r>
              <a:rPr lang="en-US" dirty="0" smtClean="0"/>
              <a:t> </a:t>
            </a:r>
            <a:r>
              <a:rPr lang="en-US" dirty="0" err="1" smtClean="0"/>
              <a:t>en</a:t>
            </a:r>
            <a:r>
              <a:rPr lang="en-US" dirty="0" smtClean="0"/>
              <a:t> la Fig. 14, </a:t>
            </a:r>
            <a:r>
              <a:rPr lang="en-US" dirty="0" err="1" smtClean="0"/>
              <a:t>suponiendo</a:t>
            </a:r>
            <a:r>
              <a:rPr lang="en-US" dirty="0" smtClean="0"/>
              <a:t> que se dispone de la </a:t>
            </a:r>
            <a:r>
              <a:rPr lang="en-US" dirty="0" err="1" smtClean="0"/>
              <a:t>siguiente</a:t>
            </a:r>
            <a:r>
              <a:rPr lang="en-US" dirty="0" smtClean="0"/>
              <a:t> </a:t>
            </a:r>
            <a:r>
              <a:rPr lang="en-US" dirty="0" err="1" smtClean="0"/>
              <a:t>información</a:t>
            </a:r>
            <a:r>
              <a:rPr lang="en-US" dirty="0" smtClean="0"/>
              <a:t> </a:t>
            </a:r>
            <a:r>
              <a:rPr lang="en-US" dirty="0" err="1" smtClean="0"/>
              <a:t>sobre</a:t>
            </a:r>
            <a:r>
              <a:rPr lang="en-US" dirty="0" smtClean="0"/>
              <a:t> el </a:t>
            </a:r>
            <a:r>
              <a:rPr lang="en-US" dirty="0" err="1" smtClean="0"/>
              <a:t>sistema</a:t>
            </a:r>
            <a:r>
              <a:rPr lang="en-US" dirty="0" smtClean="0"/>
              <a:t>:</a:t>
            </a:r>
          </a:p>
          <a:p>
            <a:pPr algn="just"/>
            <a:endParaRPr lang="en-US" dirty="0" smtClean="0"/>
          </a:p>
          <a:p>
            <a:pPr marL="285750" indent="-285750" algn="just">
              <a:buFont typeface="Arial" panose="020B0604020202020204" pitchFamily="34" charset="0"/>
              <a:buChar char="•"/>
            </a:pPr>
            <a:r>
              <a:rPr lang="en-US" b="1" dirty="0" err="1" smtClean="0">
                <a:solidFill>
                  <a:srgbClr val="0070C0"/>
                </a:solidFill>
              </a:rPr>
              <a:t>Corriente</a:t>
            </a:r>
            <a:r>
              <a:rPr lang="en-US" b="1" dirty="0" smtClean="0">
                <a:solidFill>
                  <a:srgbClr val="0070C0"/>
                </a:solidFill>
              </a:rPr>
              <a:t> continua para </a:t>
            </a:r>
            <a:r>
              <a:rPr lang="en-US" b="1" dirty="0" err="1" smtClean="0">
                <a:solidFill>
                  <a:srgbClr val="0070C0"/>
                </a:solidFill>
              </a:rPr>
              <a:t>todas</a:t>
            </a:r>
            <a:r>
              <a:rPr lang="en-US" b="1" dirty="0" smtClean="0">
                <a:solidFill>
                  <a:srgbClr val="0070C0"/>
                </a:solidFill>
              </a:rPr>
              <a:t> las </a:t>
            </a:r>
            <a:r>
              <a:rPr lang="en-US" b="1" dirty="0" err="1" smtClean="0">
                <a:solidFill>
                  <a:srgbClr val="0070C0"/>
                </a:solidFill>
              </a:rPr>
              <a:t>líneas</a:t>
            </a:r>
            <a:r>
              <a:rPr lang="en-US" b="1" dirty="0" smtClean="0">
                <a:solidFill>
                  <a:srgbClr val="0070C0"/>
                </a:solidFill>
              </a:rPr>
              <a:t>:</a:t>
            </a:r>
          </a:p>
          <a:p>
            <a:pPr marL="742950" lvl="1" indent="-285750" algn="just">
              <a:buFont typeface="Wingdings" panose="05000000000000000000" pitchFamily="2" charset="2"/>
              <a:buChar char="ü"/>
            </a:pPr>
            <a:r>
              <a:rPr lang="en-US" b="1" dirty="0" err="1" smtClean="0">
                <a:solidFill>
                  <a:srgbClr val="C00000"/>
                </a:solidFill>
              </a:rPr>
              <a:t>Línea</a:t>
            </a:r>
            <a:r>
              <a:rPr lang="en-US" b="1" dirty="0" smtClean="0">
                <a:solidFill>
                  <a:srgbClr val="C00000"/>
                </a:solidFill>
              </a:rPr>
              <a:t> #1 – 1,000 A, </a:t>
            </a:r>
          </a:p>
          <a:p>
            <a:pPr marL="742950" lvl="1" indent="-285750" algn="just">
              <a:buFont typeface="Wingdings" panose="05000000000000000000" pitchFamily="2" charset="2"/>
              <a:buChar char="ü"/>
            </a:pPr>
            <a:r>
              <a:rPr lang="en-US" b="1" dirty="0" err="1" smtClean="0">
                <a:solidFill>
                  <a:srgbClr val="C00000"/>
                </a:solidFill>
              </a:rPr>
              <a:t>Línea</a:t>
            </a:r>
            <a:r>
              <a:rPr lang="en-US" b="1" dirty="0" smtClean="0">
                <a:solidFill>
                  <a:srgbClr val="C00000"/>
                </a:solidFill>
              </a:rPr>
              <a:t> #2 – 1,500 A, </a:t>
            </a:r>
          </a:p>
          <a:p>
            <a:pPr marL="742950" lvl="1" indent="-285750" algn="just">
              <a:buFont typeface="Wingdings" panose="05000000000000000000" pitchFamily="2" charset="2"/>
              <a:buChar char="ü"/>
            </a:pPr>
            <a:r>
              <a:rPr lang="en-US" b="1" dirty="0" err="1" smtClean="0">
                <a:solidFill>
                  <a:srgbClr val="C00000"/>
                </a:solidFill>
              </a:rPr>
              <a:t>Línea</a:t>
            </a:r>
            <a:r>
              <a:rPr lang="en-US" b="1" dirty="0" smtClean="0">
                <a:solidFill>
                  <a:srgbClr val="C00000"/>
                </a:solidFill>
              </a:rPr>
              <a:t> #3 – 800A</a:t>
            </a:r>
          </a:p>
          <a:p>
            <a:pPr marL="285750" indent="-285750" algn="just">
              <a:buFont typeface="Arial" panose="020B0604020202020204" pitchFamily="34" charset="0"/>
              <a:buChar char="•"/>
            </a:pPr>
            <a:r>
              <a:rPr lang="en-US" b="1" dirty="0" smtClean="0">
                <a:solidFill>
                  <a:srgbClr val="0070C0"/>
                </a:solidFill>
              </a:rPr>
              <a:t>La </a:t>
            </a:r>
            <a:r>
              <a:rPr lang="en-US" b="1" dirty="0" err="1" smtClean="0">
                <a:solidFill>
                  <a:srgbClr val="0070C0"/>
                </a:solidFill>
              </a:rPr>
              <a:t>corriente</a:t>
            </a:r>
            <a:r>
              <a:rPr lang="en-US" b="1" dirty="0" smtClean="0">
                <a:solidFill>
                  <a:srgbClr val="0070C0"/>
                </a:solidFill>
              </a:rPr>
              <a:t> de </a:t>
            </a:r>
            <a:r>
              <a:rPr lang="en-US" b="1" dirty="0" err="1" smtClean="0">
                <a:solidFill>
                  <a:srgbClr val="0070C0"/>
                </a:solidFill>
              </a:rPr>
              <a:t>falla</a:t>
            </a:r>
            <a:r>
              <a:rPr lang="en-US" b="1" dirty="0" smtClean="0">
                <a:solidFill>
                  <a:srgbClr val="0070C0"/>
                </a:solidFill>
              </a:rPr>
              <a:t> </a:t>
            </a:r>
            <a:r>
              <a:rPr lang="en-US" b="1" dirty="0" err="1" smtClean="0">
                <a:solidFill>
                  <a:srgbClr val="0070C0"/>
                </a:solidFill>
              </a:rPr>
              <a:t>trifásica</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la </a:t>
            </a:r>
            <a:r>
              <a:rPr lang="en-US" b="1" dirty="0" err="1" smtClean="0">
                <a:solidFill>
                  <a:srgbClr val="0070C0"/>
                </a:solidFill>
              </a:rPr>
              <a:t>barra</a:t>
            </a:r>
            <a:r>
              <a:rPr lang="en-US" b="1" dirty="0" smtClean="0">
                <a:solidFill>
                  <a:srgbClr val="0070C0"/>
                </a:solidFill>
              </a:rPr>
              <a:t> </a:t>
            </a:r>
            <a:r>
              <a:rPr lang="en-US" b="1" dirty="0" err="1" smtClean="0">
                <a:solidFill>
                  <a:srgbClr val="0070C0"/>
                </a:solidFill>
              </a:rPr>
              <a:t>es</a:t>
            </a:r>
            <a:r>
              <a:rPr lang="en-US" b="1" dirty="0" smtClean="0">
                <a:solidFill>
                  <a:srgbClr val="0070C0"/>
                </a:solidFill>
              </a:rPr>
              <a:t> de 46,5 kA, </a:t>
            </a:r>
            <a:r>
              <a:rPr lang="en-US" b="1" dirty="0" err="1" smtClean="0">
                <a:solidFill>
                  <a:srgbClr val="0070C0"/>
                </a:solidFill>
              </a:rPr>
              <a:t>aportes</a:t>
            </a:r>
            <a:r>
              <a:rPr lang="en-US" b="1" dirty="0" smtClean="0">
                <a:solidFill>
                  <a:srgbClr val="0070C0"/>
                </a:solidFill>
              </a:rPr>
              <a:t> de las </a:t>
            </a:r>
            <a:r>
              <a:rPr lang="en-US" b="1" dirty="0" err="1" smtClean="0">
                <a:solidFill>
                  <a:srgbClr val="0070C0"/>
                </a:solidFill>
              </a:rPr>
              <a:t>líneas</a:t>
            </a:r>
            <a:r>
              <a:rPr lang="en-US" b="1" dirty="0" smtClean="0">
                <a:solidFill>
                  <a:srgbClr val="0070C0"/>
                </a:solidFill>
              </a:rPr>
              <a:t>:</a:t>
            </a:r>
          </a:p>
          <a:p>
            <a:pPr marL="742950" lvl="1" indent="-285750" algn="just">
              <a:buFont typeface="Wingdings" panose="05000000000000000000" pitchFamily="2" charset="2"/>
              <a:buChar char="ü"/>
            </a:pPr>
            <a:r>
              <a:rPr lang="en-US" b="1" dirty="0" err="1" smtClean="0">
                <a:solidFill>
                  <a:srgbClr val="C00000"/>
                </a:solidFill>
              </a:rPr>
              <a:t>Línea</a:t>
            </a:r>
            <a:r>
              <a:rPr lang="en-US" b="1" dirty="0" smtClean="0">
                <a:solidFill>
                  <a:srgbClr val="C00000"/>
                </a:solidFill>
              </a:rPr>
              <a:t> n.º 1: 24,5 kA, </a:t>
            </a:r>
          </a:p>
          <a:p>
            <a:pPr marL="742950" lvl="1" indent="-285750" algn="just">
              <a:buFont typeface="Wingdings" panose="05000000000000000000" pitchFamily="2" charset="2"/>
              <a:buChar char="ü"/>
            </a:pPr>
            <a:r>
              <a:rPr lang="en-US" b="1" dirty="0" err="1" smtClean="0">
                <a:solidFill>
                  <a:srgbClr val="C00000"/>
                </a:solidFill>
              </a:rPr>
              <a:t>Línea</a:t>
            </a:r>
            <a:r>
              <a:rPr lang="en-US" b="1" dirty="0" smtClean="0">
                <a:solidFill>
                  <a:srgbClr val="C00000"/>
                </a:solidFill>
              </a:rPr>
              <a:t> #2 – 12 kA, </a:t>
            </a:r>
          </a:p>
          <a:p>
            <a:pPr marL="742950" lvl="1" indent="-285750" algn="just">
              <a:buFont typeface="Wingdings" panose="05000000000000000000" pitchFamily="2" charset="2"/>
              <a:buChar char="ü"/>
            </a:pPr>
            <a:r>
              <a:rPr lang="en-US" b="1" dirty="0" err="1" smtClean="0">
                <a:solidFill>
                  <a:srgbClr val="C00000"/>
                </a:solidFill>
              </a:rPr>
              <a:t>Línea</a:t>
            </a:r>
            <a:r>
              <a:rPr lang="en-US" b="1" dirty="0" smtClean="0">
                <a:solidFill>
                  <a:srgbClr val="C00000"/>
                </a:solidFill>
              </a:rPr>
              <a:t> #3 – 10 kA</a:t>
            </a:r>
          </a:p>
          <a:p>
            <a:pPr marL="285750" indent="-285750" algn="just">
              <a:buFont typeface="Arial" panose="020B0604020202020204" pitchFamily="34" charset="0"/>
              <a:buChar char="•"/>
            </a:pPr>
            <a:r>
              <a:rPr lang="en-US" b="1" dirty="0" smtClean="0">
                <a:solidFill>
                  <a:srgbClr val="0070C0"/>
                </a:solidFill>
              </a:rPr>
              <a:t>El </a:t>
            </a:r>
            <a:r>
              <a:rPr lang="en-US" b="1" dirty="0" err="1" smtClean="0">
                <a:solidFill>
                  <a:srgbClr val="0070C0"/>
                </a:solidFill>
              </a:rPr>
              <a:t>crecimiento</a:t>
            </a:r>
            <a:r>
              <a:rPr lang="en-US" b="1" dirty="0" smtClean="0">
                <a:solidFill>
                  <a:srgbClr val="0070C0"/>
                </a:solidFill>
              </a:rPr>
              <a:t> </a:t>
            </a:r>
            <a:r>
              <a:rPr lang="en-US" b="1" dirty="0" err="1" smtClean="0">
                <a:solidFill>
                  <a:srgbClr val="0070C0"/>
                </a:solidFill>
              </a:rPr>
              <a:t>proyectado</a:t>
            </a:r>
            <a:r>
              <a:rPr lang="en-US" b="1" dirty="0" smtClean="0">
                <a:solidFill>
                  <a:srgbClr val="0070C0"/>
                </a:solidFill>
              </a:rPr>
              <a:t> de la </a:t>
            </a:r>
            <a:r>
              <a:rPr lang="en-US" b="1" dirty="0" err="1" smtClean="0">
                <a:solidFill>
                  <a:srgbClr val="0070C0"/>
                </a:solidFill>
              </a:rPr>
              <a:t>carga</a:t>
            </a:r>
            <a:r>
              <a:rPr lang="en-US" b="1" dirty="0" smtClean="0">
                <a:solidFill>
                  <a:srgbClr val="0070C0"/>
                </a:solidFill>
              </a:rPr>
              <a:t> de la </a:t>
            </a:r>
            <a:r>
              <a:rPr lang="en-US" b="1" dirty="0" err="1" smtClean="0">
                <a:solidFill>
                  <a:srgbClr val="0070C0"/>
                </a:solidFill>
              </a:rPr>
              <a:t>subestación</a:t>
            </a:r>
            <a:r>
              <a:rPr lang="en-US" b="1" dirty="0" smtClean="0">
                <a:solidFill>
                  <a:srgbClr val="0070C0"/>
                </a:solidFill>
              </a:rPr>
              <a:t> </a:t>
            </a:r>
            <a:r>
              <a:rPr lang="en-US" b="1" dirty="0" err="1" smtClean="0">
                <a:solidFill>
                  <a:srgbClr val="0070C0"/>
                </a:solidFill>
              </a:rPr>
              <a:t>es</a:t>
            </a:r>
            <a:r>
              <a:rPr lang="en-US" b="1" dirty="0" smtClean="0">
                <a:solidFill>
                  <a:srgbClr val="0070C0"/>
                </a:solidFill>
              </a:rPr>
              <a:t> del 25%</a:t>
            </a:r>
          </a:p>
          <a:p>
            <a:pPr marL="285750" indent="-285750" algn="just">
              <a:buFont typeface="Arial" panose="020B0604020202020204" pitchFamily="34" charset="0"/>
              <a:buChar char="•"/>
            </a:pPr>
            <a:r>
              <a:rPr lang="en-US" b="1" dirty="0" err="1" smtClean="0">
                <a:solidFill>
                  <a:srgbClr val="0070C0"/>
                </a:solidFill>
              </a:rPr>
              <a:t>Clasificaciones</a:t>
            </a:r>
            <a:r>
              <a:rPr lang="en-US" b="1" dirty="0" smtClean="0">
                <a:solidFill>
                  <a:srgbClr val="0070C0"/>
                </a:solidFill>
              </a:rPr>
              <a:t> de </a:t>
            </a:r>
            <a:r>
              <a:rPr lang="en-US" b="1" dirty="0" err="1" smtClean="0">
                <a:solidFill>
                  <a:srgbClr val="0070C0"/>
                </a:solidFill>
              </a:rPr>
              <a:t>interruptores</a:t>
            </a:r>
            <a:r>
              <a:rPr lang="en-US" b="1" dirty="0" smtClean="0">
                <a:solidFill>
                  <a:srgbClr val="0070C0"/>
                </a:solidFill>
              </a:rPr>
              <a:t> </a:t>
            </a:r>
            <a:r>
              <a:rPr lang="en-US" b="1" dirty="0" err="1" smtClean="0">
                <a:solidFill>
                  <a:srgbClr val="0070C0"/>
                </a:solidFill>
              </a:rPr>
              <a:t>disponibles</a:t>
            </a:r>
            <a:r>
              <a:rPr lang="en-US" b="1" dirty="0" smtClean="0">
                <a:solidFill>
                  <a:srgbClr val="0070C0"/>
                </a:solidFill>
              </a:rPr>
              <a:t>:</a:t>
            </a:r>
          </a:p>
          <a:p>
            <a:pPr marL="742950" lvl="1" indent="-285750" algn="just">
              <a:buFont typeface="Wingdings" panose="05000000000000000000" pitchFamily="2" charset="2"/>
              <a:buChar char="ü"/>
            </a:pPr>
            <a:r>
              <a:rPr lang="en-US" b="1" dirty="0" err="1" smtClean="0">
                <a:solidFill>
                  <a:srgbClr val="C00000"/>
                </a:solidFill>
              </a:rPr>
              <a:t>Corriente</a:t>
            </a:r>
            <a:r>
              <a:rPr lang="en-US" b="1" dirty="0" smtClean="0">
                <a:solidFill>
                  <a:srgbClr val="C00000"/>
                </a:solidFill>
              </a:rPr>
              <a:t> continua: 1200 A, 2000 A, 3000 A</a:t>
            </a:r>
          </a:p>
          <a:p>
            <a:pPr marL="742950" lvl="1" indent="-285750" algn="just">
              <a:buFont typeface="Wingdings" panose="05000000000000000000" pitchFamily="2" charset="2"/>
              <a:buChar char="ü"/>
            </a:pPr>
            <a:r>
              <a:rPr lang="en-US" b="1" dirty="0" err="1" smtClean="0">
                <a:solidFill>
                  <a:srgbClr val="C00000"/>
                </a:solidFill>
              </a:rPr>
              <a:t>Capacidad</a:t>
            </a:r>
            <a:r>
              <a:rPr lang="en-US" b="1" dirty="0" smtClean="0">
                <a:solidFill>
                  <a:srgbClr val="C00000"/>
                </a:solidFill>
              </a:rPr>
              <a:t> de </a:t>
            </a:r>
            <a:r>
              <a:rPr lang="en-US" b="1" dirty="0" err="1" smtClean="0">
                <a:solidFill>
                  <a:srgbClr val="C00000"/>
                </a:solidFill>
              </a:rPr>
              <a:t>interrupción</a:t>
            </a:r>
            <a:r>
              <a:rPr lang="en-US" b="1" dirty="0" smtClean="0">
                <a:solidFill>
                  <a:srgbClr val="C00000"/>
                </a:solidFill>
              </a:rPr>
              <a:t> de </a:t>
            </a:r>
            <a:r>
              <a:rPr lang="en-US" b="1" dirty="0" err="1" smtClean="0">
                <a:solidFill>
                  <a:srgbClr val="C00000"/>
                </a:solidFill>
              </a:rPr>
              <a:t>cortocircuito</a:t>
            </a:r>
            <a:r>
              <a:rPr lang="en-US" b="1" dirty="0" smtClean="0">
                <a:solidFill>
                  <a:srgbClr val="C00000"/>
                </a:solidFill>
              </a:rPr>
              <a:t>: 40 kA, 50 kA</a:t>
            </a:r>
          </a:p>
        </p:txBody>
      </p:sp>
    </p:spTree>
    <p:extLst>
      <p:ext uri="{BB962C8B-B14F-4D97-AF65-F5344CB8AC3E}">
        <p14:creationId xmlns:p14="http://schemas.microsoft.com/office/powerpoint/2010/main" val="2181458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3" y="223852"/>
            <a:ext cx="11701155" cy="2585323"/>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n-US" b="1" dirty="0" smtClean="0"/>
          </a:p>
        </p:txBody>
      </p:sp>
      <p:pic>
        <p:nvPicPr>
          <p:cNvPr id="3" name="Imagen 2"/>
          <p:cNvPicPr>
            <a:picLocks noChangeAspect="1"/>
          </p:cNvPicPr>
          <p:nvPr/>
        </p:nvPicPr>
        <p:blipFill>
          <a:blip r:embed="rId3"/>
          <a:stretch>
            <a:fillRect/>
          </a:stretch>
        </p:blipFill>
        <p:spPr>
          <a:xfrm>
            <a:off x="344135" y="223852"/>
            <a:ext cx="5067300" cy="2550703"/>
          </a:xfrm>
          <a:prstGeom prst="rect">
            <a:avLst/>
          </a:prstGeom>
        </p:spPr>
      </p:pic>
      <p:sp>
        <p:nvSpPr>
          <p:cNvPr id="4" name="Rectángulo 3"/>
          <p:cNvSpPr/>
          <p:nvPr/>
        </p:nvSpPr>
        <p:spPr>
          <a:xfrm>
            <a:off x="128525" y="2809175"/>
            <a:ext cx="5249142" cy="646331"/>
          </a:xfrm>
          <a:prstGeom prst="rect">
            <a:avLst/>
          </a:prstGeom>
        </p:spPr>
        <p:txBody>
          <a:bodyPr wrap="square">
            <a:spAutoFit/>
          </a:bodyPr>
          <a:lstStyle/>
          <a:p>
            <a:pPr algn="ctr"/>
            <a:r>
              <a:rPr lang="en-US" b="1" dirty="0" smtClean="0"/>
              <a:t>Fig. 14. Sistema de </a:t>
            </a:r>
            <a:r>
              <a:rPr lang="en-US" b="1" dirty="0" err="1" smtClean="0"/>
              <a:t>potencia</a:t>
            </a:r>
            <a:r>
              <a:rPr lang="en-US" b="1" dirty="0" smtClean="0"/>
              <a:t> para </a:t>
            </a:r>
            <a:r>
              <a:rPr lang="en-US" b="1" dirty="0" err="1" smtClean="0"/>
              <a:t>ejemplo</a:t>
            </a:r>
            <a:r>
              <a:rPr lang="en-US" b="1" dirty="0" smtClean="0"/>
              <a:t> de </a:t>
            </a:r>
            <a:r>
              <a:rPr lang="en-US" b="1" dirty="0" err="1" smtClean="0"/>
              <a:t>selección</a:t>
            </a:r>
            <a:r>
              <a:rPr lang="en-US" b="1" dirty="0" smtClean="0"/>
              <a:t> de </a:t>
            </a:r>
            <a:r>
              <a:rPr lang="en-US" b="1" dirty="0" err="1" smtClean="0"/>
              <a:t>interruptor</a:t>
            </a:r>
            <a:r>
              <a:rPr lang="en-US" b="1" dirty="0" smtClean="0"/>
              <a:t> de 138 kV</a:t>
            </a:r>
            <a:endParaRPr lang="en-US" b="1" dirty="0" smtClean="0"/>
          </a:p>
        </p:txBody>
      </p:sp>
      <p:sp>
        <p:nvSpPr>
          <p:cNvPr id="5" name="Rectángulo 4"/>
          <p:cNvSpPr/>
          <p:nvPr/>
        </p:nvSpPr>
        <p:spPr>
          <a:xfrm>
            <a:off x="5506191" y="223852"/>
            <a:ext cx="6440385" cy="3416320"/>
          </a:xfrm>
          <a:prstGeom prst="rect">
            <a:avLst/>
          </a:prstGeom>
        </p:spPr>
        <p:txBody>
          <a:bodyPr wrap="square">
            <a:spAutoFit/>
          </a:bodyPr>
          <a:lstStyle/>
          <a:p>
            <a:pPr algn="just"/>
            <a:r>
              <a:rPr lang="en-US" b="1" dirty="0" err="1" smtClean="0"/>
              <a:t>Solución</a:t>
            </a:r>
            <a:r>
              <a:rPr lang="en-US" b="1" dirty="0" smtClean="0"/>
              <a:t>:</a:t>
            </a:r>
          </a:p>
          <a:p>
            <a:pPr marL="342900" indent="-342900" algn="just">
              <a:buFont typeface="+mj-lt"/>
              <a:buAutoNum type="arabicPeriod"/>
            </a:pPr>
            <a:r>
              <a:rPr lang="en-US" b="1" dirty="0" err="1" smtClean="0">
                <a:solidFill>
                  <a:srgbClr val="0070C0"/>
                </a:solidFill>
              </a:rPr>
              <a:t>Carga</a:t>
            </a:r>
            <a:r>
              <a:rPr lang="en-US" b="1" dirty="0" smtClean="0">
                <a:solidFill>
                  <a:srgbClr val="0070C0"/>
                </a:solidFill>
              </a:rPr>
              <a:t> </a:t>
            </a:r>
            <a:r>
              <a:rPr lang="en-US" b="1" dirty="0" err="1" smtClean="0">
                <a:solidFill>
                  <a:srgbClr val="0070C0"/>
                </a:solidFill>
              </a:rPr>
              <a:t>futura</a:t>
            </a:r>
            <a:r>
              <a:rPr lang="en-US" b="1" dirty="0" smtClean="0">
                <a:solidFill>
                  <a:srgbClr val="0070C0"/>
                </a:solidFill>
              </a:rPr>
              <a:t> </a:t>
            </a:r>
            <a:r>
              <a:rPr lang="en-US" b="1" dirty="0" err="1" smtClean="0">
                <a:solidFill>
                  <a:srgbClr val="0070C0"/>
                </a:solidFill>
              </a:rPr>
              <a:t>considerando</a:t>
            </a:r>
            <a:r>
              <a:rPr lang="en-US" b="1" dirty="0" smtClean="0">
                <a:solidFill>
                  <a:srgbClr val="0070C0"/>
                </a:solidFill>
              </a:rPr>
              <a:t> un </a:t>
            </a:r>
            <a:r>
              <a:rPr lang="en-US" b="1" dirty="0" err="1" smtClean="0">
                <a:solidFill>
                  <a:srgbClr val="0070C0"/>
                </a:solidFill>
              </a:rPr>
              <a:t>crecimiento</a:t>
            </a:r>
            <a:r>
              <a:rPr lang="en-US" b="1" dirty="0" smtClean="0">
                <a:solidFill>
                  <a:srgbClr val="0070C0"/>
                </a:solidFill>
              </a:rPr>
              <a:t> del 25%: (1000 A + 1500 A – 800 A) x 1,25 = 2125 A.</a:t>
            </a:r>
          </a:p>
          <a:p>
            <a:pPr marL="342900" indent="-342900" algn="just">
              <a:buFont typeface="+mj-lt"/>
              <a:buAutoNum type="arabicPeriod"/>
            </a:pPr>
            <a:r>
              <a:rPr lang="en-US" b="1" dirty="0" err="1" smtClean="0">
                <a:solidFill>
                  <a:srgbClr val="0070C0"/>
                </a:solidFill>
              </a:rPr>
              <a:t>Esta</a:t>
            </a:r>
            <a:r>
              <a:rPr lang="en-US" b="1" dirty="0" smtClean="0">
                <a:solidFill>
                  <a:srgbClr val="0070C0"/>
                </a:solidFill>
              </a:rPr>
              <a:t> </a:t>
            </a:r>
            <a:r>
              <a:rPr lang="en-US" b="1" dirty="0" err="1" smtClean="0">
                <a:solidFill>
                  <a:srgbClr val="0070C0"/>
                </a:solidFill>
              </a:rPr>
              <a:t>carga</a:t>
            </a:r>
            <a:r>
              <a:rPr lang="en-US" b="1" dirty="0" smtClean="0">
                <a:solidFill>
                  <a:srgbClr val="0070C0"/>
                </a:solidFill>
              </a:rPr>
              <a:t> </a:t>
            </a:r>
            <a:r>
              <a:rPr lang="en-US" b="1" dirty="0" err="1" smtClean="0">
                <a:solidFill>
                  <a:srgbClr val="0070C0"/>
                </a:solidFill>
              </a:rPr>
              <a:t>puede</a:t>
            </a:r>
            <a:r>
              <a:rPr lang="en-US" b="1" dirty="0" smtClean="0">
                <a:solidFill>
                  <a:srgbClr val="0070C0"/>
                </a:solidFill>
              </a:rPr>
              <a:t> </a:t>
            </a:r>
            <a:r>
              <a:rPr lang="en-US" b="1" dirty="0" err="1" smtClean="0">
                <a:solidFill>
                  <a:srgbClr val="0070C0"/>
                </a:solidFill>
              </a:rPr>
              <a:t>ser</a:t>
            </a:r>
            <a:r>
              <a:rPr lang="en-US" b="1" dirty="0" smtClean="0">
                <a:solidFill>
                  <a:srgbClr val="0070C0"/>
                </a:solidFill>
              </a:rPr>
              <a:t> </a:t>
            </a:r>
            <a:r>
              <a:rPr lang="en-US" b="1" dirty="0" err="1" smtClean="0">
                <a:solidFill>
                  <a:srgbClr val="0070C0"/>
                </a:solidFill>
              </a:rPr>
              <a:t>alimentada</a:t>
            </a:r>
            <a:r>
              <a:rPr lang="en-US" b="1" dirty="0" smtClean="0">
                <a:solidFill>
                  <a:srgbClr val="0070C0"/>
                </a:solidFill>
              </a:rPr>
              <a:t> </a:t>
            </a:r>
            <a:r>
              <a:rPr lang="en-US" b="1" dirty="0" err="1" smtClean="0">
                <a:solidFill>
                  <a:srgbClr val="0070C0"/>
                </a:solidFill>
              </a:rPr>
              <a:t>desde</a:t>
            </a:r>
            <a:r>
              <a:rPr lang="en-US" b="1" dirty="0" smtClean="0">
                <a:solidFill>
                  <a:srgbClr val="0070C0"/>
                </a:solidFill>
              </a:rPr>
              <a:t> la </a:t>
            </a:r>
            <a:r>
              <a:rPr lang="en-US" b="1" dirty="0" err="1" smtClean="0">
                <a:solidFill>
                  <a:srgbClr val="0070C0"/>
                </a:solidFill>
              </a:rPr>
              <a:t>Línea</a:t>
            </a:r>
            <a:r>
              <a:rPr lang="en-US" b="1" dirty="0" smtClean="0">
                <a:solidFill>
                  <a:srgbClr val="0070C0"/>
                </a:solidFill>
              </a:rPr>
              <a:t> #3 a </a:t>
            </a:r>
            <a:r>
              <a:rPr lang="en-US" b="1" dirty="0" err="1" smtClean="0">
                <a:solidFill>
                  <a:srgbClr val="0070C0"/>
                </a:solidFill>
              </a:rPr>
              <a:t>través</a:t>
            </a:r>
            <a:r>
              <a:rPr lang="en-US" b="1" dirty="0" smtClean="0">
                <a:solidFill>
                  <a:srgbClr val="0070C0"/>
                </a:solidFill>
              </a:rPr>
              <a:t> de </a:t>
            </a:r>
            <a:r>
              <a:rPr lang="en-US" b="1" dirty="0" err="1" smtClean="0">
                <a:solidFill>
                  <a:srgbClr val="0070C0"/>
                </a:solidFill>
              </a:rPr>
              <a:t>su</a:t>
            </a:r>
            <a:r>
              <a:rPr lang="en-US" b="1" dirty="0" smtClean="0">
                <a:solidFill>
                  <a:srgbClr val="0070C0"/>
                </a:solidFill>
              </a:rPr>
              <a:t> </a:t>
            </a:r>
            <a:r>
              <a:rPr lang="en-US" b="1" dirty="0" err="1" smtClean="0">
                <a:solidFill>
                  <a:srgbClr val="0070C0"/>
                </a:solidFill>
              </a:rPr>
              <a:t>disyuntor</a:t>
            </a:r>
            <a:r>
              <a:rPr lang="en-US" b="1" dirty="0" smtClean="0">
                <a:solidFill>
                  <a:srgbClr val="0070C0"/>
                </a:solidFill>
              </a:rPr>
              <a:t> </a:t>
            </a:r>
            <a:r>
              <a:rPr lang="en-US" b="1" dirty="0" err="1" smtClean="0">
                <a:solidFill>
                  <a:srgbClr val="0070C0"/>
                </a:solidFill>
              </a:rPr>
              <a:t>si</a:t>
            </a:r>
            <a:r>
              <a:rPr lang="en-US" b="1" dirty="0" smtClean="0">
                <a:solidFill>
                  <a:srgbClr val="0070C0"/>
                </a:solidFill>
              </a:rPr>
              <a:t> las </a:t>
            </a:r>
            <a:r>
              <a:rPr lang="en-US" b="1" dirty="0" err="1" smtClean="0">
                <a:solidFill>
                  <a:srgbClr val="0070C0"/>
                </a:solidFill>
              </a:rPr>
              <a:t>líneas</a:t>
            </a:r>
            <a:r>
              <a:rPr lang="en-US" b="1" dirty="0" smtClean="0">
                <a:solidFill>
                  <a:srgbClr val="0070C0"/>
                </a:solidFill>
              </a:rPr>
              <a:t> #1 y # 2 </a:t>
            </a:r>
            <a:r>
              <a:rPr lang="en-US" b="1" dirty="0" err="1" smtClean="0">
                <a:solidFill>
                  <a:srgbClr val="0070C0"/>
                </a:solidFill>
              </a:rPr>
              <a:t>están</a:t>
            </a:r>
            <a:r>
              <a:rPr lang="en-US" b="1" dirty="0" smtClean="0">
                <a:solidFill>
                  <a:srgbClr val="0070C0"/>
                </a:solidFill>
              </a:rPr>
              <a:t> </a:t>
            </a:r>
            <a:r>
              <a:rPr lang="en-US" b="1" dirty="0" err="1" smtClean="0">
                <a:solidFill>
                  <a:srgbClr val="0070C0"/>
                </a:solidFill>
              </a:rPr>
              <a:t>desconectadas</a:t>
            </a:r>
            <a:r>
              <a:rPr lang="en-US" b="1" dirty="0" smtClean="0">
                <a:solidFill>
                  <a:srgbClr val="0070C0"/>
                </a:solidFill>
              </a:rPr>
              <a:t>. </a:t>
            </a:r>
            <a:r>
              <a:rPr lang="en-US" b="1" dirty="0" err="1" smtClean="0">
                <a:solidFill>
                  <a:srgbClr val="0070C0"/>
                </a:solidFill>
              </a:rPr>
              <a:t>Por</a:t>
            </a:r>
            <a:r>
              <a:rPr lang="en-US" b="1" dirty="0" smtClean="0">
                <a:solidFill>
                  <a:srgbClr val="0070C0"/>
                </a:solidFill>
              </a:rPr>
              <a:t> lo </a:t>
            </a:r>
            <a:r>
              <a:rPr lang="en-US" b="1" dirty="0" err="1" smtClean="0">
                <a:solidFill>
                  <a:srgbClr val="0070C0"/>
                </a:solidFill>
              </a:rPr>
              <a:t>tanto</a:t>
            </a:r>
            <a:r>
              <a:rPr lang="en-US" b="1" dirty="0" smtClean="0">
                <a:solidFill>
                  <a:srgbClr val="0070C0"/>
                </a:solidFill>
              </a:rPr>
              <a:t>, el </a:t>
            </a:r>
            <a:r>
              <a:rPr lang="en-US" b="1" dirty="0" err="1" smtClean="0">
                <a:solidFill>
                  <a:srgbClr val="0070C0"/>
                </a:solidFill>
              </a:rPr>
              <a:t>interruptor</a:t>
            </a:r>
            <a:r>
              <a:rPr lang="en-US" b="1" dirty="0" smtClean="0">
                <a:solidFill>
                  <a:srgbClr val="0070C0"/>
                </a:solidFill>
              </a:rPr>
              <a:t> </a:t>
            </a:r>
            <a:r>
              <a:rPr lang="en-US" b="1" dirty="0" err="1" smtClean="0">
                <a:solidFill>
                  <a:srgbClr val="0070C0"/>
                </a:solidFill>
              </a:rPr>
              <a:t>debe</a:t>
            </a:r>
            <a:r>
              <a:rPr lang="en-US" b="1" dirty="0" smtClean="0">
                <a:solidFill>
                  <a:srgbClr val="0070C0"/>
                </a:solidFill>
              </a:rPr>
              <a:t> </a:t>
            </a:r>
            <a:r>
              <a:rPr lang="en-US" b="1" dirty="0" err="1" smtClean="0">
                <a:solidFill>
                  <a:srgbClr val="0070C0"/>
                </a:solidFill>
              </a:rPr>
              <a:t>dimensionarse</a:t>
            </a:r>
            <a:r>
              <a:rPr lang="en-US" b="1" dirty="0" smtClean="0">
                <a:solidFill>
                  <a:srgbClr val="0070C0"/>
                </a:solidFill>
              </a:rPr>
              <a:t> para </a:t>
            </a:r>
            <a:r>
              <a:rPr lang="en-US" b="1" dirty="0" err="1" smtClean="0">
                <a:solidFill>
                  <a:srgbClr val="0070C0"/>
                </a:solidFill>
              </a:rPr>
              <a:t>transportar</a:t>
            </a:r>
            <a:r>
              <a:rPr lang="en-US" b="1" dirty="0" smtClean="0">
                <a:solidFill>
                  <a:srgbClr val="0070C0"/>
                </a:solidFill>
              </a:rPr>
              <a:t> al </a:t>
            </a:r>
            <a:r>
              <a:rPr lang="en-US" b="1" dirty="0" err="1" smtClean="0">
                <a:solidFill>
                  <a:srgbClr val="0070C0"/>
                </a:solidFill>
              </a:rPr>
              <a:t>menos</a:t>
            </a:r>
            <a:r>
              <a:rPr lang="en-US" b="1" dirty="0" smtClean="0">
                <a:solidFill>
                  <a:srgbClr val="0070C0"/>
                </a:solidFill>
              </a:rPr>
              <a:t> 2125 A. La </a:t>
            </a:r>
            <a:r>
              <a:rPr lang="en-US" b="1" dirty="0" err="1" smtClean="0">
                <a:solidFill>
                  <a:srgbClr val="0070C0"/>
                </a:solidFill>
              </a:rPr>
              <a:t>capacidad</a:t>
            </a:r>
            <a:r>
              <a:rPr lang="en-US" b="1" dirty="0" smtClean="0">
                <a:solidFill>
                  <a:srgbClr val="0070C0"/>
                </a:solidFill>
              </a:rPr>
              <a:t> continua </a:t>
            </a:r>
            <a:r>
              <a:rPr lang="en-US" b="1" dirty="0" err="1" smtClean="0">
                <a:solidFill>
                  <a:srgbClr val="0070C0"/>
                </a:solidFill>
              </a:rPr>
              <a:t>más</a:t>
            </a:r>
            <a:r>
              <a:rPr lang="en-US" b="1" dirty="0" smtClean="0">
                <a:solidFill>
                  <a:srgbClr val="0070C0"/>
                </a:solidFill>
              </a:rPr>
              <a:t> </a:t>
            </a:r>
            <a:r>
              <a:rPr lang="en-US" b="1" dirty="0" err="1" smtClean="0">
                <a:solidFill>
                  <a:srgbClr val="0070C0"/>
                </a:solidFill>
              </a:rPr>
              <a:t>cercana</a:t>
            </a:r>
            <a:r>
              <a:rPr lang="en-US" b="1" dirty="0" smtClean="0">
                <a:solidFill>
                  <a:srgbClr val="0070C0"/>
                </a:solidFill>
              </a:rPr>
              <a:t> </a:t>
            </a:r>
            <a:r>
              <a:rPr lang="en-US" b="1" dirty="0" err="1" smtClean="0">
                <a:solidFill>
                  <a:srgbClr val="0070C0"/>
                </a:solidFill>
              </a:rPr>
              <a:t>disponible</a:t>
            </a:r>
            <a:r>
              <a:rPr lang="en-US" b="1" dirty="0" smtClean="0">
                <a:solidFill>
                  <a:srgbClr val="0070C0"/>
                </a:solidFill>
              </a:rPr>
              <a:t> que </a:t>
            </a:r>
            <a:r>
              <a:rPr lang="en-US" b="1" dirty="0" err="1" smtClean="0">
                <a:solidFill>
                  <a:srgbClr val="0070C0"/>
                </a:solidFill>
              </a:rPr>
              <a:t>cumple</a:t>
            </a:r>
            <a:r>
              <a:rPr lang="en-US" b="1" dirty="0" smtClean="0">
                <a:solidFill>
                  <a:srgbClr val="0070C0"/>
                </a:solidFill>
              </a:rPr>
              <a:t> con </a:t>
            </a:r>
            <a:r>
              <a:rPr lang="en-US" b="1" dirty="0" err="1" smtClean="0">
                <a:solidFill>
                  <a:srgbClr val="0070C0"/>
                </a:solidFill>
              </a:rPr>
              <a:t>este</a:t>
            </a:r>
            <a:r>
              <a:rPr lang="en-US" b="1" dirty="0" smtClean="0">
                <a:solidFill>
                  <a:srgbClr val="0070C0"/>
                </a:solidFill>
              </a:rPr>
              <a:t> </a:t>
            </a:r>
            <a:r>
              <a:rPr lang="en-US" b="1" dirty="0" err="1" smtClean="0">
                <a:solidFill>
                  <a:srgbClr val="0070C0"/>
                </a:solidFill>
              </a:rPr>
              <a:t>requisito</a:t>
            </a:r>
            <a:r>
              <a:rPr lang="en-US" b="1" dirty="0" smtClean="0">
                <a:solidFill>
                  <a:srgbClr val="0070C0"/>
                </a:solidFill>
              </a:rPr>
              <a:t> </a:t>
            </a:r>
            <a:r>
              <a:rPr lang="en-US" b="1" dirty="0" err="1" smtClean="0">
                <a:solidFill>
                  <a:srgbClr val="0070C0"/>
                </a:solidFill>
              </a:rPr>
              <a:t>es</a:t>
            </a:r>
            <a:r>
              <a:rPr lang="en-US" b="1" dirty="0" smtClean="0">
                <a:solidFill>
                  <a:srgbClr val="0070C0"/>
                </a:solidFill>
              </a:rPr>
              <a:t> 3000 A.</a:t>
            </a:r>
          </a:p>
          <a:p>
            <a:pPr marL="342900" indent="-342900" algn="just">
              <a:buFont typeface="+mj-lt"/>
              <a:buAutoNum type="arabicPeriod"/>
            </a:pPr>
            <a:r>
              <a:rPr lang="en-US" b="1" dirty="0" smtClean="0">
                <a:solidFill>
                  <a:srgbClr val="0070C0"/>
                </a:solidFill>
              </a:rPr>
              <a:t>La </a:t>
            </a:r>
            <a:r>
              <a:rPr lang="en-US" b="1" dirty="0" err="1" smtClean="0">
                <a:solidFill>
                  <a:srgbClr val="0070C0"/>
                </a:solidFill>
              </a:rPr>
              <a:t>corriente</a:t>
            </a:r>
            <a:r>
              <a:rPr lang="en-US" b="1" dirty="0" smtClean="0">
                <a:solidFill>
                  <a:srgbClr val="0070C0"/>
                </a:solidFill>
              </a:rPr>
              <a:t> de </a:t>
            </a:r>
            <a:r>
              <a:rPr lang="en-US" b="1" dirty="0" err="1" smtClean="0">
                <a:solidFill>
                  <a:srgbClr val="0070C0"/>
                </a:solidFill>
              </a:rPr>
              <a:t>falla</a:t>
            </a:r>
            <a:r>
              <a:rPr lang="en-US" b="1" dirty="0" smtClean="0">
                <a:solidFill>
                  <a:srgbClr val="0070C0"/>
                </a:solidFill>
              </a:rPr>
              <a:t> </a:t>
            </a:r>
            <a:r>
              <a:rPr lang="en-US" b="1" dirty="0" err="1" smtClean="0">
                <a:solidFill>
                  <a:srgbClr val="0070C0"/>
                </a:solidFill>
              </a:rPr>
              <a:t>trifásica</a:t>
            </a:r>
            <a:r>
              <a:rPr lang="en-US" b="1" dirty="0" smtClean="0">
                <a:solidFill>
                  <a:srgbClr val="0070C0"/>
                </a:solidFill>
              </a:rPr>
              <a:t> </a:t>
            </a:r>
            <a:r>
              <a:rPr lang="en-US" b="1" dirty="0" err="1" smtClean="0">
                <a:solidFill>
                  <a:srgbClr val="0070C0"/>
                </a:solidFill>
              </a:rPr>
              <a:t>máxima</a:t>
            </a:r>
            <a:r>
              <a:rPr lang="en-US" b="1" dirty="0" smtClean="0">
                <a:solidFill>
                  <a:srgbClr val="0070C0"/>
                </a:solidFill>
              </a:rPr>
              <a:t> que el </a:t>
            </a:r>
            <a:r>
              <a:rPr lang="en-US" b="1" dirty="0" err="1" smtClean="0">
                <a:solidFill>
                  <a:srgbClr val="0070C0"/>
                </a:solidFill>
              </a:rPr>
              <a:t>disyuntor</a:t>
            </a:r>
            <a:r>
              <a:rPr lang="en-US" b="1" dirty="0" smtClean="0">
                <a:solidFill>
                  <a:srgbClr val="0070C0"/>
                </a:solidFill>
              </a:rPr>
              <a:t> de la </a:t>
            </a:r>
            <a:r>
              <a:rPr lang="en-US" b="1" dirty="0" err="1" smtClean="0">
                <a:solidFill>
                  <a:srgbClr val="0070C0"/>
                </a:solidFill>
              </a:rPr>
              <a:t>Línea</a:t>
            </a:r>
            <a:r>
              <a:rPr lang="en-US" b="1" dirty="0" smtClean="0">
                <a:solidFill>
                  <a:srgbClr val="0070C0"/>
                </a:solidFill>
              </a:rPr>
              <a:t> n.º 3 </a:t>
            </a:r>
            <a:r>
              <a:rPr lang="en-US" b="1" dirty="0" err="1" smtClean="0">
                <a:solidFill>
                  <a:srgbClr val="0070C0"/>
                </a:solidFill>
              </a:rPr>
              <a:t>debe</a:t>
            </a:r>
            <a:r>
              <a:rPr lang="en-US" b="1" dirty="0" smtClean="0">
                <a:solidFill>
                  <a:srgbClr val="0070C0"/>
                </a:solidFill>
              </a:rPr>
              <a:t> </a:t>
            </a:r>
            <a:r>
              <a:rPr lang="en-US" b="1" dirty="0" err="1" smtClean="0">
                <a:solidFill>
                  <a:srgbClr val="0070C0"/>
                </a:solidFill>
              </a:rPr>
              <a:t>interrumpir</a:t>
            </a:r>
            <a:r>
              <a:rPr lang="en-US" b="1" dirty="0" smtClean="0">
                <a:solidFill>
                  <a:srgbClr val="0070C0"/>
                </a:solidFill>
              </a:rPr>
              <a:t> se </a:t>
            </a:r>
            <a:r>
              <a:rPr lang="en-US" b="1" dirty="0" err="1" smtClean="0">
                <a:solidFill>
                  <a:srgbClr val="0070C0"/>
                </a:solidFill>
              </a:rPr>
              <a:t>puede</a:t>
            </a:r>
            <a:r>
              <a:rPr lang="en-US" b="1" dirty="0" smtClean="0">
                <a:solidFill>
                  <a:srgbClr val="0070C0"/>
                </a:solidFill>
              </a:rPr>
              <a:t> </a:t>
            </a:r>
            <a:r>
              <a:rPr lang="en-US" b="1" dirty="0" err="1" smtClean="0">
                <a:solidFill>
                  <a:srgbClr val="0070C0"/>
                </a:solidFill>
              </a:rPr>
              <a:t>calcular</a:t>
            </a:r>
            <a:r>
              <a:rPr lang="en-US" b="1" dirty="0" smtClean="0">
                <a:solidFill>
                  <a:srgbClr val="0070C0"/>
                </a:solidFill>
              </a:rPr>
              <a:t> </a:t>
            </a:r>
            <a:r>
              <a:rPr lang="en-US" b="1" dirty="0" err="1" smtClean="0">
                <a:solidFill>
                  <a:srgbClr val="0070C0"/>
                </a:solidFill>
              </a:rPr>
              <a:t>restando</a:t>
            </a:r>
            <a:r>
              <a:rPr lang="en-US" b="1" dirty="0" smtClean="0">
                <a:solidFill>
                  <a:srgbClr val="0070C0"/>
                </a:solidFill>
              </a:rPr>
              <a:t> de la </a:t>
            </a:r>
            <a:r>
              <a:rPr lang="en-US" b="1" dirty="0" err="1" smtClean="0">
                <a:solidFill>
                  <a:srgbClr val="0070C0"/>
                </a:solidFill>
              </a:rPr>
              <a:t>corriente</a:t>
            </a:r>
            <a:r>
              <a:rPr lang="en-US" b="1" dirty="0" smtClean="0">
                <a:solidFill>
                  <a:srgbClr val="0070C0"/>
                </a:solidFill>
              </a:rPr>
              <a:t> de </a:t>
            </a:r>
            <a:r>
              <a:rPr lang="en-US" b="1" dirty="0" err="1" smtClean="0">
                <a:solidFill>
                  <a:srgbClr val="0070C0"/>
                </a:solidFill>
              </a:rPr>
              <a:t>falla</a:t>
            </a:r>
            <a:r>
              <a:rPr lang="en-US" b="1" dirty="0" smtClean="0">
                <a:solidFill>
                  <a:srgbClr val="0070C0"/>
                </a:solidFill>
              </a:rPr>
              <a:t> total de la </a:t>
            </a:r>
            <a:r>
              <a:rPr lang="en-US" b="1" dirty="0" err="1" smtClean="0">
                <a:solidFill>
                  <a:srgbClr val="0070C0"/>
                </a:solidFill>
              </a:rPr>
              <a:t>barra</a:t>
            </a:r>
            <a:r>
              <a:rPr lang="en-US" b="1" dirty="0" smtClean="0">
                <a:solidFill>
                  <a:srgbClr val="0070C0"/>
                </a:solidFill>
              </a:rPr>
              <a:t> </a:t>
            </a:r>
            <a:r>
              <a:rPr lang="en-US" b="1" dirty="0" err="1" smtClean="0">
                <a:solidFill>
                  <a:srgbClr val="0070C0"/>
                </a:solidFill>
              </a:rPr>
              <a:t>una</a:t>
            </a:r>
            <a:r>
              <a:rPr lang="en-US" b="1" dirty="0" smtClean="0">
                <a:solidFill>
                  <a:srgbClr val="0070C0"/>
                </a:solidFill>
              </a:rPr>
              <a:t> </a:t>
            </a:r>
            <a:r>
              <a:rPr lang="en-US" b="1" dirty="0" err="1" smtClean="0">
                <a:solidFill>
                  <a:srgbClr val="0070C0"/>
                </a:solidFill>
              </a:rPr>
              <a:t>contribución</a:t>
            </a:r>
            <a:r>
              <a:rPr lang="en-US" b="1" dirty="0" smtClean="0">
                <a:solidFill>
                  <a:srgbClr val="0070C0"/>
                </a:solidFill>
              </a:rPr>
              <a:t> de la </a:t>
            </a:r>
            <a:r>
              <a:rPr lang="en-US" b="1" dirty="0" err="1" smtClean="0">
                <a:solidFill>
                  <a:srgbClr val="0070C0"/>
                </a:solidFill>
              </a:rPr>
              <a:t>línea</a:t>
            </a:r>
            <a:r>
              <a:rPr lang="en-US" b="1" dirty="0" smtClean="0">
                <a:solidFill>
                  <a:srgbClr val="0070C0"/>
                </a:solidFill>
              </a:rPr>
              <a:t># 3, </a:t>
            </a:r>
            <a:r>
              <a:rPr lang="en-US" b="1" dirty="0" err="1" smtClean="0">
                <a:solidFill>
                  <a:srgbClr val="0070C0"/>
                </a:solidFill>
              </a:rPr>
              <a:t>es</a:t>
            </a:r>
            <a:r>
              <a:rPr lang="en-US" b="1" dirty="0" smtClean="0">
                <a:solidFill>
                  <a:srgbClr val="0070C0"/>
                </a:solidFill>
              </a:rPr>
              <a:t> </a:t>
            </a:r>
            <a:r>
              <a:rPr lang="en-US" b="1" dirty="0" err="1" smtClean="0">
                <a:solidFill>
                  <a:srgbClr val="0070C0"/>
                </a:solidFill>
              </a:rPr>
              <a:t>decir</a:t>
            </a:r>
            <a:r>
              <a:rPr lang="en-US" b="1" dirty="0" smtClean="0">
                <a:solidFill>
                  <a:srgbClr val="0070C0"/>
                </a:solidFill>
              </a:rPr>
              <a:t>, 46,5 – 10 = 36,5 kA</a:t>
            </a:r>
          </a:p>
        </p:txBody>
      </p:sp>
      <p:sp>
        <p:nvSpPr>
          <p:cNvPr id="6" name="Rectángulo 5"/>
          <p:cNvSpPr/>
          <p:nvPr/>
        </p:nvSpPr>
        <p:spPr>
          <a:xfrm>
            <a:off x="0" y="3490126"/>
            <a:ext cx="11863448" cy="3693319"/>
          </a:xfrm>
          <a:prstGeom prst="rect">
            <a:avLst/>
          </a:prstGeom>
        </p:spPr>
        <p:txBody>
          <a:bodyPr wrap="square">
            <a:spAutoFit/>
          </a:bodyPr>
          <a:lstStyle/>
          <a:p>
            <a:pPr marL="342900" indent="-342900" algn="just">
              <a:buFont typeface="+mj-lt"/>
              <a:buAutoNum type="arabicPeriod" startAt="4"/>
            </a:pPr>
            <a:r>
              <a:rPr lang="en-US" b="1" dirty="0" smtClean="0">
                <a:solidFill>
                  <a:srgbClr val="0070C0"/>
                </a:solidFill>
              </a:rPr>
              <a:t>La </a:t>
            </a:r>
            <a:r>
              <a:rPr lang="en-US" b="1" dirty="0" err="1" smtClean="0">
                <a:solidFill>
                  <a:srgbClr val="0070C0"/>
                </a:solidFill>
              </a:rPr>
              <a:t>clasificación</a:t>
            </a:r>
            <a:r>
              <a:rPr lang="en-US" b="1" dirty="0" smtClean="0">
                <a:solidFill>
                  <a:srgbClr val="0070C0"/>
                </a:solidFill>
              </a:rPr>
              <a:t> de </a:t>
            </a:r>
            <a:r>
              <a:rPr lang="en-US" b="1" dirty="0" err="1" smtClean="0">
                <a:solidFill>
                  <a:srgbClr val="0070C0"/>
                </a:solidFill>
              </a:rPr>
              <a:t>interrupción</a:t>
            </a:r>
            <a:r>
              <a:rPr lang="en-US" b="1" dirty="0" smtClean="0">
                <a:solidFill>
                  <a:srgbClr val="0070C0"/>
                </a:solidFill>
              </a:rPr>
              <a:t> de </a:t>
            </a:r>
            <a:r>
              <a:rPr lang="en-US" b="1" dirty="0" err="1" smtClean="0">
                <a:solidFill>
                  <a:srgbClr val="0070C0"/>
                </a:solidFill>
              </a:rPr>
              <a:t>corriente</a:t>
            </a:r>
            <a:r>
              <a:rPr lang="en-US" b="1" dirty="0" smtClean="0">
                <a:solidFill>
                  <a:srgbClr val="0070C0"/>
                </a:solidFill>
              </a:rPr>
              <a:t> de </a:t>
            </a:r>
            <a:r>
              <a:rPr lang="en-US" b="1" dirty="0" err="1" smtClean="0">
                <a:solidFill>
                  <a:srgbClr val="0070C0"/>
                </a:solidFill>
              </a:rPr>
              <a:t>cortocircuito</a:t>
            </a:r>
            <a:r>
              <a:rPr lang="en-US" b="1" dirty="0" smtClean="0">
                <a:solidFill>
                  <a:srgbClr val="0070C0"/>
                </a:solidFill>
              </a:rPr>
              <a:t> </a:t>
            </a:r>
            <a:r>
              <a:rPr lang="en-US" b="1" dirty="0" err="1" smtClean="0">
                <a:solidFill>
                  <a:srgbClr val="0070C0"/>
                </a:solidFill>
              </a:rPr>
              <a:t>más</a:t>
            </a:r>
            <a:r>
              <a:rPr lang="en-US" b="1" dirty="0" smtClean="0">
                <a:solidFill>
                  <a:srgbClr val="0070C0"/>
                </a:solidFill>
              </a:rPr>
              <a:t> </a:t>
            </a:r>
            <a:r>
              <a:rPr lang="en-US" b="1" dirty="0" err="1" smtClean="0">
                <a:solidFill>
                  <a:srgbClr val="0070C0"/>
                </a:solidFill>
              </a:rPr>
              <a:t>cercana</a:t>
            </a:r>
            <a:r>
              <a:rPr lang="en-US" b="1" dirty="0" smtClean="0">
                <a:solidFill>
                  <a:srgbClr val="0070C0"/>
                </a:solidFill>
              </a:rPr>
              <a:t> y el </a:t>
            </a:r>
            <a:r>
              <a:rPr lang="en-US" b="1" dirty="0" err="1" smtClean="0">
                <a:solidFill>
                  <a:srgbClr val="0070C0"/>
                </a:solidFill>
              </a:rPr>
              <a:t>requisito</a:t>
            </a:r>
            <a:r>
              <a:rPr lang="en-US" b="1" dirty="0" smtClean="0">
                <a:solidFill>
                  <a:srgbClr val="0070C0"/>
                </a:solidFill>
              </a:rPr>
              <a:t> de </a:t>
            </a:r>
            <a:r>
              <a:rPr lang="en-US" b="1" dirty="0" err="1" smtClean="0">
                <a:solidFill>
                  <a:srgbClr val="0070C0"/>
                </a:solidFill>
              </a:rPr>
              <a:t>cumplimiento</a:t>
            </a:r>
            <a:r>
              <a:rPr lang="en-US" b="1" dirty="0" smtClean="0">
                <a:solidFill>
                  <a:srgbClr val="0070C0"/>
                </a:solidFill>
              </a:rPr>
              <a:t> de al </a:t>
            </a:r>
            <a:r>
              <a:rPr lang="en-US" b="1" dirty="0" err="1" smtClean="0">
                <a:solidFill>
                  <a:srgbClr val="0070C0"/>
                </a:solidFill>
              </a:rPr>
              <a:t>menos</a:t>
            </a:r>
            <a:r>
              <a:rPr lang="en-US" b="1" dirty="0" smtClean="0">
                <a:solidFill>
                  <a:srgbClr val="0070C0"/>
                </a:solidFill>
              </a:rPr>
              <a:t> 36,5 kA </a:t>
            </a:r>
            <a:r>
              <a:rPr lang="en-US" b="1" dirty="0" err="1" smtClean="0">
                <a:solidFill>
                  <a:srgbClr val="0070C0"/>
                </a:solidFill>
              </a:rPr>
              <a:t>es</a:t>
            </a:r>
            <a:r>
              <a:rPr lang="en-US" b="1" dirty="0" smtClean="0">
                <a:solidFill>
                  <a:srgbClr val="0070C0"/>
                </a:solidFill>
              </a:rPr>
              <a:t> 40 kA</a:t>
            </a:r>
          </a:p>
          <a:p>
            <a:pPr marL="342900" indent="-342900" algn="just">
              <a:buFont typeface="+mj-lt"/>
              <a:buAutoNum type="arabicPeriod" startAt="4"/>
            </a:pPr>
            <a:r>
              <a:rPr lang="en-US" b="1" dirty="0" smtClean="0">
                <a:solidFill>
                  <a:srgbClr val="0070C0"/>
                </a:solidFill>
              </a:rPr>
              <a:t>Este </a:t>
            </a:r>
            <a:r>
              <a:rPr lang="en-US" b="1" dirty="0" err="1" smtClean="0">
                <a:solidFill>
                  <a:srgbClr val="0070C0"/>
                </a:solidFill>
              </a:rPr>
              <a:t>es</a:t>
            </a:r>
            <a:r>
              <a:rPr lang="en-US" b="1" dirty="0" smtClean="0">
                <a:solidFill>
                  <a:srgbClr val="0070C0"/>
                </a:solidFill>
              </a:rPr>
              <a:t> un </a:t>
            </a:r>
            <a:r>
              <a:rPr lang="en-US" b="1" dirty="0" err="1" smtClean="0">
                <a:solidFill>
                  <a:srgbClr val="0070C0"/>
                </a:solidFill>
              </a:rPr>
              <a:t>resumen</a:t>
            </a:r>
            <a:r>
              <a:rPr lang="en-US" b="1" dirty="0" smtClean="0">
                <a:solidFill>
                  <a:srgbClr val="0070C0"/>
                </a:solidFill>
              </a:rPr>
              <a:t> de las </a:t>
            </a:r>
            <a:r>
              <a:rPr lang="en-US" b="1" dirty="0" err="1" smtClean="0">
                <a:solidFill>
                  <a:srgbClr val="0070C0"/>
                </a:solidFill>
              </a:rPr>
              <a:t>clasificaciones</a:t>
            </a:r>
            <a:r>
              <a:rPr lang="en-US" b="1" dirty="0" smtClean="0">
                <a:solidFill>
                  <a:srgbClr val="0070C0"/>
                </a:solidFill>
              </a:rPr>
              <a:t> de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interruptores</a:t>
            </a:r>
            <a:r>
              <a:rPr lang="en-US" b="1" dirty="0" smtClean="0">
                <a:solidFill>
                  <a:srgbClr val="0070C0"/>
                </a:solidFill>
              </a:rPr>
              <a:t> </a:t>
            </a:r>
            <a:r>
              <a:rPr lang="en-US" b="1" dirty="0" err="1" smtClean="0">
                <a:solidFill>
                  <a:srgbClr val="0070C0"/>
                </a:solidFill>
              </a:rPr>
              <a:t>automáticos</a:t>
            </a:r>
            <a:r>
              <a:rPr lang="en-US" b="1" dirty="0" smtClean="0">
                <a:solidFill>
                  <a:srgbClr val="0070C0"/>
                </a:solidFill>
              </a:rPr>
              <a:t> </a:t>
            </a:r>
            <a:r>
              <a:rPr lang="en-US" b="1" dirty="0" err="1" smtClean="0">
                <a:solidFill>
                  <a:srgbClr val="0070C0"/>
                </a:solidFill>
              </a:rPr>
              <a:t>seleccionados</a:t>
            </a:r>
            <a:r>
              <a:rPr lang="en-US" b="1" dirty="0" smtClean="0">
                <a:solidFill>
                  <a:srgbClr val="0070C0"/>
                </a:solidFill>
              </a:rPr>
              <a:t>:</a:t>
            </a:r>
          </a:p>
          <a:p>
            <a:pPr lvl="1" algn="just"/>
            <a:r>
              <a:rPr lang="en-US" b="1" dirty="0" smtClean="0">
                <a:solidFill>
                  <a:srgbClr val="C00000"/>
                </a:solidFill>
              </a:rPr>
              <a:t>5.1. </a:t>
            </a:r>
            <a:r>
              <a:rPr lang="en-US" b="1" dirty="0" err="1" smtClean="0">
                <a:solidFill>
                  <a:srgbClr val="C00000"/>
                </a:solidFill>
              </a:rPr>
              <a:t>Tensión</a:t>
            </a:r>
            <a:r>
              <a:rPr lang="en-US" b="1" dirty="0" smtClean="0">
                <a:solidFill>
                  <a:srgbClr val="C00000"/>
                </a:solidFill>
              </a:rPr>
              <a:t> nominal </a:t>
            </a:r>
            <a:r>
              <a:rPr lang="en-US" b="1" dirty="0" err="1" smtClean="0">
                <a:solidFill>
                  <a:srgbClr val="C00000"/>
                </a:solidFill>
              </a:rPr>
              <a:t>máxima</a:t>
            </a:r>
            <a:r>
              <a:rPr lang="en-US" b="1" dirty="0" smtClean="0">
                <a:solidFill>
                  <a:srgbClr val="C00000"/>
                </a:solidFill>
              </a:rPr>
              <a:t> – 138 kV</a:t>
            </a:r>
          </a:p>
          <a:p>
            <a:pPr lvl="1" algn="just"/>
            <a:r>
              <a:rPr lang="en-US" b="1" dirty="0" smtClean="0">
                <a:solidFill>
                  <a:srgbClr val="C00000"/>
                </a:solidFill>
              </a:rPr>
              <a:t>5.2. </a:t>
            </a:r>
            <a:r>
              <a:rPr lang="en-US" b="1" dirty="0" err="1" smtClean="0">
                <a:solidFill>
                  <a:srgbClr val="C00000"/>
                </a:solidFill>
              </a:rPr>
              <a:t>Corriente</a:t>
            </a:r>
            <a:r>
              <a:rPr lang="en-US" b="1" dirty="0" smtClean="0">
                <a:solidFill>
                  <a:srgbClr val="C00000"/>
                </a:solidFill>
              </a:rPr>
              <a:t> nominal continua – 3000 A</a:t>
            </a:r>
          </a:p>
          <a:p>
            <a:pPr lvl="1" algn="just"/>
            <a:r>
              <a:rPr lang="en-US" b="1" dirty="0" smtClean="0">
                <a:solidFill>
                  <a:srgbClr val="C00000"/>
                </a:solidFill>
              </a:rPr>
              <a:t>5.3. BIL – 650 kV</a:t>
            </a:r>
          </a:p>
          <a:p>
            <a:pPr lvl="1" algn="just"/>
            <a:r>
              <a:rPr lang="en-US" b="1" dirty="0" smtClean="0">
                <a:solidFill>
                  <a:srgbClr val="C00000"/>
                </a:solidFill>
              </a:rPr>
              <a:t>5.4. </a:t>
            </a:r>
            <a:r>
              <a:rPr lang="en-US" b="1" dirty="0" err="1" smtClean="0">
                <a:solidFill>
                  <a:srgbClr val="C00000"/>
                </a:solidFill>
              </a:rPr>
              <a:t>Corriente</a:t>
            </a:r>
            <a:r>
              <a:rPr lang="en-US" b="1" dirty="0" smtClean="0">
                <a:solidFill>
                  <a:srgbClr val="C00000"/>
                </a:solidFill>
              </a:rPr>
              <a:t> nominal de </a:t>
            </a:r>
            <a:r>
              <a:rPr lang="en-US" b="1" dirty="0" err="1" smtClean="0">
                <a:solidFill>
                  <a:srgbClr val="C00000"/>
                </a:solidFill>
              </a:rPr>
              <a:t>cortocircuito</a:t>
            </a:r>
            <a:r>
              <a:rPr lang="en-US" b="1" dirty="0" smtClean="0">
                <a:solidFill>
                  <a:srgbClr val="C00000"/>
                </a:solidFill>
              </a:rPr>
              <a:t> – 40 kA</a:t>
            </a:r>
          </a:p>
          <a:p>
            <a:pPr marL="0" lvl="1" algn="just"/>
            <a:endParaRPr lang="en-US" dirty="0" smtClean="0"/>
          </a:p>
          <a:p>
            <a:pPr marL="0" lvl="1" algn="just"/>
            <a:r>
              <a:rPr lang="en-US" dirty="0" smtClean="0"/>
              <a:t>Como se </a:t>
            </a:r>
            <a:r>
              <a:rPr lang="en-US" dirty="0" err="1" smtClean="0"/>
              <a:t>puede</a:t>
            </a:r>
            <a:r>
              <a:rPr lang="en-US" dirty="0" smtClean="0"/>
              <a:t> </a:t>
            </a:r>
            <a:r>
              <a:rPr lang="en-US" dirty="0" err="1" smtClean="0"/>
              <a:t>ver</a:t>
            </a:r>
            <a:r>
              <a:rPr lang="en-US" dirty="0" smtClean="0"/>
              <a:t>, la </a:t>
            </a:r>
            <a:r>
              <a:rPr lang="en-US" dirty="0" err="1" smtClean="0"/>
              <a:t>selección</a:t>
            </a:r>
            <a:r>
              <a:rPr lang="en-US" dirty="0" smtClean="0"/>
              <a:t> de </a:t>
            </a:r>
            <a:r>
              <a:rPr lang="en-US" dirty="0" err="1" smtClean="0"/>
              <a:t>equipos</a:t>
            </a:r>
            <a:r>
              <a:rPr lang="en-US" dirty="0" smtClean="0"/>
              <a:t> para </a:t>
            </a:r>
            <a:r>
              <a:rPr lang="en-US" dirty="0" err="1" smtClean="0"/>
              <a:t>una</a:t>
            </a:r>
            <a:r>
              <a:rPr lang="en-US" dirty="0" smtClean="0"/>
              <a:t> </a:t>
            </a:r>
            <a:r>
              <a:rPr lang="en-US" dirty="0" err="1" smtClean="0"/>
              <a:t>aplicación</a:t>
            </a:r>
            <a:r>
              <a:rPr lang="en-US" dirty="0" smtClean="0"/>
              <a:t> </a:t>
            </a:r>
            <a:r>
              <a:rPr lang="en-US" dirty="0" err="1" smtClean="0"/>
              <a:t>específica</a:t>
            </a:r>
            <a:r>
              <a:rPr lang="en-US" dirty="0" smtClean="0"/>
              <a:t> </a:t>
            </a:r>
            <a:r>
              <a:rPr lang="en-US" dirty="0" err="1" smtClean="0"/>
              <a:t>requiere</a:t>
            </a:r>
            <a:r>
              <a:rPr lang="en-US" dirty="0" smtClean="0"/>
              <a:t> </a:t>
            </a:r>
            <a:r>
              <a:rPr lang="en-US" dirty="0" err="1" smtClean="0"/>
              <a:t>datos</a:t>
            </a:r>
            <a:r>
              <a:rPr lang="en-US" dirty="0" smtClean="0"/>
              <a:t> de entrada que </a:t>
            </a:r>
            <a:r>
              <a:rPr lang="en-US" dirty="0" err="1" smtClean="0"/>
              <a:t>pueden</a:t>
            </a:r>
            <a:r>
              <a:rPr lang="en-US" dirty="0" smtClean="0"/>
              <a:t> </a:t>
            </a:r>
            <a:r>
              <a:rPr lang="en-US" dirty="0" err="1" smtClean="0"/>
              <a:t>obtenerse</a:t>
            </a:r>
            <a:r>
              <a:rPr lang="en-US" dirty="0" smtClean="0"/>
              <a:t> de </a:t>
            </a:r>
            <a:r>
              <a:rPr lang="en-US" dirty="0" err="1" smtClean="0"/>
              <a:t>los</a:t>
            </a:r>
            <a:r>
              <a:rPr lang="en-US" dirty="0" smtClean="0"/>
              <a:t> </a:t>
            </a:r>
            <a:r>
              <a:rPr lang="en-US" dirty="0" err="1" smtClean="0"/>
              <a:t>estudios</a:t>
            </a:r>
            <a:r>
              <a:rPr lang="en-US" dirty="0" smtClean="0"/>
              <a:t> del </a:t>
            </a:r>
            <a:r>
              <a:rPr lang="en-US" dirty="0" err="1" smtClean="0"/>
              <a:t>sistema</a:t>
            </a:r>
            <a:r>
              <a:rPr lang="en-US" dirty="0" smtClean="0"/>
              <a:t>. </a:t>
            </a:r>
            <a:r>
              <a:rPr lang="en-US" dirty="0" err="1" smtClean="0"/>
              <a:t>Dichos</a:t>
            </a:r>
            <a:r>
              <a:rPr lang="en-US" dirty="0" smtClean="0"/>
              <a:t> </a:t>
            </a:r>
            <a:r>
              <a:rPr lang="en-US" dirty="0" err="1" smtClean="0"/>
              <a:t>datos</a:t>
            </a:r>
            <a:r>
              <a:rPr lang="en-US" dirty="0" smtClean="0"/>
              <a:t> </a:t>
            </a:r>
            <a:r>
              <a:rPr lang="en-US" dirty="0" err="1" smtClean="0"/>
              <a:t>incluyen</a:t>
            </a:r>
            <a:r>
              <a:rPr lang="en-US" dirty="0" smtClean="0"/>
              <a:t> </a:t>
            </a:r>
            <a:r>
              <a:rPr lang="en-US" dirty="0" err="1" smtClean="0"/>
              <a:t>flujos</a:t>
            </a:r>
            <a:r>
              <a:rPr lang="en-US" dirty="0" smtClean="0"/>
              <a:t> de </a:t>
            </a:r>
            <a:r>
              <a:rPr lang="en-US" dirty="0" err="1" smtClean="0"/>
              <a:t>energía</a:t>
            </a:r>
            <a:r>
              <a:rPr lang="en-US" dirty="0" smtClean="0"/>
              <a:t>, </a:t>
            </a:r>
            <a:r>
              <a:rPr lang="en-US" dirty="0" err="1" smtClean="0"/>
              <a:t>proyección</a:t>
            </a:r>
            <a:r>
              <a:rPr lang="en-US" dirty="0" smtClean="0"/>
              <a:t> de </a:t>
            </a:r>
            <a:r>
              <a:rPr lang="en-US" dirty="0" err="1" smtClean="0"/>
              <a:t>carga</a:t>
            </a:r>
            <a:r>
              <a:rPr lang="en-US" dirty="0" smtClean="0"/>
              <a:t>, </a:t>
            </a:r>
            <a:r>
              <a:rPr lang="en-US" dirty="0" err="1" smtClean="0"/>
              <a:t>cálculos</a:t>
            </a:r>
            <a:r>
              <a:rPr lang="en-US" dirty="0" smtClean="0"/>
              <a:t> de </a:t>
            </a:r>
            <a:r>
              <a:rPr lang="en-US" dirty="0" err="1" smtClean="0"/>
              <a:t>corriente</a:t>
            </a:r>
            <a:r>
              <a:rPr lang="en-US" dirty="0" smtClean="0"/>
              <a:t> de </a:t>
            </a:r>
            <a:r>
              <a:rPr lang="en-US" dirty="0" err="1" smtClean="0"/>
              <a:t>cortocircuito</a:t>
            </a:r>
            <a:r>
              <a:rPr lang="en-US" dirty="0" smtClean="0"/>
              <a:t>, etc., que </a:t>
            </a:r>
            <a:r>
              <a:rPr lang="en-US" dirty="0" err="1" smtClean="0"/>
              <a:t>suelen</a:t>
            </a:r>
            <a:r>
              <a:rPr lang="en-US" dirty="0" smtClean="0"/>
              <a:t> </a:t>
            </a:r>
            <a:r>
              <a:rPr lang="en-US" dirty="0" err="1" smtClean="0"/>
              <a:t>realizar</a:t>
            </a:r>
            <a:r>
              <a:rPr lang="en-US" dirty="0" smtClean="0"/>
              <a:t> </a:t>
            </a:r>
            <a:r>
              <a:rPr lang="en-US" dirty="0" err="1" smtClean="0"/>
              <a:t>los</a:t>
            </a:r>
            <a:r>
              <a:rPr lang="en-US" dirty="0" smtClean="0"/>
              <a:t> </a:t>
            </a:r>
            <a:r>
              <a:rPr lang="en-US" dirty="0" err="1" smtClean="0"/>
              <a:t>planificadores</a:t>
            </a:r>
            <a:r>
              <a:rPr lang="en-US" dirty="0" smtClean="0"/>
              <a:t> de las </a:t>
            </a:r>
            <a:r>
              <a:rPr lang="en-US" dirty="0" err="1" smtClean="0"/>
              <a:t>empresas</a:t>
            </a:r>
            <a:r>
              <a:rPr lang="en-US" dirty="0" smtClean="0"/>
              <a:t> de </a:t>
            </a:r>
            <a:r>
              <a:rPr lang="en-US" dirty="0" err="1" smtClean="0"/>
              <a:t>servicios</a:t>
            </a:r>
            <a:r>
              <a:rPr lang="en-US" dirty="0" smtClean="0"/>
              <a:t> </a:t>
            </a:r>
            <a:r>
              <a:rPr lang="en-US" dirty="0" err="1" smtClean="0"/>
              <a:t>públicos</a:t>
            </a:r>
            <a:r>
              <a:rPr lang="en-US" dirty="0" smtClean="0"/>
              <a:t>.</a:t>
            </a:r>
          </a:p>
          <a:p>
            <a:pPr marL="0" lvl="1" algn="just"/>
            <a:endParaRPr lang="es-ES" dirty="0" smtClean="0"/>
          </a:p>
          <a:p>
            <a:pPr marL="0" lvl="1" algn="just"/>
            <a:endParaRPr lang="en-US" dirty="0" smtClean="0"/>
          </a:p>
        </p:txBody>
      </p:sp>
    </p:spTree>
    <p:extLst>
      <p:ext uri="{BB962C8B-B14F-4D97-AF65-F5344CB8AC3E}">
        <p14:creationId xmlns:p14="http://schemas.microsoft.com/office/powerpoint/2010/main" val="39583767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3" y="223852"/>
            <a:ext cx="11701155" cy="6186309"/>
          </a:xfrm>
          <a:prstGeom prst="rect">
            <a:avLst/>
          </a:prstGeom>
        </p:spPr>
        <p:txBody>
          <a:bodyPr wrap="square">
            <a:spAutoFit/>
          </a:bodyPr>
          <a:lstStyle/>
          <a:p>
            <a:pPr algn="just"/>
            <a:r>
              <a:rPr lang="en-US" b="1" dirty="0" err="1" smtClean="0"/>
              <a:t>Mejora</a:t>
            </a:r>
            <a:r>
              <a:rPr lang="en-US" b="1" dirty="0" smtClean="0"/>
              <a:t> del </a:t>
            </a:r>
            <a:r>
              <a:rPr lang="en-US" b="1" dirty="0" err="1" smtClean="0"/>
              <a:t>rendimiento</a:t>
            </a:r>
            <a:r>
              <a:rPr lang="en-US" b="1" dirty="0" smtClean="0"/>
              <a:t> del </a:t>
            </a:r>
            <a:r>
              <a:rPr lang="en-US" b="1" dirty="0" err="1" smtClean="0"/>
              <a:t>aislador</a:t>
            </a:r>
            <a:r>
              <a:rPr lang="en-US" b="1" dirty="0" smtClean="0"/>
              <a:t> de </a:t>
            </a:r>
            <a:r>
              <a:rPr lang="en-US" b="1" dirty="0" err="1" smtClean="0"/>
              <a:t>subestación</a:t>
            </a:r>
            <a:endParaRPr lang="en-US" b="1" dirty="0" smtClean="0"/>
          </a:p>
          <a:p>
            <a:pPr algn="just"/>
            <a:endParaRPr lang="en-US" dirty="0" smtClean="0"/>
          </a:p>
          <a:p>
            <a:pPr algn="just"/>
            <a:r>
              <a:rPr lang="en-US" dirty="0" smtClean="0"/>
              <a:t>Como </a:t>
            </a:r>
            <a:r>
              <a:rPr lang="en-US" dirty="0" err="1" smtClean="0"/>
              <a:t>discutimos</a:t>
            </a:r>
            <a:r>
              <a:rPr lang="en-US" dirty="0" smtClean="0"/>
              <a:t> antes, se </a:t>
            </a:r>
            <a:r>
              <a:rPr lang="en-US" dirty="0" err="1" smtClean="0"/>
              <a:t>debe</a:t>
            </a:r>
            <a:r>
              <a:rPr lang="en-US" dirty="0" smtClean="0"/>
              <a:t> </a:t>
            </a:r>
            <a:r>
              <a:rPr lang="en-US" dirty="0" err="1" smtClean="0"/>
              <a:t>proporcionar</a:t>
            </a:r>
            <a:r>
              <a:rPr lang="en-US" dirty="0" smtClean="0"/>
              <a:t> </a:t>
            </a:r>
            <a:r>
              <a:rPr lang="en-US" dirty="0" err="1" smtClean="0"/>
              <a:t>aislamiento</a:t>
            </a:r>
            <a:r>
              <a:rPr lang="en-US" dirty="0" smtClean="0"/>
              <a:t> entre las </a:t>
            </a:r>
            <a:r>
              <a:rPr lang="en-US" dirty="0" err="1" smtClean="0"/>
              <a:t>partes</a:t>
            </a:r>
            <a:r>
              <a:rPr lang="en-US" dirty="0" smtClean="0"/>
              <a:t> </a:t>
            </a:r>
            <a:r>
              <a:rPr lang="en-US" dirty="0" err="1" smtClean="0"/>
              <a:t>energizadas</a:t>
            </a:r>
            <a:r>
              <a:rPr lang="en-US" dirty="0" smtClean="0"/>
              <a:t> y la </a:t>
            </a:r>
            <a:r>
              <a:rPr lang="en-US" dirty="0" err="1" smtClean="0"/>
              <a:t>tierra</a:t>
            </a:r>
            <a:r>
              <a:rPr lang="en-US" dirty="0" smtClean="0"/>
              <a:t>, </a:t>
            </a:r>
            <a:r>
              <a:rPr lang="en-US" dirty="0" err="1" smtClean="0"/>
              <a:t>así</a:t>
            </a:r>
            <a:r>
              <a:rPr lang="en-US" dirty="0" smtClean="0"/>
              <a:t> </a:t>
            </a:r>
            <a:r>
              <a:rPr lang="en-US" dirty="0" err="1" smtClean="0"/>
              <a:t>como</a:t>
            </a:r>
            <a:r>
              <a:rPr lang="en-US" dirty="0" smtClean="0"/>
              <a:t> entre las </a:t>
            </a:r>
            <a:r>
              <a:rPr lang="en-US" dirty="0" err="1" smtClean="0"/>
              <a:t>fases</a:t>
            </a:r>
            <a:r>
              <a:rPr lang="en-US" dirty="0" smtClean="0"/>
              <a:t> del </a:t>
            </a:r>
            <a:r>
              <a:rPr lang="en-US" dirty="0" err="1" smtClean="0"/>
              <a:t>mismo</a:t>
            </a:r>
            <a:r>
              <a:rPr lang="en-US" dirty="0" smtClean="0"/>
              <a:t> </a:t>
            </a:r>
            <a:r>
              <a:rPr lang="en-US" dirty="0" err="1" smtClean="0"/>
              <a:t>circuito</a:t>
            </a:r>
            <a:r>
              <a:rPr lang="en-US" dirty="0" smtClean="0"/>
              <a:t> o </a:t>
            </a:r>
            <a:r>
              <a:rPr lang="en-US" dirty="0" err="1" smtClean="0"/>
              <a:t>circuitos</a:t>
            </a:r>
            <a:r>
              <a:rPr lang="en-US" dirty="0" smtClean="0"/>
              <a:t> </a:t>
            </a:r>
            <a:r>
              <a:rPr lang="en-US" dirty="0" err="1" smtClean="0"/>
              <a:t>diferentes</a:t>
            </a:r>
            <a:r>
              <a:rPr lang="en-US" dirty="0" smtClean="0"/>
              <a:t>. Uno de </a:t>
            </a:r>
            <a:r>
              <a:rPr lang="en-US" dirty="0" err="1" smtClean="0"/>
              <a:t>los</a:t>
            </a:r>
            <a:r>
              <a:rPr lang="en-US" dirty="0" smtClean="0"/>
              <a:t> </a:t>
            </a:r>
            <a:r>
              <a:rPr lang="en-US" dirty="0" err="1" smtClean="0"/>
              <a:t>componentes</a:t>
            </a:r>
            <a:r>
              <a:rPr lang="en-US" dirty="0" smtClean="0"/>
              <a:t> de la </a:t>
            </a:r>
            <a:r>
              <a:rPr lang="en-US" dirty="0" err="1" smtClean="0"/>
              <a:t>subestación</a:t>
            </a:r>
            <a:r>
              <a:rPr lang="en-US" dirty="0" smtClean="0"/>
              <a:t> que </a:t>
            </a:r>
            <a:r>
              <a:rPr lang="en-US" dirty="0" err="1" smtClean="0"/>
              <a:t>proporciona</a:t>
            </a:r>
            <a:r>
              <a:rPr lang="en-US" dirty="0" smtClean="0"/>
              <a:t> el </a:t>
            </a:r>
            <a:r>
              <a:rPr lang="en-US" dirty="0" err="1" smtClean="0"/>
              <a:t>aislamiento</a:t>
            </a:r>
            <a:r>
              <a:rPr lang="en-US" dirty="0" smtClean="0"/>
              <a:t> </a:t>
            </a:r>
            <a:r>
              <a:rPr lang="en-US" dirty="0" err="1" smtClean="0"/>
              <a:t>necesario</a:t>
            </a:r>
            <a:r>
              <a:rPr lang="en-US" dirty="0" smtClean="0"/>
              <a:t> entre </a:t>
            </a:r>
            <a:r>
              <a:rPr lang="en-US" dirty="0" err="1" smtClean="0"/>
              <a:t>los</a:t>
            </a:r>
            <a:r>
              <a:rPr lang="en-US" dirty="0" smtClean="0"/>
              <a:t> </a:t>
            </a:r>
            <a:r>
              <a:rPr lang="en-US" dirty="0" err="1" smtClean="0"/>
              <a:t>conductores</a:t>
            </a:r>
            <a:r>
              <a:rPr lang="en-US" dirty="0" smtClean="0"/>
              <a:t> </a:t>
            </a:r>
            <a:r>
              <a:rPr lang="en-US" dirty="0" err="1" smtClean="0"/>
              <a:t>energizados</a:t>
            </a:r>
            <a:r>
              <a:rPr lang="en-US" dirty="0" smtClean="0"/>
              <a:t> y las </a:t>
            </a:r>
            <a:r>
              <a:rPr lang="en-US" dirty="0" err="1" smtClean="0"/>
              <a:t>estructuras</a:t>
            </a:r>
            <a:r>
              <a:rPr lang="en-US" dirty="0" smtClean="0"/>
              <a:t> </a:t>
            </a:r>
            <a:r>
              <a:rPr lang="en-US" dirty="0" err="1" smtClean="0"/>
              <a:t>puestas</a:t>
            </a:r>
            <a:r>
              <a:rPr lang="en-US" dirty="0" smtClean="0"/>
              <a:t> a </a:t>
            </a:r>
            <a:r>
              <a:rPr lang="en-US" dirty="0" err="1" smtClean="0"/>
              <a:t>tierra</a:t>
            </a:r>
            <a:r>
              <a:rPr lang="en-US" dirty="0" smtClean="0"/>
              <a:t> son </a:t>
            </a:r>
            <a:r>
              <a:rPr lang="en-US" dirty="0" err="1" smtClean="0"/>
              <a:t>los</a:t>
            </a:r>
            <a:r>
              <a:rPr lang="en-US" dirty="0" smtClean="0"/>
              <a:t> </a:t>
            </a:r>
            <a:r>
              <a:rPr lang="en-US" dirty="0" err="1" smtClean="0"/>
              <a:t>aisladores</a:t>
            </a:r>
            <a:r>
              <a:rPr lang="en-US" dirty="0" smtClean="0"/>
              <a:t> de </a:t>
            </a:r>
            <a:r>
              <a:rPr lang="en-US" dirty="0" err="1" smtClean="0"/>
              <a:t>subestaciones</a:t>
            </a:r>
            <a:r>
              <a:rPr lang="en-US" dirty="0" smtClean="0"/>
              <a:t>, </a:t>
            </a:r>
            <a:r>
              <a:rPr lang="en-US" dirty="0" err="1" smtClean="0"/>
              <a:t>cuyos</a:t>
            </a:r>
            <a:r>
              <a:rPr lang="en-US" dirty="0" smtClean="0"/>
              <a:t> </a:t>
            </a:r>
            <a:r>
              <a:rPr lang="en-US" dirty="0" err="1" smtClean="0"/>
              <a:t>tipos</a:t>
            </a:r>
            <a:r>
              <a:rPr lang="en-US" dirty="0" smtClean="0"/>
              <a:t> </a:t>
            </a:r>
            <a:r>
              <a:rPr lang="en-US" dirty="0" err="1" smtClean="0"/>
              <a:t>principales</a:t>
            </a:r>
            <a:r>
              <a:rPr lang="en-US" dirty="0" smtClean="0"/>
              <a:t> son </a:t>
            </a:r>
            <a:r>
              <a:rPr lang="en-US" dirty="0" err="1" smtClean="0"/>
              <a:t>los</a:t>
            </a:r>
            <a:r>
              <a:rPr lang="en-US" dirty="0" smtClean="0"/>
              <a:t> </a:t>
            </a:r>
            <a:r>
              <a:rPr lang="en-US" dirty="0" err="1" smtClean="0"/>
              <a:t>siguientes</a:t>
            </a:r>
            <a:r>
              <a:rPr lang="en-US" dirty="0" smtClean="0"/>
              <a:t>:</a:t>
            </a:r>
          </a:p>
          <a:p>
            <a:pPr algn="just"/>
            <a:r>
              <a:rPr lang="en-US" b="1" dirty="0" smtClean="0">
                <a:solidFill>
                  <a:srgbClr val="0070C0"/>
                </a:solidFill>
              </a:rPr>
              <a:t>•    </a:t>
            </a:r>
            <a:r>
              <a:rPr lang="en-US" b="1" dirty="0" err="1" smtClean="0">
                <a:solidFill>
                  <a:srgbClr val="0070C0"/>
                </a:solidFill>
              </a:rPr>
              <a:t>Aisladores</a:t>
            </a:r>
            <a:r>
              <a:rPr lang="en-US" b="1" dirty="0" smtClean="0">
                <a:solidFill>
                  <a:srgbClr val="0070C0"/>
                </a:solidFill>
              </a:rPr>
              <a:t> de poste de </a:t>
            </a:r>
            <a:r>
              <a:rPr lang="en-US" b="1" dirty="0" err="1" smtClean="0">
                <a:solidFill>
                  <a:srgbClr val="0070C0"/>
                </a:solidFill>
              </a:rPr>
              <a:t>estación</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Casquillos</a:t>
            </a:r>
            <a:r>
              <a:rPr lang="en-US" b="1" dirty="0" smtClean="0">
                <a:solidFill>
                  <a:srgbClr val="0070C0"/>
                </a:solidFill>
              </a:rPr>
              <a:t> de </a:t>
            </a:r>
            <a:r>
              <a:rPr lang="en-US" b="1" dirty="0" err="1" smtClean="0">
                <a:solidFill>
                  <a:srgbClr val="0070C0"/>
                </a:solidFill>
              </a:rPr>
              <a:t>equipo</a:t>
            </a:r>
            <a:r>
              <a:rPr lang="en-US" b="1" dirty="0" smtClean="0">
                <a:solidFill>
                  <a:srgbClr val="0070C0"/>
                </a:solidFill>
              </a:rPr>
              <a:t> (</a:t>
            </a:r>
            <a:r>
              <a:rPr lang="en-US" b="1" dirty="0" err="1" smtClean="0">
                <a:solidFill>
                  <a:srgbClr val="0070C0"/>
                </a:solidFill>
              </a:rPr>
              <a:t>transformador</a:t>
            </a:r>
            <a:r>
              <a:rPr lang="en-US" b="1" dirty="0" smtClean="0">
                <a:solidFill>
                  <a:srgbClr val="0070C0"/>
                </a:solidFill>
              </a:rPr>
              <a:t>, </a:t>
            </a:r>
            <a:r>
              <a:rPr lang="en-US" b="1" dirty="0" err="1" smtClean="0">
                <a:solidFill>
                  <a:srgbClr val="0070C0"/>
                </a:solidFill>
              </a:rPr>
              <a:t>disyuntor</a:t>
            </a:r>
            <a:r>
              <a:rPr lang="en-US" b="1" dirty="0" smtClean="0">
                <a:solidFill>
                  <a:srgbClr val="0070C0"/>
                </a:solidFill>
              </a:rPr>
              <a:t>)</a:t>
            </a:r>
          </a:p>
          <a:p>
            <a:pPr algn="just"/>
            <a:r>
              <a:rPr lang="en-US" b="1" dirty="0" smtClean="0">
                <a:solidFill>
                  <a:srgbClr val="0070C0"/>
                </a:solidFill>
              </a:rPr>
              <a:t>•    </a:t>
            </a:r>
            <a:r>
              <a:rPr lang="en-US" b="1" dirty="0" err="1" smtClean="0">
                <a:solidFill>
                  <a:srgbClr val="0070C0"/>
                </a:solidFill>
              </a:rPr>
              <a:t>Columnas</a:t>
            </a:r>
            <a:r>
              <a:rPr lang="en-US" b="1" dirty="0" smtClean="0">
                <a:solidFill>
                  <a:srgbClr val="0070C0"/>
                </a:solidFill>
              </a:rPr>
              <a:t> </a:t>
            </a:r>
            <a:r>
              <a:rPr lang="en-US" b="1" dirty="0" err="1" smtClean="0">
                <a:solidFill>
                  <a:srgbClr val="0070C0"/>
                </a:solidFill>
              </a:rPr>
              <a:t>aislantes</a:t>
            </a:r>
            <a:r>
              <a:rPr lang="en-US" b="1" dirty="0" smtClean="0">
                <a:solidFill>
                  <a:srgbClr val="0070C0"/>
                </a:solidFill>
              </a:rPr>
              <a:t> de </a:t>
            </a:r>
            <a:r>
              <a:rPr lang="en-US" b="1" dirty="0" err="1" smtClean="0">
                <a:solidFill>
                  <a:srgbClr val="0070C0"/>
                </a:solidFill>
              </a:rPr>
              <a:t>equipos</a:t>
            </a:r>
            <a:r>
              <a:rPr lang="en-US" b="1" dirty="0" smtClean="0">
                <a:solidFill>
                  <a:srgbClr val="0070C0"/>
                </a:solidFill>
              </a:rPr>
              <a:t> (CCVT, </a:t>
            </a:r>
            <a:r>
              <a:rPr lang="en-US" b="1" dirty="0" err="1" smtClean="0">
                <a:solidFill>
                  <a:srgbClr val="0070C0"/>
                </a:solidFill>
              </a:rPr>
              <a:t>pararrayos</a:t>
            </a:r>
            <a:r>
              <a:rPr lang="en-US" b="1" dirty="0" smtClean="0">
                <a:solidFill>
                  <a:srgbClr val="0070C0"/>
                </a:solidFill>
              </a:rPr>
              <a:t>, etc.)</a:t>
            </a:r>
          </a:p>
          <a:p>
            <a:pPr algn="just"/>
            <a:r>
              <a:rPr lang="en-US" dirty="0" smtClean="0"/>
              <a:t>Los </a:t>
            </a:r>
            <a:r>
              <a:rPr lang="en-US" dirty="0" err="1" smtClean="0"/>
              <a:t>materiales</a:t>
            </a:r>
            <a:r>
              <a:rPr lang="en-US" dirty="0" smtClean="0"/>
              <a:t> </a:t>
            </a:r>
            <a:r>
              <a:rPr lang="en-US" dirty="0" err="1" smtClean="0"/>
              <a:t>aislantes</a:t>
            </a:r>
            <a:r>
              <a:rPr lang="en-US" dirty="0" smtClean="0"/>
              <a:t> son </a:t>
            </a:r>
            <a:r>
              <a:rPr lang="en-US" dirty="0" err="1" smtClean="0"/>
              <a:t>porcelana</a:t>
            </a:r>
            <a:r>
              <a:rPr lang="en-US" dirty="0" smtClean="0"/>
              <a:t> o </a:t>
            </a:r>
            <a:r>
              <a:rPr lang="en-US" dirty="0" err="1" smtClean="0"/>
              <a:t>polímero</a:t>
            </a:r>
            <a:r>
              <a:rPr lang="en-US" dirty="0" smtClean="0"/>
              <a:t>. Para </a:t>
            </a:r>
            <a:r>
              <a:rPr lang="en-US" dirty="0" err="1" smtClean="0"/>
              <a:t>cada</a:t>
            </a:r>
            <a:r>
              <a:rPr lang="en-US" dirty="0" smtClean="0"/>
              <a:t> </a:t>
            </a:r>
            <a:r>
              <a:rPr lang="en-US" dirty="0" err="1" smtClean="0"/>
              <a:t>aislador</a:t>
            </a:r>
            <a:r>
              <a:rPr lang="en-US" dirty="0" smtClean="0"/>
              <a:t>, se </a:t>
            </a:r>
            <a:r>
              <a:rPr lang="en-US" dirty="0" err="1" smtClean="0"/>
              <a:t>especifican</a:t>
            </a:r>
            <a:r>
              <a:rPr lang="en-US" dirty="0" smtClean="0"/>
              <a:t> </a:t>
            </a:r>
            <a:r>
              <a:rPr lang="en-US" dirty="0" err="1" smtClean="0"/>
              <a:t>numerosas</a:t>
            </a:r>
            <a:r>
              <a:rPr lang="en-US" dirty="0" smtClean="0"/>
              <a:t> </a:t>
            </a:r>
            <a:r>
              <a:rPr lang="en-US" dirty="0" err="1" smtClean="0"/>
              <a:t>propiedades</a:t>
            </a:r>
            <a:r>
              <a:rPr lang="en-US" dirty="0" smtClean="0"/>
              <a:t> </a:t>
            </a:r>
            <a:r>
              <a:rPr lang="en-US" dirty="0" err="1" smtClean="0"/>
              <a:t>eléctricas</a:t>
            </a:r>
            <a:r>
              <a:rPr lang="en-US" dirty="0" smtClean="0"/>
              <a:t> y </a:t>
            </a:r>
            <a:r>
              <a:rPr lang="en-US" dirty="0" err="1" smtClean="0"/>
              <a:t>mecánicas</a:t>
            </a:r>
            <a:r>
              <a:rPr lang="en-US" dirty="0" smtClean="0"/>
              <a:t>, que </a:t>
            </a:r>
            <a:r>
              <a:rPr lang="en-US" dirty="0" err="1" smtClean="0"/>
              <a:t>los</a:t>
            </a:r>
            <a:r>
              <a:rPr lang="en-US" dirty="0" smtClean="0"/>
              <a:t> </a:t>
            </a:r>
            <a:r>
              <a:rPr lang="en-US" dirty="0" err="1" smtClean="0"/>
              <a:t>diseñadores</a:t>
            </a:r>
            <a:r>
              <a:rPr lang="en-US" dirty="0" smtClean="0"/>
              <a:t> e </a:t>
            </a:r>
            <a:r>
              <a:rPr lang="en-US" dirty="0" err="1" smtClean="0"/>
              <a:t>ingenieros</a:t>
            </a:r>
            <a:r>
              <a:rPr lang="en-US" dirty="0" smtClean="0"/>
              <a:t> de </a:t>
            </a:r>
            <a:r>
              <a:rPr lang="en-US" dirty="0" err="1" smtClean="0"/>
              <a:t>subestaciones</a:t>
            </a:r>
            <a:r>
              <a:rPr lang="en-US" dirty="0" smtClean="0"/>
              <a:t> </a:t>
            </a:r>
            <a:r>
              <a:rPr lang="en-US" dirty="0" err="1" smtClean="0"/>
              <a:t>utilizan</a:t>
            </a:r>
            <a:r>
              <a:rPr lang="en-US" dirty="0" smtClean="0"/>
              <a:t> </a:t>
            </a:r>
            <a:r>
              <a:rPr lang="en-US" dirty="0" err="1" smtClean="0"/>
              <a:t>en</a:t>
            </a:r>
            <a:r>
              <a:rPr lang="en-US" dirty="0" smtClean="0"/>
              <a:t> </a:t>
            </a:r>
            <a:r>
              <a:rPr lang="en-US" dirty="0" err="1" smtClean="0"/>
              <a:t>sus</a:t>
            </a:r>
            <a:r>
              <a:rPr lang="en-US" dirty="0" smtClean="0"/>
              <a:t> </a:t>
            </a:r>
            <a:r>
              <a:rPr lang="en-US" dirty="0" err="1" smtClean="0"/>
              <a:t>cálculos</a:t>
            </a:r>
            <a:r>
              <a:rPr lang="en-US" dirty="0" smtClean="0"/>
              <a:t>. </a:t>
            </a:r>
            <a:r>
              <a:rPr lang="en-US" dirty="0" err="1" smtClean="0"/>
              <a:t>En</a:t>
            </a:r>
            <a:r>
              <a:rPr lang="en-US" dirty="0" smtClean="0"/>
              <a:t> la Fig. 15 se </a:t>
            </a:r>
            <a:r>
              <a:rPr lang="en-US" dirty="0" err="1" smtClean="0"/>
              <a:t>muestra</a:t>
            </a:r>
            <a:r>
              <a:rPr lang="en-US" dirty="0" smtClean="0"/>
              <a:t> un </a:t>
            </a:r>
            <a:r>
              <a:rPr lang="en-US" dirty="0" err="1" smtClean="0"/>
              <a:t>aislador</a:t>
            </a:r>
            <a:r>
              <a:rPr lang="en-US" dirty="0" smtClean="0"/>
              <a:t> de poste de </a:t>
            </a:r>
            <a:r>
              <a:rPr lang="en-US" dirty="0" err="1" smtClean="0"/>
              <a:t>estación</a:t>
            </a:r>
            <a:r>
              <a:rPr lang="en-US" dirty="0" smtClean="0"/>
              <a:t> de </a:t>
            </a:r>
            <a:r>
              <a:rPr lang="en-US" dirty="0" err="1" smtClean="0"/>
              <a:t>porcelana</a:t>
            </a:r>
            <a:r>
              <a:rPr lang="en-US" dirty="0" smtClean="0"/>
              <a:t> </a:t>
            </a:r>
            <a:r>
              <a:rPr lang="en-US" dirty="0" err="1" smtClean="0"/>
              <a:t>típico</a:t>
            </a:r>
            <a:r>
              <a:rPr lang="en-U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n-US" dirty="0" smtClean="0"/>
          </a:p>
          <a:p>
            <a:pPr algn="just"/>
            <a:endParaRPr lang="en-US" dirty="0" smtClean="0"/>
          </a:p>
        </p:txBody>
      </p:sp>
      <p:pic>
        <p:nvPicPr>
          <p:cNvPr id="4" name="Imagen 3"/>
          <p:cNvPicPr>
            <a:picLocks noChangeAspect="1"/>
          </p:cNvPicPr>
          <p:nvPr/>
        </p:nvPicPr>
        <p:blipFill>
          <a:blip r:embed="rId3"/>
          <a:stretch>
            <a:fillRect/>
          </a:stretch>
        </p:blipFill>
        <p:spPr>
          <a:xfrm>
            <a:off x="3562597" y="3693225"/>
            <a:ext cx="5047013" cy="2618509"/>
          </a:xfrm>
          <a:prstGeom prst="rect">
            <a:avLst/>
          </a:prstGeom>
        </p:spPr>
      </p:pic>
    </p:spTree>
    <p:extLst>
      <p:ext uri="{BB962C8B-B14F-4D97-AF65-F5344CB8AC3E}">
        <p14:creationId xmlns:p14="http://schemas.microsoft.com/office/powerpoint/2010/main" val="15407199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3" y="223852"/>
            <a:ext cx="7200408" cy="8679299"/>
          </a:xfrm>
          <a:prstGeom prst="rect">
            <a:avLst/>
          </a:prstGeom>
        </p:spPr>
        <p:txBody>
          <a:bodyPr wrap="square">
            <a:spAutoFit/>
          </a:bodyPr>
          <a:lstStyle/>
          <a:p>
            <a:pPr algn="just"/>
            <a:r>
              <a:rPr lang="en-US" dirty="0" smtClean="0"/>
              <a:t>El </a:t>
            </a:r>
            <a:r>
              <a:rPr lang="en-US" dirty="0" err="1" smtClean="0"/>
              <a:t>diseño</a:t>
            </a:r>
            <a:r>
              <a:rPr lang="en-US" dirty="0" smtClean="0"/>
              <a:t> de la </a:t>
            </a:r>
            <a:r>
              <a:rPr lang="en-US" dirty="0" err="1" smtClean="0"/>
              <a:t>subestación</a:t>
            </a:r>
            <a:r>
              <a:rPr lang="en-US" dirty="0" smtClean="0"/>
              <a:t> se </a:t>
            </a:r>
            <a:r>
              <a:rPr lang="en-US" dirty="0" err="1" smtClean="0"/>
              <a:t>basa</a:t>
            </a:r>
            <a:r>
              <a:rPr lang="en-US" dirty="0" smtClean="0"/>
              <a:t> </a:t>
            </a:r>
            <a:r>
              <a:rPr lang="en-US" dirty="0" err="1" smtClean="0"/>
              <a:t>en</a:t>
            </a:r>
            <a:r>
              <a:rPr lang="en-US" dirty="0" smtClean="0"/>
              <a:t> la </a:t>
            </a:r>
            <a:r>
              <a:rPr lang="en-US" dirty="0" err="1" smtClean="0"/>
              <a:t>suposición</a:t>
            </a:r>
            <a:r>
              <a:rPr lang="en-US" dirty="0" smtClean="0"/>
              <a:t> de que </a:t>
            </a:r>
            <a:r>
              <a:rPr lang="en-US" dirty="0" err="1" smtClean="0"/>
              <a:t>los</a:t>
            </a:r>
            <a:r>
              <a:rPr lang="en-US" dirty="0" smtClean="0"/>
              <a:t> </a:t>
            </a:r>
            <a:r>
              <a:rPr lang="en-US" dirty="0" err="1" smtClean="0"/>
              <a:t>aisladores</a:t>
            </a:r>
            <a:r>
              <a:rPr lang="en-US" dirty="0" smtClean="0"/>
              <a:t> de la </a:t>
            </a:r>
            <a:r>
              <a:rPr lang="en-US" dirty="0" err="1" smtClean="0"/>
              <a:t>subestación</a:t>
            </a:r>
            <a:r>
              <a:rPr lang="en-US" dirty="0" smtClean="0"/>
              <a:t> </a:t>
            </a:r>
            <a:r>
              <a:rPr lang="en-US" dirty="0" err="1" smtClean="0"/>
              <a:t>conservarán</a:t>
            </a:r>
            <a:r>
              <a:rPr lang="en-US" dirty="0" smtClean="0"/>
              <a:t> </a:t>
            </a:r>
            <a:r>
              <a:rPr lang="en-US" dirty="0" err="1" smtClean="0"/>
              <a:t>sus</a:t>
            </a:r>
            <a:r>
              <a:rPr lang="en-US" dirty="0" smtClean="0"/>
              <a:t> </a:t>
            </a:r>
            <a:r>
              <a:rPr lang="en-US" dirty="0" err="1" smtClean="0"/>
              <a:t>capacidades</a:t>
            </a:r>
            <a:r>
              <a:rPr lang="en-US" dirty="0" smtClean="0"/>
              <a:t> </a:t>
            </a:r>
            <a:r>
              <a:rPr lang="en-US" dirty="0" err="1" smtClean="0"/>
              <a:t>aislantes</a:t>
            </a:r>
            <a:r>
              <a:rPr lang="en-US" dirty="0" smtClean="0"/>
              <a:t>. </a:t>
            </a:r>
            <a:r>
              <a:rPr lang="en-US" dirty="0" err="1" smtClean="0"/>
              <a:t>En</a:t>
            </a:r>
            <a:r>
              <a:rPr lang="en-US" dirty="0" smtClean="0"/>
              <a:t> </a:t>
            </a:r>
            <a:r>
              <a:rPr lang="en-US" dirty="0" err="1" smtClean="0"/>
              <a:t>realidad</a:t>
            </a:r>
            <a:r>
              <a:rPr lang="en-US" dirty="0" smtClean="0"/>
              <a:t>, </a:t>
            </a:r>
            <a:r>
              <a:rPr lang="en-US" dirty="0" err="1" smtClean="0"/>
              <a:t>existen</a:t>
            </a:r>
            <a:r>
              <a:rPr lang="en-US" dirty="0" smtClean="0"/>
              <a:t> </a:t>
            </a:r>
            <a:r>
              <a:rPr lang="en-US" dirty="0" err="1" smtClean="0"/>
              <a:t>numerosos</a:t>
            </a:r>
            <a:r>
              <a:rPr lang="en-US" dirty="0" smtClean="0"/>
              <a:t> </a:t>
            </a:r>
            <a:r>
              <a:rPr lang="en-US" dirty="0" err="1" smtClean="0"/>
              <a:t>factores</a:t>
            </a:r>
            <a:r>
              <a:rPr lang="en-US" dirty="0" smtClean="0"/>
              <a:t> que </a:t>
            </a:r>
            <a:r>
              <a:rPr lang="en-US" dirty="0" err="1" smtClean="0"/>
              <a:t>pueden</a:t>
            </a:r>
            <a:r>
              <a:rPr lang="en-US" dirty="0" smtClean="0"/>
              <a:t> </a:t>
            </a:r>
            <a:r>
              <a:rPr lang="en-US" dirty="0" err="1" smtClean="0"/>
              <a:t>afectar</a:t>
            </a:r>
            <a:r>
              <a:rPr lang="en-US" dirty="0" smtClean="0"/>
              <a:t> el </a:t>
            </a:r>
            <a:r>
              <a:rPr lang="en-US" dirty="0" err="1" smtClean="0"/>
              <a:t>rendimiento</a:t>
            </a:r>
            <a:r>
              <a:rPr lang="en-US" dirty="0" smtClean="0"/>
              <a:t> del </a:t>
            </a:r>
            <a:r>
              <a:rPr lang="en-US" dirty="0" err="1" smtClean="0"/>
              <a:t>aislador</a:t>
            </a:r>
            <a:r>
              <a:rPr lang="en-US" dirty="0" smtClean="0"/>
              <a:t>, </a:t>
            </a:r>
            <a:r>
              <a:rPr lang="en-US" dirty="0" err="1" smtClean="0"/>
              <a:t>haciéndolos</a:t>
            </a:r>
            <a:r>
              <a:rPr lang="en-US" dirty="0" smtClean="0"/>
              <a:t> </a:t>
            </a:r>
            <a:r>
              <a:rPr lang="en-US" dirty="0" err="1" smtClean="0"/>
              <a:t>inadecuados</a:t>
            </a:r>
            <a:r>
              <a:rPr lang="en-US" dirty="0" smtClean="0"/>
              <a:t> para la </a:t>
            </a:r>
            <a:r>
              <a:rPr lang="en-US" dirty="0" err="1" smtClean="0"/>
              <a:t>aplicación</a:t>
            </a:r>
            <a:r>
              <a:rPr lang="en-US" dirty="0" smtClean="0"/>
              <a:t> </a:t>
            </a:r>
            <a:r>
              <a:rPr lang="en-US" dirty="0" err="1" smtClean="0"/>
              <a:t>prevista</a:t>
            </a:r>
            <a:r>
              <a:rPr lang="en-US" dirty="0" smtClean="0"/>
              <a:t>.</a:t>
            </a:r>
          </a:p>
          <a:p>
            <a:pPr algn="just"/>
            <a:r>
              <a:rPr lang="en-US" dirty="0" err="1" smtClean="0"/>
              <a:t>Analicemos</a:t>
            </a:r>
            <a:r>
              <a:rPr lang="en-US" dirty="0" smtClean="0"/>
              <a:t> </a:t>
            </a:r>
            <a:r>
              <a:rPr lang="en-US" dirty="0" err="1" smtClean="0"/>
              <a:t>los</a:t>
            </a:r>
            <a:r>
              <a:rPr lang="en-US" dirty="0" smtClean="0"/>
              <a:t> </a:t>
            </a:r>
            <a:r>
              <a:rPr lang="en-US" dirty="0" err="1" smtClean="0"/>
              <a:t>problemas</a:t>
            </a:r>
            <a:r>
              <a:rPr lang="en-US" dirty="0" smtClean="0"/>
              <a:t> </a:t>
            </a:r>
            <a:r>
              <a:rPr lang="en-US" dirty="0" err="1" smtClean="0"/>
              <a:t>más</a:t>
            </a:r>
            <a:r>
              <a:rPr lang="en-US" dirty="0" smtClean="0"/>
              <a:t> </a:t>
            </a:r>
            <a:r>
              <a:rPr lang="en-US" dirty="0" err="1" smtClean="0"/>
              <a:t>comunes</a:t>
            </a:r>
            <a:r>
              <a:rPr lang="en-US" dirty="0" smtClean="0"/>
              <a:t> </a:t>
            </a:r>
            <a:r>
              <a:rPr lang="en-US" dirty="0" err="1" smtClean="0"/>
              <a:t>relacionados</a:t>
            </a:r>
            <a:r>
              <a:rPr lang="en-US" dirty="0" smtClean="0"/>
              <a:t> con </a:t>
            </a:r>
            <a:r>
              <a:rPr lang="en-US" dirty="0" err="1" smtClean="0"/>
              <a:t>los</a:t>
            </a:r>
            <a:r>
              <a:rPr lang="en-US" dirty="0" smtClean="0"/>
              <a:t> </a:t>
            </a:r>
            <a:r>
              <a:rPr lang="en-US" dirty="0" err="1" smtClean="0"/>
              <a:t>aisladores</a:t>
            </a:r>
            <a:r>
              <a:rPr lang="en-US" dirty="0" smtClean="0"/>
              <a:t> de </a:t>
            </a:r>
            <a:r>
              <a:rPr lang="en-US" dirty="0" err="1" smtClean="0"/>
              <a:t>subestaciones</a:t>
            </a:r>
            <a:r>
              <a:rPr lang="en-US" dirty="0" smtClean="0"/>
              <a:t> y las </a:t>
            </a:r>
            <a:r>
              <a:rPr lang="en-US" dirty="0" err="1" smtClean="0"/>
              <a:t>posibles</a:t>
            </a:r>
            <a:r>
              <a:rPr lang="en-US" dirty="0" smtClean="0"/>
              <a:t> </a:t>
            </a:r>
            <a:r>
              <a:rPr lang="en-US" dirty="0" err="1" smtClean="0"/>
              <a:t>formas</a:t>
            </a:r>
            <a:r>
              <a:rPr lang="en-US" dirty="0" smtClean="0"/>
              <a:t> de </a:t>
            </a:r>
            <a:r>
              <a:rPr lang="en-US" dirty="0" err="1" smtClean="0"/>
              <a:t>resolverlos</a:t>
            </a:r>
            <a:r>
              <a:rPr lang="en-US" dirty="0" smtClean="0"/>
              <a:t>.</a:t>
            </a:r>
          </a:p>
          <a:p>
            <a:pPr algn="just"/>
            <a:r>
              <a:rPr lang="en-US" dirty="0" smtClean="0"/>
              <a:t>Uno de </a:t>
            </a:r>
            <a:r>
              <a:rPr lang="en-US" dirty="0" err="1" smtClean="0"/>
              <a:t>estos</a:t>
            </a:r>
            <a:r>
              <a:rPr lang="en-US" dirty="0" smtClean="0"/>
              <a:t> </a:t>
            </a:r>
            <a:r>
              <a:rPr lang="en-US" dirty="0" err="1" smtClean="0"/>
              <a:t>problemas</a:t>
            </a:r>
            <a:r>
              <a:rPr lang="en-US" dirty="0" smtClean="0"/>
              <a:t> </a:t>
            </a:r>
            <a:r>
              <a:rPr lang="en-US" dirty="0" err="1" smtClean="0"/>
              <a:t>es</a:t>
            </a:r>
            <a:r>
              <a:rPr lang="en-US" dirty="0" smtClean="0"/>
              <a:t> la </a:t>
            </a:r>
            <a:r>
              <a:rPr lang="en-US" dirty="0" err="1" smtClean="0"/>
              <a:t>formación</a:t>
            </a:r>
            <a:r>
              <a:rPr lang="en-US" dirty="0" smtClean="0"/>
              <a:t> de </a:t>
            </a:r>
            <a:r>
              <a:rPr lang="en-US" dirty="0" err="1" smtClean="0"/>
              <a:t>hielo</a:t>
            </a:r>
            <a:r>
              <a:rPr lang="en-US" dirty="0" smtClean="0"/>
              <a:t>, que </a:t>
            </a:r>
            <a:r>
              <a:rPr lang="en-US" dirty="0" err="1" smtClean="0"/>
              <a:t>representa</a:t>
            </a:r>
            <a:r>
              <a:rPr lang="en-US" dirty="0" smtClean="0"/>
              <a:t> </a:t>
            </a:r>
            <a:r>
              <a:rPr lang="en-US" dirty="0" err="1" smtClean="0"/>
              <a:t>una</a:t>
            </a:r>
            <a:r>
              <a:rPr lang="en-US" dirty="0" smtClean="0"/>
              <a:t> </a:t>
            </a:r>
            <a:r>
              <a:rPr lang="en-US" dirty="0" err="1" smtClean="0"/>
              <a:t>acumulación</a:t>
            </a:r>
            <a:r>
              <a:rPr lang="en-US" dirty="0" smtClean="0"/>
              <a:t> de </a:t>
            </a:r>
            <a:r>
              <a:rPr lang="en-US" dirty="0" err="1" smtClean="0"/>
              <a:t>hielo</a:t>
            </a:r>
            <a:r>
              <a:rPr lang="en-US" dirty="0" smtClean="0"/>
              <a:t> a lo largo de la </a:t>
            </a:r>
            <a:r>
              <a:rPr lang="en-US" dirty="0" err="1" smtClean="0"/>
              <a:t>superficie</a:t>
            </a:r>
            <a:r>
              <a:rPr lang="en-US" dirty="0" smtClean="0"/>
              <a:t> de </a:t>
            </a:r>
            <a:r>
              <a:rPr lang="en-US" dirty="0" err="1" smtClean="0"/>
              <a:t>los</a:t>
            </a:r>
            <a:r>
              <a:rPr lang="en-US" dirty="0" smtClean="0"/>
              <a:t> </a:t>
            </a:r>
            <a:r>
              <a:rPr lang="en-US" dirty="0" err="1" smtClean="0"/>
              <a:t>aisladores</a:t>
            </a:r>
            <a:r>
              <a:rPr lang="en-US" dirty="0" smtClean="0"/>
              <a:t>, </a:t>
            </a:r>
            <a:r>
              <a:rPr lang="en-US" dirty="0" err="1" smtClean="0"/>
              <a:t>formando</a:t>
            </a:r>
            <a:r>
              <a:rPr lang="en-US" dirty="0" smtClean="0"/>
              <a:t> </a:t>
            </a:r>
            <a:r>
              <a:rPr lang="en-US" dirty="0" err="1" smtClean="0"/>
              <a:t>así</a:t>
            </a:r>
            <a:r>
              <a:rPr lang="en-US" dirty="0" smtClean="0"/>
              <a:t> un </a:t>
            </a:r>
            <a:r>
              <a:rPr lang="en-US" dirty="0" err="1" smtClean="0"/>
              <a:t>puente</a:t>
            </a:r>
            <a:r>
              <a:rPr lang="en-US" dirty="0" smtClean="0"/>
              <a:t> entre las </a:t>
            </a:r>
            <a:r>
              <a:rPr lang="en-US" dirty="0" err="1" smtClean="0"/>
              <a:t>enaguas</a:t>
            </a:r>
            <a:r>
              <a:rPr lang="en-US" dirty="0" smtClean="0"/>
              <a:t> y </a:t>
            </a:r>
            <a:r>
              <a:rPr lang="en-US" dirty="0" err="1" smtClean="0"/>
              <a:t>provocando</a:t>
            </a:r>
            <a:r>
              <a:rPr lang="en-US" dirty="0" smtClean="0"/>
              <a:t> </a:t>
            </a:r>
            <a:r>
              <a:rPr lang="en-US" dirty="0" err="1" smtClean="0"/>
              <a:t>descargas</a:t>
            </a:r>
            <a:r>
              <a:rPr lang="en-US" dirty="0" smtClean="0"/>
              <a:t> </a:t>
            </a:r>
            <a:r>
              <a:rPr lang="en-US" dirty="0" err="1" smtClean="0"/>
              <a:t>disruptivas</a:t>
            </a:r>
            <a:r>
              <a:rPr lang="en-US" dirty="0" smtClean="0"/>
              <a:t> a lo largo de la </a:t>
            </a:r>
            <a:r>
              <a:rPr lang="en-US" dirty="0" err="1" smtClean="0"/>
              <a:t>superficie</a:t>
            </a:r>
            <a:r>
              <a:rPr lang="en-US" dirty="0" smtClean="0"/>
              <a:t> de </a:t>
            </a:r>
            <a:r>
              <a:rPr lang="en-US" dirty="0" err="1" smtClean="0"/>
              <a:t>los</a:t>
            </a:r>
            <a:r>
              <a:rPr lang="en-US" dirty="0" smtClean="0"/>
              <a:t> </a:t>
            </a:r>
            <a:r>
              <a:rPr lang="en-US" dirty="0" err="1" smtClean="0"/>
              <a:t>aisladores</a:t>
            </a:r>
            <a:r>
              <a:rPr lang="en-US" dirty="0" smtClean="0"/>
              <a:t> y </a:t>
            </a:r>
            <a:r>
              <a:rPr lang="en-US" dirty="0" err="1" smtClean="0"/>
              <a:t>daños</a:t>
            </a:r>
            <a:r>
              <a:rPr lang="en-US" dirty="0" smtClean="0"/>
              <a:t> </a:t>
            </a:r>
            <a:r>
              <a:rPr lang="en-US" dirty="0" err="1" smtClean="0"/>
              <a:t>en</a:t>
            </a:r>
            <a:r>
              <a:rPr lang="en-US" dirty="0" smtClean="0"/>
              <a:t> el </a:t>
            </a:r>
            <a:r>
              <a:rPr lang="en-US" dirty="0" err="1" smtClean="0"/>
              <a:t>equipo</a:t>
            </a:r>
            <a:r>
              <a:rPr lang="en-US" dirty="0" smtClean="0"/>
              <a:t>. La </a:t>
            </a:r>
            <a:r>
              <a:rPr lang="en-US" dirty="0" err="1" smtClean="0"/>
              <a:t>formación</a:t>
            </a:r>
            <a:r>
              <a:rPr lang="en-US" dirty="0" smtClean="0"/>
              <a:t> de </a:t>
            </a:r>
            <a:r>
              <a:rPr lang="en-US" dirty="0" err="1" smtClean="0"/>
              <a:t>hielo</a:t>
            </a:r>
            <a:r>
              <a:rPr lang="en-US" dirty="0" smtClean="0"/>
              <a:t> se </a:t>
            </a:r>
            <a:r>
              <a:rPr lang="en-US" dirty="0" err="1" smtClean="0"/>
              <a:t>puede</a:t>
            </a:r>
            <a:r>
              <a:rPr lang="en-US" dirty="0" smtClean="0"/>
              <a:t> </a:t>
            </a:r>
            <a:r>
              <a:rPr lang="en-US" dirty="0" err="1" smtClean="0"/>
              <a:t>prevenir</a:t>
            </a:r>
            <a:r>
              <a:rPr lang="en-US" dirty="0" smtClean="0"/>
              <a:t> con las </a:t>
            </a:r>
            <a:r>
              <a:rPr lang="en-US" dirty="0" err="1" smtClean="0"/>
              <a:t>siguientes</a:t>
            </a:r>
            <a:r>
              <a:rPr lang="en-US" dirty="0" smtClean="0"/>
              <a:t> </a:t>
            </a:r>
            <a:r>
              <a:rPr lang="en-US" dirty="0" err="1" smtClean="0"/>
              <a:t>medidas</a:t>
            </a:r>
            <a:r>
              <a:rPr lang="en-US" dirty="0" smtClean="0"/>
              <a:t>:</a:t>
            </a:r>
          </a:p>
          <a:p>
            <a:pPr marL="285750" indent="-285750" algn="just">
              <a:buFont typeface="Wingdings" panose="05000000000000000000" pitchFamily="2" charset="2"/>
              <a:buChar char="§"/>
            </a:pPr>
            <a:r>
              <a:rPr lang="en-US" b="1" dirty="0" err="1" smtClean="0">
                <a:solidFill>
                  <a:srgbClr val="0070C0"/>
                </a:solidFill>
              </a:rPr>
              <a:t>Recubrimiento</a:t>
            </a:r>
            <a:r>
              <a:rPr lang="en-US" b="1" dirty="0" smtClean="0">
                <a:solidFill>
                  <a:srgbClr val="0070C0"/>
                </a:solidFill>
              </a:rPr>
              <a:t> de la </a:t>
            </a:r>
            <a:r>
              <a:rPr lang="en-US" b="1" dirty="0" err="1" smtClean="0">
                <a:solidFill>
                  <a:srgbClr val="0070C0"/>
                </a:solidFill>
              </a:rPr>
              <a:t>superficie</a:t>
            </a:r>
            <a:r>
              <a:rPr lang="en-US" b="1" dirty="0" smtClean="0">
                <a:solidFill>
                  <a:srgbClr val="0070C0"/>
                </a:solidFill>
              </a:rPr>
              <a:t> </a:t>
            </a:r>
            <a:r>
              <a:rPr lang="en-US" b="1" dirty="0" err="1" smtClean="0">
                <a:solidFill>
                  <a:srgbClr val="0070C0"/>
                </a:solidFill>
              </a:rPr>
              <a:t>aislante</a:t>
            </a:r>
            <a:r>
              <a:rPr lang="en-US" b="1" dirty="0" smtClean="0">
                <a:solidFill>
                  <a:srgbClr val="0070C0"/>
                </a:solidFill>
              </a:rPr>
              <a:t> (</a:t>
            </a:r>
            <a:r>
              <a:rPr lang="en-US" b="1" dirty="0" err="1" smtClean="0">
                <a:solidFill>
                  <a:srgbClr val="0070C0"/>
                </a:solidFill>
              </a:rPr>
              <a:t>generalmente</a:t>
            </a:r>
            <a:r>
              <a:rPr lang="en-US" b="1" dirty="0" smtClean="0">
                <a:solidFill>
                  <a:srgbClr val="0070C0"/>
                </a:solidFill>
              </a:rPr>
              <a:t> de </a:t>
            </a:r>
            <a:r>
              <a:rPr lang="en-US" b="1" dirty="0" err="1" smtClean="0">
                <a:solidFill>
                  <a:srgbClr val="0070C0"/>
                </a:solidFill>
              </a:rPr>
              <a:t>silicona</a:t>
            </a:r>
            <a:r>
              <a:rPr lang="en-US" b="1" dirty="0" smtClean="0">
                <a:solidFill>
                  <a:srgbClr val="0070C0"/>
                </a:solidFill>
              </a:rPr>
              <a:t>) que </a:t>
            </a:r>
            <a:r>
              <a:rPr lang="en-US" b="1" dirty="0" err="1" smtClean="0">
                <a:solidFill>
                  <a:srgbClr val="0070C0"/>
                </a:solidFill>
              </a:rPr>
              <a:t>evita</a:t>
            </a:r>
            <a:r>
              <a:rPr lang="en-US" b="1" dirty="0" smtClean="0">
                <a:solidFill>
                  <a:srgbClr val="0070C0"/>
                </a:solidFill>
              </a:rPr>
              <a:t> la </a:t>
            </a:r>
            <a:r>
              <a:rPr lang="en-US" b="1" dirty="0" err="1" smtClean="0">
                <a:solidFill>
                  <a:srgbClr val="0070C0"/>
                </a:solidFill>
              </a:rPr>
              <a:t>acumulación</a:t>
            </a:r>
            <a:r>
              <a:rPr lang="en-US" b="1" dirty="0" smtClean="0">
                <a:solidFill>
                  <a:srgbClr val="0070C0"/>
                </a:solidFill>
              </a:rPr>
              <a:t> de </a:t>
            </a:r>
            <a:r>
              <a:rPr lang="en-US" b="1" dirty="0" err="1" smtClean="0">
                <a:solidFill>
                  <a:srgbClr val="0070C0"/>
                </a:solidFill>
              </a:rPr>
              <a:t>hielo</a:t>
            </a:r>
            <a:endParaRPr lang="en-US" b="1" dirty="0" smtClean="0">
              <a:solidFill>
                <a:srgbClr val="0070C0"/>
              </a:solidFill>
            </a:endParaRPr>
          </a:p>
          <a:p>
            <a:pPr marL="285750" indent="-285750" algn="just">
              <a:buFont typeface="Wingdings" panose="05000000000000000000" pitchFamily="2" charset="2"/>
              <a:buChar char="§"/>
            </a:pPr>
            <a:r>
              <a:rPr lang="en-US" b="1" dirty="0" smtClean="0">
                <a:solidFill>
                  <a:srgbClr val="0070C0"/>
                </a:solidFill>
              </a:rPr>
              <a:t> </a:t>
            </a:r>
            <a:r>
              <a:rPr lang="en-US" b="1" dirty="0" err="1" smtClean="0">
                <a:solidFill>
                  <a:srgbClr val="0070C0"/>
                </a:solidFill>
              </a:rPr>
              <a:t>Aplicación</a:t>
            </a:r>
            <a:r>
              <a:rPr lang="en-US" b="1" dirty="0" smtClean="0">
                <a:solidFill>
                  <a:srgbClr val="0070C0"/>
                </a:solidFill>
              </a:rPr>
              <a:t> de </a:t>
            </a:r>
            <a:r>
              <a:rPr lang="en-US" b="1" dirty="0" err="1" smtClean="0">
                <a:solidFill>
                  <a:srgbClr val="0070C0"/>
                </a:solidFill>
              </a:rPr>
              <a:t>aisladores</a:t>
            </a:r>
            <a:r>
              <a:rPr lang="en-US" b="1" dirty="0" smtClean="0">
                <a:solidFill>
                  <a:srgbClr val="0070C0"/>
                </a:solidFill>
              </a:rPr>
              <a:t> de "</a:t>
            </a:r>
            <a:r>
              <a:rPr lang="en-US" b="1" dirty="0" err="1" smtClean="0">
                <a:solidFill>
                  <a:srgbClr val="0070C0"/>
                </a:solidFill>
              </a:rPr>
              <a:t>alta</a:t>
            </a:r>
            <a:r>
              <a:rPr lang="en-US" b="1" dirty="0" smtClean="0">
                <a:solidFill>
                  <a:srgbClr val="0070C0"/>
                </a:solidFill>
              </a:rPr>
              <a:t> </a:t>
            </a:r>
            <a:r>
              <a:rPr lang="en-US" b="1" dirty="0" err="1" smtClean="0">
                <a:solidFill>
                  <a:srgbClr val="0070C0"/>
                </a:solidFill>
              </a:rPr>
              <a:t>fluencia</a:t>
            </a:r>
            <a:r>
              <a:rPr lang="en-US" b="1" dirty="0" smtClean="0">
                <a:solidFill>
                  <a:srgbClr val="0070C0"/>
                </a:solidFill>
              </a:rPr>
              <a:t>" con </a:t>
            </a:r>
            <a:r>
              <a:rPr lang="en-US" b="1" dirty="0" err="1" smtClean="0">
                <a:solidFill>
                  <a:srgbClr val="0070C0"/>
                </a:solidFill>
              </a:rPr>
              <a:t>faldas</a:t>
            </a:r>
            <a:r>
              <a:rPr lang="en-US" b="1" dirty="0" smtClean="0">
                <a:solidFill>
                  <a:srgbClr val="0070C0"/>
                </a:solidFill>
              </a:rPr>
              <a:t> </a:t>
            </a:r>
            <a:r>
              <a:rPr lang="en-US" b="1" dirty="0" err="1" smtClean="0">
                <a:solidFill>
                  <a:srgbClr val="0070C0"/>
                </a:solidFill>
              </a:rPr>
              <a:t>más</a:t>
            </a:r>
            <a:r>
              <a:rPr lang="en-US" b="1" dirty="0" smtClean="0">
                <a:solidFill>
                  <a:srgbClr val="0070C0"/>
                </a:solidFill>
              </a:rPr>
              <a:t> </a:t>
            </a:r>
            <a:r>
              <a:rPr lang="en-US" b="1" dirty="0" err="1" smtClean="0">
                <a:solidFill>
                  <a:srgbClr val="0070C0"/>
                </a:solidFill>
              </a:rPr>
              <a:t>largas</a:t>
            </a:r>
            <a:r>
              <a:rPr lang="en-US" b="1" dirty="0" smtClean="0">
                <a:solidFill>
                  <a:srgbClr val="0070C0"/>
                </a:solidFill>
              </a:rPr>
              <a:t> que las </a:t>
            </a:r>
            <a:r>
              <a:rPr lang="en-US" b="1" dirty="0" err="1" smtClean="0">
                <a:solidFill>
                  <a:srgbClr val="0070C0"/>
                </a:solidFill>
              </a:rPr>
              <a:t>estándar</a:t>
            </a:r>
            <a:r>
              <a:rPr lang="en-US" b="1" dirty="0" smtClean="0">
                <a:solidFill>
                  <a:srgbClr val="0070C0"/>
                </a:solidFill>
              </a:rPr>
              <a:t> que </a:t>
            </a:r>
            <a:r>
              <a:rPr lang="en-US" b="1" dirty="0" err="1" smtClean="0">
                <a:solidFill>
                  <a:srgbClr val="0070C0"/>
                </a:solidFill>
              </a:rPr>
              <a:t>evitan</a:t>
            </a:r>
            <a:r>
              <a:rPr lang="en-US" b="1" dirty="0" smtClean="0">
                <a:solidFill>
                  <a:srgbClr val="0070C0"/>
                </a:solidFill>
              </a:rPr>
              <a:t> la </a:t>
            </a:r>
            <a:r>
              <a:rPr lang="en-US" b="1" dirty="0" err="1" smtClean="0">
                <a:solidFill>
                  <a:srgbClr val="0070C0"/>
                </a:solidFill>
              </a:rPr>
              <a:t>formación</a:t>
            </a:r>
            <a:r>
              <a:rPr lang="en-US" b="1" dirty="0" smtClean="0">
                <a:solidFill>
                  <a:srgbClr val="0070C0"/>
                </a:solidFill>
              </a:rPr>
              <a:t> de </a:t>
            </a:r>
            <a:r>
              <a:rPr lang="en-US" b="1" dirty="0" err="1" smtClean="0">
                <a:solidFill>
                  <a:srgbClr val="0070C0"/>
                </a:solidFill>
              </a:rPr>
              <a:t>puentes</a:t>
            </a:r>
            <a:r>
              <a:rPr lang="en-US" b="1" dirty="0" smtClean="0">
                <a:solidFill>
                  <a:srgbClr val="0070C0"/>
                </a:solidFill>
              </a:rPr>
              <a:t> de </a:t>
            </a:r>
            <a:r>
              <a:rPr lang="en-US" b="1" dirty="0" err="1" smtClean="0">
                <a:solidFill>
                  <a:srgbClr val="0070C0"/>
                </a:solidFill>
              </a:rPr>
              <a:t>hielo</a:t>
            </a:r>
            <a:endParaRPr lang="en-US" b="1" dirty="0" smtClean="0">
              <a:solidFill>
                <a:srgbClr val="0070C0"/>
              </a:solidFill>
            </a:endParaRPr>
          </a:p>
          <a:p>
            <a:pPr marL="285750" indent="-285750" algn="just">
              <a:buFont typeface="Wingdings" panose="05000000000000000000" pitchFamily="2" charset="2"/>
              <a:buChar char="§"/>
            </a:pPr>
            <a:r>
              <a:rPr lang="en-US" b="1" dirty="0" err="1" smtClean="0">
                <a:solidFill>
                  <a:srgbClr val="0070C0"/>
                </a:solidFill>
              </a:rPr>
              <a:t>Instalación</a:t>
            </a:r>
            <a:r>
              <a:rPr lang="en-US" b="1" dirty="0" smtClean="0">
                <a:solidFill>
                  <a:srgbClr val="0070C0"/>
                </a:solidFill>
              </a:rPr>
              <a:t> de </a:t>
            </a:r>
            <a:r>
              <a:rPr lang="en-US" b="1" dirty="0" err="1" smtClean="0">
                <a:solidFill>
                  <a:srgbClr val="0070C0"/>
                </a:solidFill>
              </a:rPr>
              <a:t>extensores</a:t>
            </a:r>
            <a:r>
              <a:rPr lang="en-US" b="1" dirty="0" smtClean="0">
                <a:solidFill>
                  <a:srgbClr val="0070C0"/>
                </a:solidFill>
              </a:rPr>
              <a:t> de </a:t>
            </a:r>
            <a:r>
              <a:rPr lang="en-US" b="1" dirty="0" err="1" smtClean="0">
                <a:solidFill>
                  <a:srgbClr val="0070C0"/>
                </a:solidFill>
              </a:rPr>
              <a:t>líneas</a:t>
            </a:r>
            <a:r>
              <a:rPr lang="en-US" b="1" dirty="0" smtClean="0">
                <a:solidFill>
                  <a:srgbClr val="0070C0"/>
                </a:solidFill>
              </a:rPr>
              <a:t> de </a:t>
            </a:r>
            <a:r>
              <a:rPr lang="en-US" b="1" dirty="0" err="1" smtClean="0">
                <a:solidFill>
                  <a:srgbClr val="0070C0"/>
                </a:solidFill>
              </a:rPr>
              <a:t>fuga</a:t>
            </a:r>
            <a:r>
              <a:rPr lang="en-US" b="1" dirty="0" smtClean="0">
                <a:solidFill>
                  <a:srgbClr val="0070C0"/>
                </a:solidFill>
              </a:rPr>
              <a:t> que se </a:t>
            </a:r>
            <a:r>
              <a:rPr lang="en-US" b="1" dirty="0" err="1" smtClean="0">
                <a:solidFill>
                  <a:srgbClr val="0070C0"/>
                </a:solidFill>
              </a:rPr>
              <a:t>utilizan</a:t>
            </a:r>
            <a:r>
              <a:rPr lang="en-US" b="1" dirty="0" smtClean="0">
                <a:solidFill>
                  <a:srgbClr val="0070C0"/>
                </a:solidFill>
              </a:rPr>
              <a:t> </a:t>
            </a:r>
            <a:r>
              <a:rPr lang="en-US" b="1" dirty="0" err="1" smtClean="0">
                <a:solidFill>
                  <a:srgbClr val="0070C0"/>
                </a:solidFill>
              </a:rPr>
              <a:t>principalmente</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aisladores</a:t>
            </a:r>
            <a:r>
              <a:rPr lang="en-US" b="1" dirty="0" smtClean="0">
                <a:solidFill>
                  <a:srgbClr val="0070C0"/>
                </a:solidFill>
              </a:rPr>
              <a:t> </a:t>
            </a:r>
            <a:r>
              <a:rPr lang="en-US" b="1" dirty="0" err="1" smtClean="0">
                <a:solidFill>
                  <a:srgbClr val="0070C0"/>
                </a:solidFill>
              </a:rPr>
              <a:t>existentes</a:t>
            </a:r>
            <a:r>
              <a:rPr lang="en-US" b="1" dirty="0" smtClean="0">
                <a:solidFill>
                  <a:srgbClr val="0070C0"/>
                </a:solidFill>
              </a:rPr>
              <a:t> </a:t>
            </a:r>
            <a:r>
              <a:rPr lang="en-US" b="1" dirty="0" err="1" smtClean="0">
                <a:solidFill>
                  <a:srgbClr val="0070C0"/>
                </a:solidFill>
              </a:rPr>
              <a:t>después</a:t>
            </a:r>
            <a:r>
              <a:rPr lang="en-US" b="1" dirty="0" smtClean="0">
                <a:solidFill>
                  <a:srgbClr val="0070C0"/>
                </a:solidFill>
              </a:rPr>
              <a:t> de que se </a:t>
            </a:r>
            <a:r>
              <a:rPr lang="en-US" b="1" dirty="0" err="1" smtClean="0">
                <a:solidFill>
                  <a:srgbClr val="0070C0"/>
                </a:solidFill>
              </a:rPr>
              <a:t>descubrió</a:t>
            </a:r>
            <a:r>
              <a:rPr lang="en-US" b="1" dirty="0" smtClean="0">
                <a:solidFill>
                  <a:srgbClr val="0070C0"/>
                </a:solidFill>
              </a:rPr>
              <a:t> que son </a:t>
            </a:r>
            <a:r>
              <a:rPr lang="en-US" b="1" dirty="0" err="1" smtClean="0">
                <a:solidFill>
                  <a:srgbClr val="0070C0"/>
                </a:solidFill>
              </a:rPr>
              <a:t>susceptibles</a:t>
            </a:r>
            <a:r>
              <a:rPr lang="en-US" b="1" dirty="0" smtClean="0">
                <a:solidFill>
                  <a:srgbClr val="0070C0"/>
                </a:solidFill>
              </a:rPr>
              <a:t> a la </a:t>
            </a:r>
            <a:r>
              <a:rPr lang="en-US" b="1" dirty="0" err="1" smtClean="0">
                <a:solidFill>
                  <a:srgbClr val="0070C0"/>
                </a:solidFill>
              </a:rPr>
              <a:t>formación</a:t>
            </a:r>
            <a:r>
              <a:rPr lang="en-US" b="1" dirty="0" smtClean="0">
                <a:solidFill>
                  <a:srgbClr val="0070C0"/>
                </a:solidFill>
              </a:rPr>
              <a:t> de </a:t>
            </a:r>
            <a:r>
              <a:rPr lang="en-US" b="1" dirty="0" err="1" smtClean="0">
                <a:solidFill>
                  <a:srgbClr val="0070C0"/>
                </a:solidFill>
              </a:rPr>
              <a:t>hielo</a:t>
            </a:r>
            <a:r>
              <a:rPr lang="en-US" b="1" dirty="0" smtClean="0">
                <a:solidFill>
                  <a:srgbClr val="0070C0"/>
                </a:solidFill>
              </a:rPr>
              <a:t>. Los </a:t>
            </a:r>
            <a:r>
              <a:rPr lang="en-US" b="1" dirty="0" err="1" smtClean="0">
                <a:solidFill>
                  <a:srgbClr val="0070C0"/>
                </a:solidFill>
              </a:rPr>
              <a:t>aisladores</a:t>
            </a:r>
            <a:r>
              <a:rPr lang="en-US" b="1" dirty="0" smtClean="0">
                <a:solidFill>
                  <a:srgbClr val="0070C0"/>
                </a:solidFill>
              </a:rPr>
              <a:t> de poste con </a:t>
            </a:r>
            <a:r>
              <a:rPr lang="en-US" b="1" dirty="0" err="1" smtClean="0">
                <a:solidFill>
                  <a:srgbClr val="0070C0"/>
                </a:solidFill>
              </a:rPr>
              <a:t>extensores</a:t>
            </a:r>
            <a:r>
              <a:rPr lang="en-US" b="1" dirty="0" smtClean="0">
                <a:solidFill>
                  <a:srgbClr val="0070C0"/>
                </a:solidFill>
              </a:rPr>
              <a:t> se </a:t>
            </a:r>
            <a:r>
              <a:rPr lang="en-US" b="1" dirty="0" err="1" smtClean="0">
                <a:solidFill>
                  <a:srgbClr val="0070C0"/>
                </a:solidFill>
              </a:rPr>
              <a:t>muestran</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la Fig. 16</a:t>
            </a:r>
          </a:p>
          <a:p>
            <a:pPr marL="285750" indent="-285750" algn="just">
              <a:buFont typeface="Wingdings" panose="05000000000000000000" pitchFamily="2" charset="2"/>
              <a:buChar char="§"/>
            </a:pPr>
            <a:r>
              <a:rPr lang="en-US" b="1" dirty="0" err="1" smtClean="0">
                <a:solidFill>
                  <a:srgbClr val="0070C0"/>
                </a:solidFill>
              </a:rPr>
              <a:t>Aplicación</a:t>
            </a:r>
            <a:r>
              <a:rPr lang="en-US" b="1" dirty="0" smtClean="0">
                <a:solidFill>
                  <a:srgbClr val="0070C0"/>
                </a:solidFill>
              </a:rPr>
              <a:t> de RGI (</a:t>
            </a:r>
            <a:r>
              <a:rPr lang="en-US" b="1" dirty="0" err="1" smtClean="0">
                <a:solidFill>
                  <a:srgbClr val="0070C0"/>
                </a:solidFill>
              </a:rPr>
              <a:t>aisladores</a:t>
            </a:r>
            <a:r>
              <a:rPr lang="en-US" b="1" dirty="0" smtClean="0">
                <a:solidFill>
                  <a:srgbClr val="0070C0"/>
                </a:solidFill>
              </a:rPr>
              <a:t> de </a:t>
            </a:r>
            <a:r>
              <a:rPr lang="en-US" b="1" dirty="0" err="1" smtClean="0">
                <a:solidFill>
                  <a:srgbClr val="0070C0"/>
                </a:solidFill>
              </a:rPr>
              <a:t>grado</a:t>
            </a:r>
            <a:r>
              <a:rPr lang="en-US" b="1" dirty="0" smtClean="0">
                <a:solidFill>
                  <a:srgbClr val="0070C0"/>
                </a:solidFill>
              </a:rPr>
              <a:t> de </a:t>
            </a:r>
            <a:r>
              <a:rPr lang="en-US" b="1" dirty="0" err="1" smtClean="0">
                <a:solidFill>
                  <a:srgbClr val="0070C0"/>
                </a:solidFill>
              </a:rPr>
              <a:t>resistencia</a:t>
            </a:r>
            <a:r>
              <a:rPr lang="en-US" b="1" dirty="0" smtClean="0">
                <a:solidFill>
                  <a:srgbClr val="0070C0"/>
                </a:solidFill>
              </a:rPr>
              <a:t>) que </a:t>
            </a:r>
            <a:r>
              <a:rPr lang="en-US" b="1" dirty="0" err="1" smtClean="0">
                <a:solidFill>
                  <a:srgbClr val="0070C0"/>
                </a:solidFill>
              </a:rPr>
              <a:t>tienen</a:t>
            </a:r>
            <a:r>
              <a:rPr lang="en-US" b="1" dirty="0" smtClean="0">
                <a:solidFill>
                  <a:srgbClr val="0070C0"/>
                </a:solidFill>
              </a:rPr>
              <a:t> un </a:t>
            </a:r>
            <a:r>
              <a:rPr lang="en-US" b="1" dirty="0" err="1" smtClean="0">
                <a:solidFill>
                  <a:srgbClr val="0070C0"/>
                </a:solidFill>
              </a:rPr>
              <a:t>revestimiento</a:t>
            </a:r>
            <a:r>
              <a:rPr lang="en-US" b="1" dirty="0" smtClean="0">
                <a:solidFill>
                  <a:srgbClr val="0070C0"/>
                </a:solidFill>
              </a:rPr>
              <a:t> conductor, que </a:t>
            </a:r>
            <a:r>
              <a:rPr lang="en-US" b="1" dirty="0" err="1" smtClean="0">
                <a:solidFill>
                  <a:srgbClr val="0070C0"/>
                </a:solidFill>
              </a:rPr>
              <a:t>proporciona</a:t>
            </a:r>
            <a:r>
              <a:rPr lang="en-US" b="1" dirty="0" smtClean="0">
                <a:solidFill>
                  <a:srgbClr val="0070C0"/>
                </a:solidFill>
              </a:rPr>
              <a:t> un </a:t>
            </a:r>
            <a:r>
              <a:rPr lang="en-US" b="1" dirty="0" err="1" smtClean="0">
                <a:solidFill>
                  <a:srgbClr val="0070C0"/>
                </a:solidFill>
              </a:rPr>
              <a:t>camino</a:t>
            </a:r>
            <a:r>
              <a:rPr lang="en-US" b="1" dirty="0" smtClean="0">
                <a:solidFill>
                  <a:srgbClr val="0070C0"/>
                </a:solidFill>
              </a:rPr>
              <a:t> para las </a:t>
            </a:r>
            <a:r>
              <a:rPr lang="en-US" b="1" dirty="0" err="1" smtClean="0">
                <a:solidFill>
                  <a:srgbClr val="0070C0"/>
                </a:solidFill>
              </a:rPr>
              <a:t>corrientes</a:t>
            </a:r>
            <a:r>
              <a:rPr lang="en-US" b="1" dirty="0" smtClean="0">
                <a:solidFill>
                  <a:srgbClr val="0070C0"/>
                </a:solidFill>
              </a:rPr>
              <a:t> de </a:t>
            </a:r>
            <a:r>
              <a:rPr lang="en-US" b="1" dirty="0" err="1" smtClean="0">
                <a:solidFill>
                  <a:srgbClr val="0070C0"/>
                </a:solidFill>
              </a:rPr>
              <a:t>fuga</a:t>
            </a:r>
            <a:r>
              <a:rPr lang="en-US" b="1" dirty="0" smtClean="0">
                <a:solidFill>
                  <a:srgbClr val="0070C0"/>
                </a:solidFill>
              </a:rPr>
              <a:t> y </a:t>
            </a:r>
            <a:r>
              <a:rPr lang="en-US" b="1" dirty="0" err="1" smtClean="0">
                <a:solidFill>
                  <a:srgbClr val="0070C0"/>
                </a:solidFill>
              </a:rPr>
              <a:t>calienta</a:t>
            </a:r>
            <a:r>
              <a:rPr lang="en-US" b="1" dirty="0" smtClean="0">
                <a:solidFill>
                  <a:srgbClr val="0070C0"/>
                </a:solidFill>
              </a:rPr>
              <a:t> la </a:t>
            </a:r>
            <a:r>
              <a:rPr lang="en-US" b="1" dirty="0" err="1" smtClean="0">
                <a:solidFill>
                  <a:srgbClr val="0070C0"/>
                </a:solidFill>
              </a:rPr>
              <a:t>superficie</a:t>
            </a:r>
            <a:r>
              <a:rPr lang="en-US" b="1" dirty="0" smtClean="0">
                <a:solidFill>
                  <a:srgbClr val="0070C0"/>
                </a:solidFill>
              </a:rPr>
              <a:t> del </a:t>
            </a:r>
            <a:r>
              <a:rPr lang="en-US" b="1" dirty="0" err="1" smtClean="0">
                <a:solidFill>
                  <a:srgbClr val="0070C0"/>
                </a:solidFill>
              </a:rPr>
              <a:t>cuerpo</a:t>
            </a:r>
            <a:r>
              <a:rPr lang="en-US" b="1" dirty="0" smtClean="0">
                <a:solidFill>
                  <a:srgbClr val="0070C0"/>
                </a:solidFill>
              </a:rPr>
              <a:t> del </a:t>
            </a:r>
            <a:r>
              <a:rPr lang="en-US" b="1" dirty="0" err="1" smtClean="0">
                <a:solidFill>
                  <a:srgbClr val="0070C0"/>
                </a:solidFill>
              </a:rPr>
              <a:t>aislador</a:t>
            </a:r>
            <a:r>
              <a:rPr lang="en-US" b="1" dirty="0" smtClean="0">
                <a:solidFill>
                  <a:srgbClr val="0070C0"/>
                </a:solidFill>
              </a:rPr>
              <a:t>, </a:t>
            </a:r>
            <a:r>
              <a:rPr lang="en-US" b="1" dirty="0" err="1" smtClean="0">
                <a:solidFill>
                  <a:srgbClr val="0070C0"/>
                </a:solidFill>
              </a:rPr>
              <a:t>evitando</a:t>
            </a:r>
            <a:r>
              <a:rPr lang="en-US" b="1" dirty="0" smtClean="0">
                <a:solidFill>
                  <a:srgbClr val="0070C0"/>
                </a:solidFill>
              </a:rPr>
              <a:t> </a:t>
            </a:r>
            <a:r>
              <a:rPr lang="en-US" b="1" dirty="0" err="1" smtClean="0">
                <a:solidFill>
                  <a:srgbClr val="0070C0"/>
                </a:solidFill>
              </a:rPr>
              <a:t>así</a:t>
            </a:r>
            <a:r>
              <a:rPr lang="en-US" b="1" dirty="0" smtClean="0">
                <a:solidFill>
                  <a:srgbClr val="0070C0"/>
                </a:solidFill>
              </a:rPr>
              <a:t> la </a:t>
            </a:r>
            <a:r>
              <a:rPr lang="en-US" b="1" dirty="0" err="1" smtClean="0">
                <a:solidFill>
                  <a:srgbClr val="0070C0"/>
                </a:solidFill>
              </a:rPr>
              <a:t>formación</a:t>
            </a:r>
            <a:r>
              <a:rPr lang="en-US" b="1" dirty="0" smtClean="0">
                <a:solidFill>
                  <a:srgbClr val="0070C0"/>
                </a:solidFill>
              </a:rPr>
              <a:t> de </a:t>
            </a:r>
            <a:r>
              <a:rPr lang="en-US" b="1" dirty="0" err="1" smtClean="0">
                <a:solidFill>
                  <a:srgbClr val="0070C0"/>
                </a:solidFill>
              </a:rPr>
              <a:t>hielo</a:t>
            </a:r>
            <a:r>
              <a:rPr lang="en-US" b="1" dirty="0" smtClean="0">
                <a:solidFill>
                  <a:srgbClr val="0070C0"/>
                </a:solidFill>
              </a:rPr>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3"/>
          <a:stretch>
            <a:fillRect/>
          </a:stretch>
        </p:blipFill>
        <p:spPr>
          <a:xfrm>
            <a:off x="7474960" y="2111519"/>
            <a:ext cx="4391025" cy="3133725"/>
          </a:xfrm>
          <a:prstGeom prst="rect">
            <a:avLst/>
          </a:prstGeom>
        </p:spPr>
      </p:pic>
      <p:sp>
        <p:nvSpPr>
          <p:cNvPr id="5" name="Rectángulo 4"/>
          <p:cNvSpPr/>
          <p:nvPr/>
        </p:nvSpPr>
        <p:spPr>
          <a:xfrm>
            <a:off x="7386451" y="5476895"/>
            <a:ext cx="4479534" cy="646331"/>
          </a:xfrm>
          <a:prstGeom prst="rect">
            <a:avLst/>
          </a:prstGeom>
        </p:spPr>
        <p:txBody>
          <a:bodyPr wrap="square">
            <a:spAutoFit/>
          </a:bodyPr>
          <a:lstStyle/>
          <a:p>
            <a:pPr algn="ctr"/>
            <a:r>
              <a:rPr lang="en-US" b="1" dirty="0" smtClean="0"/>
              <a:t>Fig. 16. </a:t>
            </a:r>
            <a:r>
              <a:rPr lang="en-US" b="1" dirty="0" err="1" smtClean="0"/>
              <a:t>Aisladores</a:t>
            </a:r>
            <a:r>
              <a:rPr lang="en-US" b="1" dirty="0" smtClean="0"/>
              <a:t> de poste de 138 kV con </a:t>
            </a:r>
            <a:r>
              <a:rPr lang="en-US" b="1" dirty="0" err="1" smtClean="0"/>
              <a:t>extensores</a:t>
            </a:r>
            <a:r>
              <a:rPr lang="en-US" b="1" dirty="0" smtClean="0"/>
              <a:t> de </a:t>
            </a:r>
            <a:r>
              <a:rPr lang="en-US" b="1" dirty="0" err="1" smtClean="0"/>
              <a:t>fuga</a:t>
            </a:r>
            <a:endParaRPr lang="en-US" b="1" dirty="0"/>
          </a:p>
        </p:txBody>
      </p:sp>
    </p:spTree>
    <p:extLst>
      <p:ext uri="{BB962C8B-B14F-4D97-AF65-F5344CB8AC3E}">
        <p14:creationId xmlns:p14="http://schemas.microsoft.com/office/powerpoint/2010/main" val="1363702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4" y="223852"/>
            <a:ext cx="7485416" cy="6463308"/>
          </a:xfrm>
          <a:prstGeom prst="rect">
            <a:avLst/>
          </a:prstGeom>
        </p:spPr>
        <p:txBody>
          <a:bodyPr wrap="square">
            <a:spAutoFit/>
          </a:bodyPr>
          <a:lstStyle/>
          <a:p>
            <a:pPr algn="just"/>
            <a:r>
              <a:rPr lang="en-US" dirty="0" smtClean="0"/>
              <a:t>El </a:t>
            </a:r>
            <a:r>
              <a:rPr lang="en-US" dirty="0" err="1" smtClean="0"/>
              <a:t>siguiente</a:t>
            </a:r>
            <a:r>
              <a:rPr lang="en-US" dirty="0" smtClean="0"/>
              <a:t> </a:t>
            </a:r>
            <a:r>
              <a:rPr lang="en-US" dirty="0" err="1" smtClean="0"/>
              <a:t>problema</a:t>
            </a:r>
            <a:r>
              <a:rPr lang="en-US" dirty="0" smtClean="0"/>
              <a:t> con </a:t>
            </a:r>
            <a:r>
              <a:rPr lang="en-US" dirty="0" err="1" smtClean="0"/>
              <a:t>los</a:t>
            </a:r>
            <a:r>
              <a:rPr lang="en-US" dirty="0" smtClean="0"/>
              <a:t> </a:t>
            </a:r>
            <a:r>
              <a:rPr lang="en-US" dirty="0" err="1" smtClean="0"/>
              <a:t>aisladores</a:t>
            </a:r>
            <a:r>
              <a:rPr lang="en-US" dirty="0" smtClean="0"/>
              <a:t> al que se </a:t>
            </a:r>
            <a:r>
              <a:rPr lang="en-US" dirty="0" err="1" smtClean="0"/>
              <a:t>enfrenta</a:t>
            </a:r>
            <a:r>
              <a:rPr lang="en-US" dirty="0" smtClean="0"/>
              <a:t> con </a:t>
            </a:r>
            <a:r>
              <a:rPr lang="en-US" dirty="0" err="1" smtClean="0"/>
              <a:t>frecuencia</a:t>
            </a:r>
            <a:r>
              <a:rPr lang="en-US" dirty="0" smtClean="0"/>
              <a:t> el personal de </a:t>
            </a:r>
            <a:r>
              <a:rPr lang="en-US" dirty="0" err="1" smtClean="0"/>
              <a:t>mantenimiento</a:t>
            </a:r>
            <a:r>
              <a:rPr lang="en-US" dirty="0" smtClean="0"/>
              <a:t> de la </a:t>
            </a:r>
            <a:r>
              <a:rPr lang="en-US" dirty="0" err="1" smtClean="0"/>
              <a:t>subestación</a:t>
            </a:r>
            <a:r>
              <a:rPr lang="en-US" dirty="0" smtClean="0"/>
              <a:t> </a:t>
            </a:r>
            <a:r>
              <a:rPr lang="en-US" dirty="0" err="1" smtClean="0"/>
              <a:t>es</a:t>
            </a:r>
            <a:r>
              <a:rPr lang="en-US" dirty="0" smtClean="0"/>
              <a:t> la </a:t>
            </a:r>
            <a:r>
              <a:rPr lang="en-US" dirty="0" err="1" smtClean="0"/>
              <a:t>contaminación</a:t>
            </a:r>
            <a:r>
              <a:rPr lang="en-US" dirty="0" smtClean="0"/>
              <a:t>, que </a:t>
            </a:r>
            <a:r>
              <a:rPr lang="en-US" dirty="0" err="1" smtClean="0"/>
              <a:t>representa</a:t>
            </a:r>
            <a:r>
              <a:rPr lang="en-US" dirty="0" smtClean="0"/>
              <a:t> un </a:t>
            </a:r>
            <a:r>
              <a:rPr lang="en-US" dirty="0" err="1" smtClean="0"/>
              <a:t>depósito</a:t>
            </a:r>
            <a:r>
              <a:rPr lang="en-US" dirty="0" smtClean="0"/>
              <a:t> de </a:t>
            </a:r>
            <a:r>
              <a:rPr lang="en-US" dirty="0" err="1" smtClean="0"/>
              <a:t>contaminantes</a:t>
            </a:r>
            <a:r>
              <a:rPr lang="en-US" dirty="0" smtClean="0"/>
              <a:t> (</a:t>
            </a:r>
            <a:r>
              <a:rPr lang="en-US" dirty="0" err="1" smtClean="0"/>
              <a:t>sal</a:t>
            </a:r>
            <a:r>
              <a:rPr lang="en-US" dirty="0" smtClean="0"/>
              <a:t>, </a:t>
            </a:r>
            <a:r>
              <a:rPr lang="en-US" dirty="0" err="1" smtClean="0"/>
              <a:t>polvo</a:t>
            </a:r>
            <a:r>
              <a:rPr lang="en-US" dirty="0" smtClean="0"/>
              <a:t>, </a:t>
            </a:r>
            <a:r>
              <a:rPr lang="en-US" dirty="0" err="1" smtClean="0"/>
              <a:t>cenizas</a:t>
            </a:r>
            <a:r>
              <a:rPr lang="en-US" dirty="0" smtClean="0"/>
              <a:t>, etc.) </a:t>
            </a:r>
            <a:r>
              <a:rPr lang="en-US" dirty="0" err="1" smtClean="0"/>
              <a:t>en</a:t>
            </a:r>
            <a:r>
              <a:rPr lang="en-US" dirty="0" smtClean="0"/>
              <a:t> la </a:t>
            </a:r>
            <a:r>
              <a:rPr lang="en-US" dirty="0" err="1" smtClean="0"/>
              <a:t>superficie</a:t>
            </a:r>
            <a:r>
              <a:rPr lang="en-US" dirty="0" smtClean="0"/>
              <a:t> de </a:t>
            </a:r>
            <a:r>
              <a:rPr lang="en-US" dirty="0" err="1" smtClean="0"/>
              <a:t>los</a:t>
            </a:r>
            <a:r>
              <a:rPr lang="en-US" dirty="0" smtClean="0"/>
              <a:t> </a:t>
            </a:r>
            <a:r>
              <a:rPr lang="en-US" dirty="0" err="1" smtClean="0"/>
              <a:t>aisladores</a:t>
            </a:r>
            <a:r>
              <a:rPr lang="en-US" dirty="0" smtClean="0"/>
              <a:t>, lo que da </a:t>
            </a:r>
            <a:r>
              <a:rPr lang="en-US" dirty="0" err="1" smtClean="0"/>
              <a:t>lugar</a:t>
            </a:r>
            <a:r>
              <a:rPr lang="en-US" dirty="0" smtClean="0"/>
              <a:t> a </a:t>
            </a:r>
            <a:r>
              <a:rPr lang="en-US" dirty="0" err="1" smtClean="0"/>
              <a:t>descargas</a:t>
            </a:r>
            <a:r>
              <a:rPr lang="en-US" dirty="0" smtClean="0"/>
              <a:t> </a:t>
            </a:r>
            <a:r>
              <a:rPr lang="en-US" dirty="0" err="1" smtClean="0"/>
              <a:t>disruptivas</a:t>
            </a:r>
            <a:r>
              <a:rPr lang="en-US" dirty="0" smtClean="0"/>
              <a:t>, a lo largo de la </a:t>
            </a:r>
            <a:r>
              <a:rPr lang="en-US" dirty="0" err="1" smtClean="0"/>
              <a:t>superficie</a:t>
            </a:r>
            <a:r>
              <a:rPr lang="en-US" dirty="0" smtClean="0"/>
              <a:t> del </a:t>
            </a:r>
            <a:r>
              <a:rPr lang="en-US" dirty="0" err="1" smtClean="0"/>
              <a:t>aislador</a:t>
            </a:r>
            <a:r>
              <a:rPr lang="en-US" dirty="0" smtClean="0"/>
              <a:t> y, </a:t>
            </a:r>
            <a:r>
              <a:rPr lang="en-US" dirty="0" err="1" smtClean="0"/>
              <a:t>en</a:t>
            </a:r>
            <a:r>
              <a:rPr lang="en-US" dirty="0" smtClean="0"/>
              <a:t> </a:t>
            </a:r>
            <a:r>
              <a:rPr lang="en-US" dirty="0" err="1" smtClean="0"/>
              <a:t>última</a:t>
            </a:r>
            <a:r>
              <a:rPr lang="en-US" dirty="0" smtClean="0"/>
              <a:t> </a:t>
            </a:r>
            <a:r>
              <a:rPr lang="en-US" dirty="0" err="1" smtClean="0"/>
              <a:t>instancia</a:t>
            </a:r>
            <a:r>
              <a:rPr lang="en-US" dirty="0" smtClean="0"/>
              <a:t>, a la </a:t>
            </a:r>
            <a:r>
              <a:rPr lang="en-US" dirty="0" err="1" smtClean="0"/>
              <a:t>rotura</a:t>
            </a:r>
            <a:r>
              <a:rPr lang="en-US" dirty="0" smtClean="0"/>
              <a:t> del </a:t>
            </a:r>
            <a:r>
              <a:rPr lang="en-US" dirty="0" err="1" smtClean="0"/>
              <a:t>aislador</a:t>
            </a:r>
            <a:r>
              <a:rPr lang="en-US" dirty="0" smtClean="0"/>
              <a:t>. y </a:t>
            </a:r>
            <a:r>
              <a:rPr lang="en-US" dirty="0" err="1" smtClean="0"/>
              <a:t>daños</a:t>
            </a:r>
            <a:r>
              <a:rPr lang="en-US" dirty="0" smtClean="0"/>
              <a:t> al </a:t>
            </a:r>
            <a:r>
              <a:rPr lang="en-US" dirty="0" err="1" smtClean="0"/>
              <a:t>equipo</a:t>
            </a:r>
            <a:r>
              <a:rPr lang="en-US" dirty="0" smtClean="0"/>
              <a:t>. El principal </a:t>
            </a:r>
            <a:r>
              <a:rPr lang="en-US" dirty="0" err="1" smtClean="0"/>
              <a:t>remedio</a:t>
            </a:r>
            <a:r>
              <a:rPr lang="en-US" dirty="0" smtClean="0"/>
              <a:t> para la </a:t>
            </a:r>
            <a:r>
              <a:rPr lang="en-US" dirty="0" err="1" smtClean="0"/>
              <a:t>contaminación</a:t>
            </a:r>
            <a:r>
              <a:rPr lang="en-US" dirty="0" smtClean="0"/>
              <a:t> </a:t>
            </a:r>
            <a:r>
              <a:rPr lang="en-US" dirty="0" err="1" smtClean="0"/>
              <a:t>es</a:t>
            </a:r>
            <a:r>
              <a:rPr lang="en-US" dirty="0" smtClean="0"/>
              <a:t>, </a:t>
            </a:r>
            <a:r>
              <a:rPr lang="en-US" dirty="0" err="1" smtClean="0"/>
              <a:t>naturalmente</a:t>
            </a:r>
            <a:r>
              <a:rPr lang="en-US" dirty="0" smtClean="0"/>
              <a:t>, la </a:t>
            </a:r>
            <a:r>
              <a:rPr lang="en-US" dirty="0" err="1" smtClean="0"/>
              <a:t>limpieza</a:t>
            </a:r>
            <a:r>
              <a:rPr lang="en-US" dirty="0" smtClean="0"/>
              <a:t> y el </a:t>
            </a:r>
            <a:r>
              <a:rPr lang="en-US" dirty="0" err="1" smtClean="0"/>
              <a:t>lavado</a:t>
            </a:r>
            <a:r>
              <a:rPr lang="en-US" dirty="0" smtClean="0"/>
              <a:t> de </a:t>
            </a:r>
            <a:r>
              <a:rPr lang="en-US" dirty="0" err="1" smtClean="0"/>
              <a:t>los</a:t>
            </a:r>
            <a:r>
              <a:rPr lang="en-US" dirty="0" smtClean="0"/>
              <a:t> </a:t>
            </a:r>
            <a:r>
              <a:rPr lang="en-US" dirty="0" err="1" smtClean="0"/>
              <a:t>aisladores</a:t>
            </a:r>
            <a:r>
              <a:rPr lang="en-US" dirty="0" smtClean="0"/>
              <a:t>, que </a:t>
            </a:r>
            <a:r>
              <a:rPr lang="en-US" dirty="0" err="1" smtClean="0"/>
              <a:t>debe</a:t>
            </a:r>
            <a:r>
              <a:rPr lang="en-US" dirty="0" smtClean="0"/>
              <a:t> </a:t>
            </a:r>
            <a:r>
              <a:rPr lang="en-US" dirty="0" err="1" smtClean="0"/>
              <a:t>realizarse</a:t>
            </a:r>
            <a:r>
              <a:rPr lang="en-US" dirty="0" smtClean="0"/>
              <a:t> </a:t>
            </a:r>
            <a:r>
              <a:rPr lang="en-US" dirty="0" err="1" smtClean="0"/>
              <a:t>periódicamente</a:t>
            </a:r>
            <a:r>
              <a:rPr lang="en-US" dirty="0" smtClean="0"/>
              <a:t> </a:t>
            </a:r>
            <a:r>
              <a:rPr lang="en-US" dirty="0" err="1" smtClean="0"/>
              <a:t>como</a:t>
            </a:r>
            <a:r>
              <a:rPr lang="en-US" dirty="0" smtClean="0"/>
              <a:t> parte del </a:t>
            </a:r>
            <a:r>
              <a:rPr lang="en-US" dirty="0" err="1" smtClean="0"/>
              <a:t>mantenimiento</a:t>
            </a:r>
            <a:r>
              <a:rPr lang="en-US" dirty="0" smtClean="0"/>
              <a:t> de la </a:t>
            </a:r>
            <a:r>
              <a:rPr lang="en-US" dirty="0" err="1" smtClean="0"/>
              <a:t>subestación</a:t>
            </a:r>
            <a:r>
              <a:rPr lang="en-US" dirty="0" smtClean="0"/>
              <a:t>.</a:t>
            </a:r>
          </a:p>
          <a:p>
            <a:pPr algn="just"/>
            <a:r>
              <a:rPr lang="en-US" dirty="0" err="1" smtClean="0"/>
              <a:t>Otro</a:t>
            </a:r>
            <a:r>
              <a:rPr lang="en-US" dirty="0" smtClean="0"/>
              <a:t> </a:t>
            </a:r>
            <a:r>
              <a:rPr lang="en-US" dirty="0" err="1" smtClean="0"/>
              <a:t>problema</a:t>
            </a:r>
            <a:r>
              <a:rPr lang="en-US" dirty="0" smtClean="0"/>
              <a:t> </a:t>
            </a:r>
            <a:r>
              <a:rPr lang="en-US" dirty="0" err="1" smtClean="0"/>
              <a:t>serio</a:t>
            </a:r>
            <a:r>
              <a:rPr lang="en-US" dirty="0" smtClean="0"/>
              <a:t> </a:t>
            </a:r>
            <a:r>
              <a:rPr lang="en-US" dirty="0" err="1" smtClean="0"/>
              <a:t>asociado</a:t>
            </a:r>
            <a:r>
              <a:rPr lang="en-US" dirty="0" smtClean="0"/>
              <a:t> con el </a:t>
            </a:r>
            <a:r>
              <a:rPr lang="en-US" dirty="0" err="1" smtClean="0"/>
              <a:t>mantenimiento</a:t>
            </a:r>
            <a:r>
              <a:rPr lang="en-US" dirty="0" smtClean="0"/>
              <a:t> de </a:t>
            </a:r>
            <a:r>
              <a:rPr lang="en-US" dirty="0" err="1" smtClean="0"/>
              <a:t>aisladores</a:t>
            </a:r>
            <a:r>
              <a:rPr lang="en-US" dirty="0" smtClean="0"/>
              <a:t> </a:t>
            </a:r>
            <a:r>
              <a:rPr lang="en-US" dirty="0" err="1" smtClean="0"/>
              <a:t>es</a:t>
            </a:r>
            <a:r>
              <a:rPr lang="en-US" dirty="0" smtClean="0"/>
              <a:t> la </a:t>
            </a:r>
            <a:r>
              <a:rPr lang="en-US" dirty="0" err="1" smtClean="0"/>
              <a:t>prevención</a:t>
            </a:r>
            <a:r>
              <a:rPr lang="en-US" dirty="0" smtClean="0"/>
              <a:t> de </a:t>
            </a:r>
            <a:r>
              <a:rPr lang="en-US" dirty="0" err="1" smtClean="0"/>
              <a:t>contactos</a:t>
            </a:r>
            <a:r>
              <a:rPr lang="en-US" dirty="0" smtClean="0"/>
              <a:t> de </a:t>
            </a:r>
            <a:r>
              <a:rPr lang="en-US" dirty="0" err="1" smtClean="0"/>
              <a:t>animales</a:t>
            </a:r>
            <a:r>
              <a:rPr lang="en-US" dirty="0" smtClean="0"/>
              <a:t> con </a:t>
            </a:r>
            <a:r>
              <a:rPr lang="en-US" dirty="0" err="1" smtClean="0"/>
              <a:t>barras</a:t>
            </a:r>
            <a:r>
              <a:rPr lang="en-US" dirty="0" smtClean="0"/>
              <a:t> de </a:t>
            </a:r>
            <a:r>
              <a:rPr lang="en-US" dirty="0" err="1" smtClean="0"/>
              <a:t>subestación</a:t>
            </a:r>
            <a:r>
              <a:rPr lang="en-US" dirty="0" smtClean="0"/>
              <a:t> </a:t>
            </a:r>
            <a:r>
              <a:rPr lang="en-US" dirty="0" err="1" smtClean="0"/>
              <a:t>energizadas</a:t>
            </a:r>
            <a:r>
              <a:rPr lang="en-US" dirty="0" smtClean="0"/>
              <a:t> y cables </a:t>
            </a:r>
            <a:r>
              <a:rPr lang="en-US" dirty="0" err="1" smtClean="0"/>
              <a:t>desnudos</a:t>
            </a:r>
            <a:r>
              <a:rPr lang="en-US" dirty="0" smtClean="0"/>
              <a:t>. Los </a:t>
            </a:r>
            <a:r>
              <a:rPr lang="en-US" dirty="0" err="1" smtClean="0"/>
              <a:t>animales</a:t>
            </a:r>
            <a:r>
              <a:rPr lang="en-US" dirty="0" smtClean="0"/>
              <a:t> </a:t>
            </a:r>
            <a:r>
              <a:rPr lang="en-US" dirty="0" err="1" smtClean="0"/>
              <a:t>intrusos</a:t>
            </a:r>
            <a:r>
              <a:rPr lang="en-US" dirty="0" smtClean="0"/>
              <a:t> </a:t>
            </a:r>
            <a:r>
              <a:rPr lang="en-US" dirty="0" err="1" smtClean="0"/>
              <a:t>más</a:t>
            </a:r>
            <a:r>
              <a:rPr lang="en-US" dirty="0" smtClean="0"/>
              <a:t> </a:t>
            </a:r>
            <a:r>
              <a:rPr lang="en-US" dirty="0" err="1" smtClean="0"/>
              <a:t>comunes</a:t>
            </a:r>
            <a:r>
              <a:rPr lang="en-US" dirty="0" smtClean="0"/>
              <a:t> son las </a:t>
            </a:r>
            <a:r>
              <a:rPr lang="en-US" dirty="0" err="1" smtClean="0"/>
              <a:t>ardillas</a:t>
            </a:r>
            <a:r>
              <a:rPr lang="en-US" dirty="0" smtClean="0"/>
              <a:t> y </a:t>
            </a:r>
            <a:r>
              <a:rPr lang="en-US" dirty="0" err="1" smtClean="0"/>
              <a:t>los</a:t>
            </a:r>
            <a:r>
              <a:rPr lang="en-US" dirty="0" smtClean="0"/>
              <a:t> </a:t>
            </a:r>
            <a:r>
              <a:rPr lang="en-US" dirty="0" err="1" smtClean="0"/>
              <a:t>mapaches</a:t>
            </a:r>
            <a:r>
              <a:rPr lang="en-US" dirty="0" smtClean="0"/>
              <a:t> que, </a:t>
            </a:r>
            <a:r>
              <a:rPr lang="en-US" dirty="0" err="1" smtClean="0"/>
              <a:t>por</a:t>
            </a:r>
            <a:r>
              <a:rPr lang="en-US" dirty="0" smtClean="0"/>
              <a:t> </a:t>
            </a:r>
            <a:r>
              <a:rPr lang="en-US" dirty="0" err="1" smtClean="0"/>
              <a:t>alguna</a:t>
            </a:r>
            <a:r>
              <a:rPr lang="en-US" dirty="0" smtClean="0"/>
              <a:t> </a:t>
            </a:r>
            <a:r>
              <a:rPr lang="en-US" dirty="0" err="1" smtClean="0"/>
              <a:t>razón</a:t>
            </a:r>
            <a:r>
              <a:rPr lang="en-US" dirty="0" smtClean="0"/>
              <a:t>, </a:t>
            </a:r>
            <a:r>
              <a:rPr lang="en-US" dirty="0" err="1" smtClean="0"/>
              <a:t>suelen</a:t>
            </a:r>
            <a:r>
              <a:rPr lang="en-US" dirty="0" smtClean="0"/>
              <a:t> </a:t>
            </a:r>
            <a:r>
              <a:rPr lang="en-US" dirty="0" err="1" smtClean="0"/>
              <a:t>trepar</a:t>
            </a:r>
            <a:r>
              <a:rPr lang="en-US" dirty="0" smtClean="0"/>
              <a:t> a las </a:t>
            </a:r>
            <a:r>
              <a:rPr lang="en-US" dirty="0" err="1" smtClean="0"/>
              <a:t>estructuras</a:t>
            </a:r>
            <a:r>
              <a:rPr lang="en-US" dirty="0" smtClean="0"/>
              <a:t> de las </a:t>
            </a:r>
            <a:r>
              <a:rPr lang="en-US" dirty="0" err="1" smtClean="0"/>
              <a:t>subestaciones</a:t>
            </a:r>
            <a:r>
              <a:rPr lang="en-US" dirty="0" smtClean="0"/>
              <a:t> y </a:t>
            </a:r>
            <a:r>
              <a:rPr lang="en-US" dirty="0" err="1" smtClean="0"/>
              <a:t>tocar</a:t>
            </a:r>
            <a:r>
              <a:rPr lang="en-US" dirty="0" smtClean="0"/>
              <a:t> </a:t>
            </a:r>
            <a:r>
              <a:rPr lang="en-US" dirty="0" err="1" smtClean="0"/>
              <a:t>los</a:t>
            </a:r>
            <a:r>
              <a:rPr lang="en-US" dirty="0" smtClean="0"/>
              <a:t> </a:t>
            </a:r>
            <a:r>
              <a:rPr lang="en-US" dirty="0" err="1" smtClean="0"/>
              <a:t>conductores</a:t>
            </a:r>
            <a:r>
              <a:rPr lang="en-US" dirty="0" smtClean="0"/>
              <a:t> </a:t>
            </a:r>
            <a:r>
              <a:rPr lang="en-US" dirty="0" err="1" smtClean="0"/>
              <a:t>mientras</a:t>
            </a:r>
            <a:r>
              <a:rPr lang="en-US" dirty="0" smtClean="0"/>
              <a:t> </a:t>
            </a:r>
            <a:r>
              <a:rPr lang="en-US" dirty="0" err="1" smtClean="0"/>
              <a:t>pasan</a:t>
            </a:r>
            <a:r>
              <a:rPr lang="en-US" dirty="0" smtClean="0"/>
              <a:t> </a:t>
            </a:r>
            <a:r>
              <a:rPr lang="en-US" dirty="0" err="1" smtClean="0"/>
              <a:t>por</a:t>
            </a:r>
            <a:r>
              <a:rPr lang="en-US" dirty="0" smtClean="0"/>
              <a:t> alto </a:t>
            </a:r>
            <a:r>
              <a:rPr lang="en-US" dirty="0" err="1" smtClean="0"/>
              <a:t>los</a:t>
            </a:r>
            <a:r>
              <a:rPr lang="en-US" dirty="0" smtClean="0"/>
              <a:t> </a:t>
            </a:r>
            <a:r>
              <a:rPr lang="en-US" dirty="0" err="1" smtClean="0"/>
              <a:t>aisladores</a:t>
            </a:r>
            <a:r>
              <a:rPr lang="en-US" dirty="0" smtClean="0"/>
              <a:t> de </a:t>
            </a:r>
            <a:r>
              <a:rPr lang="en-US" dirty="0" err="1" smtClean="0"/>
              <a:t>apoyo</a:t>
            </a:r>
            <a:r>
              <a:rPr lang="en-US" dirty="0" smtClean="0"/>
              <a:t>. </a:t>
            </a:r>
            <a:r>
              <a:rPr lang="en-US" dirty="0" err="1" smtClean="0"/>
              <a:t>Por</a:t>
            </a:r>
            <a:r>
              <a:rPr lang="en-US" dirty="0" smtClean="0"/>
              <a:t> lo general, </a:t>
            </a:r>
            <a:r>
              <a:rPr lang="en-US" dirty="0" err="1" smtClean="0"/>
              <a:t>este</a:t>
            </a:r>
            <a:r>
              <a:rPr lang="en-US" dirty="0" smtClean="0"/>
              <a:t> </a:t>
            </a:r>
            <a:r>
              <a:rPr lang="en-US" dirty="0" err="1" smtClean="0"/>
              <a:t>problema</a:t>
            </a:r>
            <a:r>
              <a:rPr lang="en-US" dirty="0" smtClean="0"/>
              <a:t> </a:t>
            </a:r>
            <a:r>
              <a:rPr lang="en-US" dirty="0" err="1" smtClean="0"/>
              <a:t>está</a:t>
            </a:r>
            <a:r>
              <a:rPr lang="en-US" dirty="0" smtClean="0"/>
              <a:t> </a:t>
            </a:r>
            <a:r>
              <a:rPr lang="en-US" dirty="0" err="1" smtClean="0"/>
              <a:t>asociado</a:t>
            </a:r>
            <a:r>
              <a:rPr lang="en-US" dirty="0" smtClean="0"/>
              <a:t> con </a:t>
            </a:r>
            <a:r>
              <a:rPr lang="en-US" dirty="0" err="1" smtClean="0"/>
              <a:t>voltajes</a:t>
            </a:r>
            <a:r>
              <a:rPr lang="en-US" dirty="0" smtClean="0"/>
              <a:t> de </a:t>
            </a:r>
            <a:r>
              <a:rPr lang="en-US" dirty="0" err="1" smtClean="0"/>
              <a:t>distribución</a:t>
            </a:r>
            <a:r>
              <a:rPr lang="en-US" dirty="0" smtClean="0"/>
              <a:t> de hasta 26 kV.</a:t>
            </a:r>
          </a:p>
          <a:p>
            <a:pPr algn="just"/>
            <a:r>
              <a:rPr lang="en-US" dirty="0" smtClean="0"/>
              <a:t>Las </a:t>
            </a:r>
            <a:r>
              <a:rPr lang="en-US" dirty="0" err="1" smtClean="0"/>
              <a:t>consecuencias</a:t>
            </a:r>
            <a:r>
              <a:rPr lang="en-US" dirty="0" smtClean="0"/>
              <a:t> de </a:t>
            </a:r>
            <a:r>
              <a:rPr lang="en-US" dirty="0" err="1" smtClean="0"/>
              <a:t>estos</a:t>
            </a:r>
            <a:r>
              <a:rPr lang="en-US" dirty="0" smtClean="0"/>
              <a:t> </a:t>
            </a:r>
            <a:r>
              <a:rPr lang="en-US" dirty="0" err="1" smtClean="0"/>
              <a:t>encuentros</a:t>
            </a:r>
            <a:r>
              <a:rPr lang="en-US" dirty="0" smtClean="0"/>
              <a:t> son </a:t>
            </a:r>
            <a:r>
              <a:rPr lang="en-US" dirty="0" err="1" smtClean="0"/>
              <a:t>descargas</a:t>
            </a:r>
            <a:r>
              <a:rPr lang="en-US" dirty="0" smtClean="0"/>
              <a:t> </a:t>
            </a:r>
            <a:r>
              <a:rPr lang="en-US" dirty="0" err="1" smtClean="0"/>
              <a:t>disruptivas</a:t>
            </a:r>
            <a:r>
              <a:rPr lang="en-US" dirty="0" smtClean="0"/>
              <a:t> que </a:t>
            </a:r>
            <a:r>
              <a:rPr lang="en-US" dirty="0" err="1" smtClean="0"/>
              <a:t>provocan</a:t>
            </a:r>
            <a:r>
              <a:rPr lang="en-US" dirty="0" smtClean="0"/>
              <a:t> </a:t>
            </a:r>
            <a:r>
              <a:rPr lang="en-US" dirty="0" err="1" smtClean="0"/>
              <a:t>daños</a:t>
            </a:r>
            <a:r>
              <a:rPr lang="en-US" dirty="0" smtClean="0"/>
              <a:t> </a:t>
            </a:r>
            <a:r>
              <a:rPr lang="en-US" dirty="0" err="1" smtClean="0"/>
              <a:t>en</a:t>
            </a:r>
            <a:r>
              <a:rPr lang="en-US" dirty="0" smtClean="0"/>
              <a:t> el </a:t>
            </a:r>
            <a:r>
              <a:rPr lang="en-US" dirty="0" err="1" smtClean="0"/>
              <a:t>equipo</a:t>
            </a:r>
            <a:r>
              <a:rPr lang="en-US" dirty="0" smtClean="0"/>
              <a:t>. Se </a:t>
            </a:r>
            <a:r>
              <a:rPr lang="en-US" dirty="0" err="1" smtClean="0"/>
              <a:t>pueden</a:t>
            </a:r>
            <a:r>
              <a:rPr lang="en-US" dirty="0" smtClean="0"/>
              <a:t> </a:t>
            </a:r>
            <a:r>
              <a:rPr lang="en-US" dirty="0" err="1" smtClean="0"/>
              <a:t>utilizar</a:t>
            </a:r>
            <a:r>
              <a:rPr lang="en-US" dirty="0" smtClean="0"/>
              <a:t> las </a:t>
            </a:r>
            <a:r>
              <a:rPr lang="en-US" dirty="0" err="1" smtClean="0"/>
              <a:t>siguientes</a:t>
            </a:r>
            <a:r>
              <a:rPr lang="en-US" dirty="0" smtClean="0"/>
              <a:t> </a:t>
            </a:r>
            <a:r>
              <a:rPr lang="en-US" dirty="0" err="1" smtClean="0"/>
              <a:t>medidas</a:t>
            </a:r>
            <a:r>
              <a:rPr lang="en-US" dirty="0" smtClean="0"/>
              <a:t> para </a:t>
            </a:r>
            <a:r>
              <a:rPr lang="en-US" dirty="0" err="1" smtClean="0"/>
              <a:t>evitar</a:t>
            </a:r>
            <a:r>
              <a:rPr lang="en-US" dirty="0" smtClean="0"/>
              <a:t> </a:t>
            </a:r>
            <a:r>
              <a:rPr lang="en-US" dirty="0" err="1" smtClean="0"/>
              <a:t>los</a:t>
            </a:r>
            <a:r>
              <a:rPr lang="en-US" dirty="0" smtClean="0"/>
              <a:t> </a:t>
            </a:r>
            <a:r>
              <a:rPr lang="en-US" dirty="0" err="1" smtClean="0"/>
              <a:t>contactos</a:t>
            </a:r>
            <a:r>
              <a:rPr lang="en-US" dirty="0" smtClean="0"/>
              <a:t> con </a:t>
            </a:r>
            <a:r>
              <a:rPr lang="en-US" dirty="0" err="1" smtClean="0"/>
              <a:t>animales</a:t>
            </a:r>
            <a:r>
              <a:rPr lang="en-US" dirty="0" smtClean="0"/>
              <a:t>:</a:t>
            </a:r>
          </a:p>
          <a:p>
            <a:pPr marL="285750" indent="-285750" algn="just">
              <a:buFont typeface="Arial" panose="020B0604020202020204" pitchFamily="34" charset="0"/>
              <a:buChar char="•"/>
            </a:pPr>
            <a:r>
              <a:rPr lang="en-US" b="1" dirty="0" err="1" smtClean="0">
                <a:solidFill>
                  <a:srgbClr val="0070C0"/>
                </a:solidFill>
              </a:rPr>
              <a:t>Instalación</a:t>
            </a:r>
            <a:r>
              <a:rPr lang="en-US" b="1" dirty="0" smtClean="0">
                <a:solidFill>
                  <a:srgbClr val="0070C0"/>
                </a:solidFill>
              </a:rPr>
              <a:t> de </a:t>
            </a:r>
            <a:r>
              <a:rPr lang="en-US" b="1" dirty="0" err="1" smtClean="0">
                <a:solidFill>
                  <a:srgbClr val="0070C0"/>
                </a:solidFill>
              </a:rPr>
              <a:t>botas</a:t>
            </a:r>
            <a:r>
              <a:rPr lang="en-US" b="1" dirty="0" smtClean="0">
                <a:solidFill>
                  <a:srgbClr val="0070C0"/>
                </a:solidFill>
              </a:rPr>
              <a:t> de </a:t>
            </a:r>
            <a:r>
              <a:rPr lang="en-US" b="1" dirty="0" err="1" smtClean="0">
                <a:solidFill>
                  <a:srgbClr val="0070C0"/>
                </a:solidFill>
              </a:rPr>
              <a:t>goma</a:t>
            </a:r>
            <a:r>
              <a:rPr lang="en-US" b="1" dirty="0" smtClean="0">
                <a:solidFill>
                  <a:srgbClr val="0070C0"/>
                </a:solidFill>
              </a:rPr>
              <a:t>, </a:t>
            </a:r>
            <a:r>
              <a:rPr lang="en-US" b="1" dirty="0" err="1" smtClean="0">
                <a:solidFill>
                  <a:srgbClr val="0070C0"/>
                </a:solidFill>
              </a:rPr>
              <a:t>mangas</a:t>
            </a:r>
            <a:r>
              <a:rPr lang="en-US" b="1" dirty="0" smtClean="0">
                <a:solidFill>
                  <a:srgbClr val="0070C0"/>
                </a:solidFill>
              </a:rPr>
              <a:t>, etc. </a:t>
            </a:r>
            <a:r>
              <a:rPr lang="en-US" b="1" dirty="0" err="1" smtClean="0">
                <a:solidFill>
                  <a:srgbClr val="0070C0"/>
                </a:solidFill>
              </a:rPr>
              <a:t>sobre</a:t>
            </a:r>
            <a:r>
              <a:rPr lang="en-US" b="1" dirty="0" smtClean="0">
                <a:solidFill>
                  <a:srgbClr val="0070C0"/>
                </a:solidFill>
              </a:rPr>
              <a:t> </a:t>
            </a:r>
            <a:r>
              <a:rPr lang="en-US" b="1" dirty="0" err="1" smtClean="0">
                <a:solidFill>
                  <a:srgbClr val="0070C0"/>
                </a:solidFill>
              </a:rPr>
              <a:t>conectores</a:t>
            </a:r>
            <a:r>
              <a:rPr lang="en-US" b="1" dirty="0" smtClean="0">
                <a:solidFill>
                  <a:srgbClr val="0070C0"/>
                </a:solidFill>
              </a:rPr>
              <a:t> de bus</a:t>
            </a:r>
          </a:p>
          <a:p>
            <a:pPr marL="285750" indent="-285750" algn="just">
              <a:buFont typeface="Arial" panose="020B0604020202020204" pitchFamily="34" charset="0"/>
              <a:buChar char="•"/>
            </a:pPr>
            <a:r>
              <a:rPr lang="en-US" b="1" dirty="0" err="1" smtClean="0">
                <a:solidFill>
                  <a:srgbClr val="0070C0"/>
                </a:solidFill>
              </a:rPr>
              <a:t>Aislamiento</a:t>
            </a:r>
            <a:r>
              <a:rPr lang="en-US" b="1" dirty="0" smtClean="0">
                <a:solidFill>
                  <a:srgbClr val="0070C0"/>
                </a:solidFill>
              </a:rPr>
              <a:t> de </a:t>
            </a:r>
            <a:r>
              <a:rPr lang="en-US" b="1" dirty="0" err="1" smtClean="0">
                <a:solidFill>
                  <a:srgbClr val="0070C0"/>
                </a:solidFill>
              </a:rPr>
              <a:t>conductores</a:t>
            </a:r>
            <a:r>
              <a:rPr lang="en-US" b="1" dirty="0" smtClean="0">
                <a:solidFill>
                  <a:srgbClr val="0070C0"/>
                </a:solidFill>
              </a:rPr>
              <a:t> </a:t>
            </a:r>
            <a:r>
              <a:rPr lang="en-US" b="1" dirty="0" err="1" smtClean="0">
                <a:solidFill>
                  <a:srgbClr val="0070C0"/>
                </a:solidFill>
              </a:rPr>
              <a:t>desnudos</a:t>
            </a:r>
            <a:r>
              <a:rPr lang="en-US" b="1" dirty="0" smtClean="0">
                <a:solidFill>
                  <a:srgbClr val="0070C0"/>
                </a:solidFill>
              </a:rPr>
              <a:t> con </a:t>
            </a:r>
            <a:r>
              <a:rPr lang="en-US" b="1" dirty="0" err="1" smtClean="0">
                <a:solidFill>
                  <a:srgbClr val="0070C0"/>
                </a:solidFill>
              </a:rPr>
              <a:t>cinta</a:t>
            </a:r>
            <a:r>
              <a:rPr lang="en-US" b="1" dirty="0" smtClean="0">
                <a:solidFill>
                  <a:srgbClr val="0070C0"/>
                </a:solidFill>
              </a:rPr>
              <a:t> </a:t>
            </a:r>
            <a:r>
              <a:rPr lang="en-US" b="1" dirty="0" err="1" smtClean="0">
                <a:solidFill>
                  <a:srgbClr val="0070C0"/>
                </a:solidFill>
              </a:rPr>
              <a:t>aislante</a:t>
            </a:r>
            <a:r>
              <a:rPr lang="en-US" b="1" dirty="0" smtClean="0">
                <a:solidFill>
                  <a:srgbClr val="0070C0"/>
                </a:solidFill>
              </a:rPr>
              <a:t>, </a:t>
            </a:r>
            <a:r>
              <a:rPr lang="en-US" b="1" dirty="0" err="1" smtClean="0">
                <a:solidFill>
                  <a:srgbClr val="0070C0"/>
                </a:solidFill>
              </a:rPr>
              <a:t>conductos</a:t>
            </a:r>
            <a:endParaRPr lang="en-US" b="1" dirty="0" smtClean="0">
              <a:solidFill>
                <a:srgbClr val="0070C0"/>
              </a:solidFill>
            </a:endParaRPr>
          </a:p>
          <a:p>
            <a:pPr marL="285750" indent="-285750" algn="just">
              <a:buFont typeface="Arial" panose="020B0604020202020204" pitchFamily="34" charset="0"/>
              <a:buChar char="•"/>
            </a:pPr>
            <a:r>
              <a:rPr lang="en-US" b="1" dirty="0" err="1" smtClean="0">
                <a:solidFill>
                  <a:srgbClr val="0070C0"/>
                </a:solidFill>
              </a:rPr>
              <a:t>Aplicación</a:t>
            </a:r>
            <a:r>
              <a:rPr lang="en-US" b="1" dirty="0" smtClean="0">
                <a:solidFill>
                  <a:srgbClr val="0070C0"/>
                </a:solidFill>
              </a:rPr>
              <a:t> de </a:t>
            </a:r>
            <a:r>
              <a:rPr lang="en-US" b="1" dirty="0" err="1" smtClean="0">
                <a:solidFill>
                  <a:srgbClr val="0070C0"/>
                </a:solidFill>
              </a:rPr>
              <a:t>pintura</a:t>
            </a:r>
            <a:r>
              <a:rPr lang="en-US" b="1" dirty="0" smtClean="0">
                <a:solidFill>
                  <a:srgbClr val="0070C0"/>
                </a:solidFill>
              </a:rPr>
              <a:t> </a:t>
            </a:r>
            <a:r>
              <a:rPr lang="en-US" b="1" dirty="0" err="1" smtClean="0">
                <a:solidFill>
                  <a:srgbClr val="0070C0"/>
                </a:solidFill>
              </a:rPr>
              <a:t>aislante</a:t>
            </a:r>
            <a:r>
              <a:rPr lang="en-US" b="1" dirty="0" smtClean="0">
                <a:solidFill>
                  <a:srgbClr val="0070C0"/>
                </a:solidFill>
              </a:rPr>
              <a:t> </a:t>
            </a:r>
            <a:r>
              <a:rPr lang="en-US" b="1" dirty="0" err="1" smtClean="0">
                <a:solidFill>
                  <a:srgbClr val="0070C0"/>
                </a:solidFill>
              </a:rPr>
              <a:t>sobre</a:t>
            </a:r>
            <a:r>
              <a:rPr lang="en-US" b="1" dirty="0" smtClean="0">
                <a:solidFill>
                  <a:srgbClr val="0070C0"/>
                </a:solidFill>
              </a:rPr>
              <a:t> superficies </a:t>
            </a:r>
            <a:r>
              <a:rPr lang="en-US" b="1" dirty="0" err="1" smtClean="0">
                <a:solidFill>
                  <a:srgbClr val="0070C0"/>
                </a:solidFill>
              </a:rPr>
              <a:t>metálicas</a:t>
            </a:r>
            <a:r>
              <a:rPr lang="en-US" b="1" dirty="0" smtClean="0">
                <a:solidFill>
                  <a:srgbClr val="0070C0"/>
                </a:solidFill>
              </a:rPr>
              <a:t>: </a:t>
            </a:r>
            <a:r>
              <a:rPr lang="en-US" b="1" dirty="0" err="1" smtClean="0">
                <a:solidFill>
                  <a:srgbClr val="0070C0"/>
                </a:solidFill>
              </a:rPr>
              <a:t>tanque</a:t>
            </a:r>
            <a:r>
              <a:rPr lang="en-US" b="1" dirty="0" smtClean="0">
                <a:solidFill>
                  <a:srgbClr val="0070C0"/>
                </a:solidFill>
              </a:rPr>
              <a:t> del </a:t>
            </a:r>
            <a:r>
              <a:rPr lang="en-US" b="1" dirty="0" err="1" smtClean="0">
                <a:solidFill>
                  <a:srgbClr val="0070C0"/>
                </a:solidFill>
              </a:rPr>
              <a:t>transformador</a:t>
            </a:r>
            <a:r>
              <a:rPr lang="en-US" b="1" dirty="0" smtClean="0">
                <a:solidFill>
                  <a:srgbClr val="0070C0"/>
                </a:solidFill>
              </a:rPr>
              <a:t>, etc.</a:t>
            </a:r>
          </a:p>
          <a:p>
            <a:pPr algn="just"/>
            <a:r>
              <a:rPr lang="en-US" dirty="0" smtClean="0"/>
              <a:t>Un </a:t>
            </a:r>
            <a:r>
              <a:rPr lang="en-US" dirty="0" err="1" smtClean="0"/>
              <a:t>ejemplo</a:t>
            </a:r>
            <a:r>
              <a:rPr lang="en-US" dirty="0" smtClean="0"/>
              <a:t> de </a:t>
            </a:r>
            <a:r>
              <a:rPr lang="en-US" dirty="0" err="1" smtClean="0"/>
              <a:t>implementación</a:t>
            </a:r>
            <a:r>
              <a:rPr lang="en-US" dirty="0" smtClean="0"/>
              <a:t> de </a:t>
            </a:r>
            <a:r>
              <a:rPr lang="en-US" dirty="0" err="1" smtClean="0"/>
              <a:t>estas</a:t>
            </a:r>
            <a:r>
              <a:rPr lang="en-US" dirty="0" smtClean="0"/>
              <a:t> </a:t>
            </a:r>
            <a:r>
              <a:rPr lang="en-US" dirty="0" err="1" smtClean="0"/>
              <a:t>medidas</a:t>
            </a:r>
            <a:r>
              <a:rPr lang="en-US" dirty="0" smtClean="0"/>
              <a:t> se </a:t>
            </a:r>
            <a:r>
              <a:rPr lang="en-US" dirty="0" err="1" smtClean="0"/>
              <a:t>muestra</a:t>
            </a:r>
            <a:r>
              <a:rPr lang="en-US" dirty="0" smtClean="0"/>
              <a:t> </a:t>
            </a:r>
            <a:r>
              <a:rPr lang="en-US" dirty="0" err="1" smtClean="0"/>
              <a:t>en</a:t>
            </a:r>
            <a:r>
              <a:rPr lang="en-US" dirty="0" smtClean="0"/>
              <a:t> la Fig. 17.</a:t>
            </a:r>
            <a:endParaRPr lang="en-US" dirty="0"/>
          </a:p>
        </p:txBody>
      </p:sp>
      <p:pic>
        <p:nvPicPr>
          <p:cNvPr id="3" name="Imagen 2"/>
          <p:cNvPicPr>
            <a:picLocks noChangeAspect="1"/>
          </p:cNvPicPr>
          <p:nvPr/>
        </p:nvPicPr>
        <p:blipFill>
          <a:blip r:embed="rId3"/>
          <a:stretch>
            <a:fillRect/>
          </a:stretch>
        </p:blipFill>
        <p:spPr>
          <a:xfrm>
            <a:off x="7956467" y="510639"/>
            <a:ext cx="3883231" cy="5184569"/>
          </a:xfrm>
          <a:prstGeom prst="rect">
            <a:avLst/>
          </a:prstGeom>
        </p:spPr>
      </p:pic>
      <p:sp>
        <p:nvSpPr>
          <p:cNvPr id="4" name="Rectángulo 3"/>
          <p:cNvSpPr/>
          <p:nvPr/>
        </p:nvSpPr>
        <p:spPr>
          <a:xfrm>
            <a:off x="7766462" y="5695208"/>
            <a:ext cx="4215740" cy="646331"/>
          </a:xfrm>
          <a:prstGeom prst="rect">
            <a:avLst/>
          </a:prstGeom>
        </p:spPr>
        <p:txBody>
          <a:bodyPr wrap="square">
            <a:spAutoFit/>
          </a:bodyPr>
          <a:lstStyle/>
          <a:p>
            <a:pPr algn="ctr"/>
            <a:r>
              <a:rPr lang="en-US" b="1" dirty="0" smtClean="0"/>
              <a:t>Fig. 17. </a:t>
            </a:r>
            <a:r>
              <a:rPr lang="en-US" b="1" dirty="0" err="1" smtClean="0"/>
              <a:t>Transformador</a:t>
            </a:r>
            <a:r>
              <a:rPr lang="en-US" b="1" dirty="0" smtClean="0"/>
              <a:t> 13/4 kV 13 kV Bushings y </a:t>
            </a:r>
            <a:r>
              <a:rPr lang="en-US" b="1" dirty="0" err="1" smtClean="0"/>
              <a:t>pararrayos</a:t>
            </a:r>
            <a:r>
              <a:rPr lang="en-US" b="1" dirty="0" smtClean="0"/>
              <a:t> con </a:t>
            </a:r>
            <a:r>
              <a:rPr lang="en-US" b="1" dirty="0" err="1" smtClean="0"/>
              <a:t>botas</a:t>
            </a:r>
            <a:r>
              <a:rPr lang="en-US" b="1" dirty="0" smtClean="0"/>
              <a:t> de </a:t>
            </a:r>
            <a:r>
              <a:rPr lang="en-US" b="1" dirty="0" err="1" smtClean="0"/>
              <a:t>goma</a:t>
            </a:r>
            <a:endParaRPr lang="en-US" b="1" dirty="0" smtClean="0"/>
          </a:p>
        </p:txBody>
      </p:sp>
    </p:spTree>
    <p:extLst>
      <p:ext uri="{BB962C8B-B14F-4D97-AF65-F5344CB8AC3E}">
        <p14:creationId xmlns:p14="http://schemas.microsoft.com/office/powerpoint/2010/main" val="4548519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3" y="223852"/>
            <a:ext cx="11701155" cy="5355312"/>
          </a:xfrm>
          <a:prstGeom prst="rect">
            <a:avLst/>
          </a:prstGeom>
        </p:spPr>
        <p:txBody>
          <a:bodyPr wrap="square">
            <a:spAutoFit/>
          </a:bodyPr>
          <a:lstStyle/>
          <a:p>
            <a:pPr algn="just"/>
            <a:r>
              <a:rPr lang="en-US" sz="3600" b="1" dirty="0" err="1" smtClean="0"/>
              <a:t>Conclusión</a:t>
            </a:r>
            <a:endParaRPr lang="en-US" sz="3600" b="1" dirty="0" smtClean="0"/>
          </a:p>
          <a:p>
            <a:pPr algn="just"/>
            <a:endParaRPr lang="en-US" dirty="0" smtClean="0"/>
          </a:p>
          <a:p>
            <a:pPr algn="just"/>
            <a:r>
              <a:rPr lang="en-US" dirty="0" err="1" smtClean="0"/>
              <a:t>Esta</a:t>
            </a:r>
            <a:r>
              <a:rPr lang="en-US" dirty="0" smtClean="0"/>
              <a:t> parte del </a:t>
            </a:r>
            <a:r>
              <a:rPr lang="en-US" dirty="0" err="1" smtClean="0"/>
              <a:t>curso</a:t>
            </a:r>
            <a:r>
              <a:rPr lang="en-US" dirty="0" smtClean="0"/>
              <a:t> </a:t>
            </a:r>
            <a:r>
              <a:rPr lang="en-US" dirty="0" err="1" smtClean="0"/>
              <a:t>proporcionó</a:t>
            </a:r>
            <a:r>
              <a:rPr lang="en-US" dirty="0" smtClean="0"/>
              <a:t> </a:t>
            </a:r>
            <a:r>
              <a:rPr lang="en-US" dirty="0" err="1" smtClean="0"/>
              <a:t>una</a:t>
            </a:r>
            <a:r>
              <a:rPr lang="en-US" dirty="0" smtClean="0"/>
              <a:t> </a:t>
            </a:r>
            <a:r>
              <a:rPr lang="en-US" dirty="0" err="1" smtClean="0"/>
              <a:t>descripción</a:t>
            </a:r>
            <a:r>
              <a:rPr lang="en-US" dirty="0" smtClean="0"/>
              <a:t> general de </a:t>
            </a:r>
            <a:r>
              <a:rPr lang="en-US" dirty="0" err="1" smtClean="0"/>
              <a:t>los</a:t>
            </a:r>
            <a:r>
              <a:rPr lang="en-US" dirty="0" smtClean="0"/>
              <a:t> </a:t>
            </a:r>
            <a:r>
              <a:rPr lang="en-US" dirty="0" err="1" smtClean="0"/>
              <a:t>aspectos</a:t>
            </a:r>
            <a:r>
              <a:rPr lang="en-US" dirty="0" smtClean="0"/>
              <a:t> de la </a:t>
            </a:r>
            <a:r>
              <a:rPr lang="en-US" dirty="0" err="1" smtClean="0"/>
              <a:t>ingeniería</a:t>
            </a:r>
            <a:r>
              <a:rPr lang="en-US" dirty="0" smtClean="0"/>
              <a:t> de </a:t>
            </a:r>
            <a:r>
              <a:rPr lang="en-US" dirty="0" err="1" smtClean="0"/>
              <a:t>subestaciones</a:t>
            </a:r>
            <a:r>
              <a:rPr lang="en-US" dirty="0" smtClean="0"/>
              <a:t> </a:t>
            </a:r>
            <a:r>
              <a:rPr lang="en-US" dirty="0" err="1" smtClean="0"/>
              <a:t>modernas</a:t>
            </a:r>
            <a:r>
              <a:rPr lang="en-US" dirty="0" smtClean="0"/>
              <a:t>, </a:t>
            </a:r>
            <a:r>
              <a:rPr lang="en-US" dirty="0" err="1" smtClean="0"/>
              <a:t>concentrándose</a:t>
            </a:r>
            <a:r>
              <a:rPr lang="en-US" dirty="0" smtClean="0"/>
              <a:t> </a:t>
            </a:r>
            <a:r>
              <a:rPr lang="en-US" dirty="0" err="1" smtClean="0"/>
              <a:t>en</a:t>
            </a:r>
            <a:r>
              <a:rPr lang="en-US" dirty="0" smtClean="0"/>
              <a:t> </a:t>
            </a:r>
            <a:r>
              <a:rPr lang="en-US" dirty="0" err="1" smtClean="0"/>
              <a:t>una</a:t>
            </a:r>
            <a:r>
              <a:rPr lang="en-US" dirty="0" smtClean="0"/>
              <a:t> </a:t>
            </a:r>
            <a:r>
              <a:rPr lang="en-US" dirty="0" err="1" smtClean="0"/>
              <a:t>descripción</a:t>
            </a:r>
            <a:r>
              <a:rPr lang="en-US" dirty="0" smtClean="0"/>
              <a:t> </a:t>
            </a:r>
            <a:r>
              <a:rPr lang="en-US" dirty="0" err="1" smtClean="0"/>
              <a:t>detallada</a:t>
            </a:r>
            <a:r>
              <a:rPr lang="en-US" dirty="0" smtClean="0"/>
              <a:t> de </a:t>
            </a:r>
            <a:r>
              <a:rPr lang="en-US" dirty="0" err="1" smtClean="0"/>
              <a:t>los</a:t>
            </a:r>
            <a:r>
              <a:rPr lang="en-US" dirty="0" smtClean="0"/>
              <a:t> </a:t>
            </a:r>
            <a:r>
              <a:rPr lang="en-US" dirty="0" err="1" smtClean="0"/>
              <a:t>problemas</a:t>
            </a:r>
            <a:r>
              <a:rPr lang="en-US" dirty="0" smtClean="0"/>
              <a:t> </a:t>
            </a:r>
            <a:r>
              <a:rPr lang="en-US" dirty="0" err="1" smtClean="0"/>
              <a:t>típicos</a:t>
            </a:r>
            <a:r>
              <a:rPr lang="en-US" dirty="0" smtClean="0"/>
              <a:t> y </a:t>
            </a:r>
            <a:r>
              <a:rPr lang="en-US" dirty="0" err="1" smtClean="0"/>
              <a:t>sus</a:t>
            </a:r>
            <a:r>
              <a:rPr lang="en-US" dirty="0" smtClean="0"/>
              <a:t> </a:t>
            </a:r>
            <a:r>
              <a:rPr lang="en-US" dirty="0" err="1" smtClean="0"/>
              <a:t>posibles</a:t>
            </a:r>
            <a:r>
              <a:rPr lang="en-US" dirty="0" smtClean="0"/>
              <a:t> </a:t>
            </a:r>
            <a:r>
              <a:rPr lang="en-US" dirty="0" err="1" smtClean="0"/>
              <a:t>opciones</a:t>
            </a:r>
            <a:r>
              <a:rPr lang="en-US" dirty="0" smtClean="0"/>
              <a:t> de </a:t>
            </a:r>
            <a:r>
              <a:rPr lang="en-US" dirty="0" err="1" smtClean="0"/>
              <a:t>resolución</a:t>
            </a:r>
            <a:r>
              <a:rPr lang="en-US" dirty="0" smtClean="0"/>
              <a:t> para </a:t>
            </a:r>
            <a:r>
              <a:rPr lang="en-US" dirty="0" err="1" smtClean="0"/>
              <a:t>permitirle</a:t>
            </a:r>
            <a:r>
              <a:rPr lang="en-US" dirty="0" smtClean="0"/>
              <a:t>:</a:t>
            </a:r>
          </a:p>
          <a:p>
            <a:pPr algn="just"/>
            <a:endParaRPr lang="en-US" dirty="0" smtClean="0"/>
          </a:p>
          <a:p>
            <a:pPr marL="742950" lvl="1" indent="-285750" algn="just">
              <a:buFont typeface="Wingdings" panose="05000000000000000000" pitchFamily="2" charset="2"/>
              <a:buChar char="q"/>
            </a:pPr>
            <a:r>
              <a:rPr lang="en-US" b="1" dirty="0" err="1" smtClean="0">
                <a:solidFill>
                  <a:srgbClr val="0070C0"/>
                </a:solidFill>
              </a:rPr>
              <a:t>Analizar</a:t>
            </a:r>
            <a:r>
              <a:rPr lang="en-US" b="1" dirty="0" smtClean="0">
                <a:solidFill>
                  <a:srgbClr val="0070C0"/>
                </a:solidFill>
              </a:rPr>
              <a:t> la </a:t>
            </a:r>
            <a:r>
              <a:rPr lang="en-US" b="1" dirty="0" err="1" smtClean="0">
                <a:solidFill>
                  <a:srgbClr val="0070C0"/>
                </a:solidFill>
              </a:rPr>
              <a:t>confiabilidad</a:t>
            </a:r>
            <a:r>
              <a:rPr lang="en-US" b="1" dirty="0" smtClean="0">
                <a:solidFill>
                  <a:srgbClr val="0070C0"/>
                </a:solidFill>
              </a:rPr>
              <a:t> de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sistemas</a:t>
            </a:r>
            <a:r>
              <a:rPr lang="en-US" b="1" dirty="0" smtClean="0">
                <a:solidFill>
                  <a:srgbClr val="0070C0"/>
                </a:solidFill>
              </a:rPr>
              <a:t> de </a:t>
            </a:r>
            <a:r>
              <a:rPr lang="en-US" b="1" dirty="0" err="1" smtClean="0">
                <a:solidFill>
                  <a:srgbClr val="0070C0"/>
                </a:solidFill>
              </a:rPr>
              <a:t>suministro</a:t>
            </a:r>
            <a:r>
              <a:rPr lang="en-US" b="1" dirty="0" smtClean="0">
                <a:solidFill>
                  <a:srgbClr val="0070C0"/>
                </a:solidFill>
              </a:rPr>
              <a:t> de </a:t>
            </a:r>
            <a:r>
              <a:rPr lang="en-US" b="1" dirty="0" err="1" smtClean="0">
                <a:solidFill>
                  <a:srgbClr val="0070C0"/>
                </a:solidFill>
              </a:rPr>
              <a:t>energía</a:t>
            </a:r>
            <a:r>
              <a:rPr lang="en-US" b="1" dirty="0" smtClean="0">
                <a:solidFill>
                  <a:srgbClr val="0070C0"/>
                </a:solidFill>
              </a:rPr>
              <a:t>.</a:t>
            </a:r>
          </a:p>
          <a:p>
            <a:pPr marL="742950" lvl="1" indent="-285750" algn="just">
              <a:buFont typeface="Wingdings" panose="05000000000000000000" pitchFamily="2" charset="2"/>
              <a:buChar char="q"/>
            </a:pPr>
            <a:r>
              <a:rPr lang="en-US" b="1" dirty="0" err="1" smtClean="0">
                <a:solidFill>
                  <a:srgbClr val="0070C0"/>
                </a:solidFill>
              </a:rPr>
              <a:t>Describir</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sistemas</a:t>
            </a:r>
            <a:r>
              <a:rPr lang="en-US" b="1" dirty="0" smtClean="0">
                <a:solidFill>
                  <a:srgbClr val="0070C0"/>
                </a:solidFill>
              </a:rPr>
              <a:t> </a:t>
            </a:r>
            <a:r>
              <a:rPr lang="en-US" b="1" dirty="0" err="1" smtClean="0">
                <a:solidFill>
                  <a:srgbClr val="0070C0"/>
                </a:solidFill>
              </a:rPr>
              <a:t>típicos</a:t>
            </a:r>
            <a:r>
              <a:rPr lang="en-US" b="1" dirty="0" smtClean="0">
                <a:solidFill>
                  <a:srgbClr val="0070C0"/>
                </a:solidFill>
              </a:rPr>
              <a:t> de </a:t>
            </a:r>
            <a:r>
              <a:rPr lang="en-US" b="1" dirty="0" err="1" smtClean="0">
                <a:solidFill>
                  <a:srgbClr val="0070C0"/>
                </a:solidFill>
              </a:rPr>
              <a:t>conmutación</a:t>
            </a:r>
            <a:r>
              <a:rPr lang="en-US" b="1" dirty="0" smtClean="0">
                <a:solidFill>
                  <a:srgbClr val="0070C0"/>
                </a:solidFill>
              </a:rPr>
              <a:t> de </a:t>
            </a:r>
            <a:r>
              <a:rPr lang="en-US" b="1" dirty="0" err="1" smtClean="0">
                <a:solidFill>
                  <a:srgbClr val="0070C0"/>
                </a:solidFill>
              </a:rPr>
              <a:t>subestaciones</a:t>
            </a:r>
            <a:r>
              <a:rPr lang="en-US" b="1" dirty="0" smtClean="0">
                <a:solidFill>
                  <a:srgbClr val="0070C0"/>
                </a:solidFill>
              </a:rPr>
              <a:t>, </a:t>
            </a:r>
            <a:r>
              <a:rPr lang="en-US" b="1" dirty="0" err="1" smtClean="0">
                <a:solidFill>
                  <a:srgbClr val="0070C0"/>
                </a:solidFill>
              </a:rPr>
              <a:t>sus</a:t>
            </a:r>
            <a:r>
              <a:rPr lang="en-US" b="1" dirty="0" smtClean="0">
                <a:solidFill>
                  <a:srgbClr val="0070C0"/>
                </a:solidFill>
              </a:rPr>
              <a:t> </a:t>
            </a:r>
            <a:r>
              <a:rPr lang="en-US" b="1" dirty="0" err="1" smtClean="0">
                <a:solidFill>
                  <a:srgbClr val="0070C0"/>
                </a:solidFill>
              </a:rPr>
              <a:t>ventajas</a:t>
            </a:r>
            <a:r>
              <a:rPr lang="en-US" b="1" dirty="0" smtClean="0">
                <a:solidFill>
                  <a:srgbClr val="0070C0"/>
                </a:solidFill>
              </a:rPr>
              <a:t> y </a:t>
            </a:r>
            <a:r>
              <a:rPr lang="en-US" b="1" dirty="0" err="1" smtClean="0">
                <a:solidFill>
                  <a:srgbClr val="0070C0"/>
                </a:solidFill>
              </a:rPr>
              <a:t>desventajas</a:t>
            </a:r>
            <a:r>
              <a:rPr lang="en-US" b="1" dirty="0" smtClean="0">
                <a:solidFill>
                  <a:srgbClr val="0070C0"/>
                </a:solidFill>
              </a:rPr>
              <a:t>.</a:t>
            </a:r>
          </a:p>
          <a:p>
            <a:pPr marL="742950" lvl="1" indent="-285750" algn="just">
              <a:buFont typeface="Wingdings" panose="05000000000000000000" pitchFamily="2" charset="2"/>
              <a:buChar char="q"/>
            </a:pPr>
            <a:r>
              <a:rPr lang="en-US" b="1" dirty="0" err="1" smtClean="0">
                <a:solidFill>
                  <a:srgbClr val="0070C0"/>
                </a:solidFill>
              </a:rPr>
              <a:t>Comprender</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conceptos</a:t>
            </a:r>
            <a:r>
              <a:rPr lang="en-US" b="1" dirty="0" smtClean="0">
                <a:solidFill>
                  <a:srgbClr val="0070C0"/>
                </a:solidFill>
              </a:rPr>
              <a:t> </a:t>
            </a:r>
            <a:r>
              <a:rPr lang="en-US" b="1" dirty="0" err="1" smtClean="0">
                <a:solidFill>
                  <a:srgbClr val="0070C0"/>
                </a:solidFill>
              </a:rPr>
              <a:t>básicos</a:t>
            </a:r>
            <a:r>
              <a:rPr lang="en-US" b="1" dirty="0" smtClean="0">
                <a:solidFill>
                  <a:srgbClr val="0070C0"/>
                </a:solidFill>
              </a:rPr>
              <a:t> de la </a:t>
            </a:r>
            <a:r>
              <a:rPr lang="en-US" b="1" dirty="0" err="1" smtClean="0">
                <a:solidFill>
                  <a:srgbClr val="0070C0"/>
                </a:solidFill>
              </a:rPr>
              <a:t>coordinación</a:t>
            </a:r>
            <a:r>
              <a:rPr lang="en-US" b="1" dirty="0" smtClean="0">
                <a:solidFill>
                  <a:srgbClr val="0070C0"/>
                </a:solidFill>
              </a:rPr>
              <a:t> del </a:t>
            </a:r>
            <a:r>
              <a:rPr lang="en-US" b="1" dirty="0" err="1" smtClean="0">
                <a:solidFill>
                  <a:srgbClr val="0070C0"/>
                </a:solidFill>
              </a:rPr>
              <a:t>aislamiento</a:t>
            </a:r>
            <a:r>
              <a:rPr lang="en-US" b="1" dirty="0" smtClean="0">
                <a:solidFill>
                  <a:srgbClr val="0070C0"/>
                </a:solidFill>
              </a:rPr>
              <a:t>.</a:t>
            </a:r>
          </a:p>
          <a:p>
            <a:pPr marL="742950" lvl="1" indent="-285750" algn="just">
              <a:buFont typeface="Wingdings" panose="05000000000000000000" pitchFamily="2" charset="2"/>
              <a:buChar char="q"/>
            </a:pPr>
            <a:r>
              <a:rPr lang="en-US" b="1" dirty="0" err="1" smtClean="0">
                <a:solidFill>
                  <a:srgbClr val="0070C0"/>
                </a:solidFill>
              </a:rPr>
              <a:t>Comprender</a:t>
            </a:r>
            <a:r>
              <a:rPr lang="en-US" b="1" dirty="0" smtClean="0">
                <a:solidFill>
                  <a:srgbClr val="0070C0"/>
                </a:solidFill>
              </a:rPr>
              <a:t> </a:t>
            </a:r>
            <a:r>
              <a:rPr lang="en-US" b="1" dirty="0" err="1" smtClean="0">
                <a:solidFill>
                  <a:srgbClr val="0070C0"/>
                </a:solidFill>
              </a:rPr>
              <a:t>claramente</a:t>
            </a:r>
            <a:r>
              <a:rPr lang="en-US" b="1" dirty="0" smtClean="0">
                <a:solidFill>
                  <a:srgbClr val="0070C0"/>
                </a:solidFill>
              </a:rPr>
              <a:t> la </a:t>
            </a:r>
            <a:r>
              <a:rPr lang="en-US" b="1" dirty="0" err="1" smtClean="0">
                <a:solidFill>
                  <a:srgbClr val="0070C0"/>
                </a:solidFill>
              </a:rPr>
              <a:t>importancia</a:t>
            </a:r>
            <a:r>
              <a:rPr lang="en-US" b="1" dirty="0" smtClean="0">
                <a:solidFill>
                  <a:srgbClr val="0070C0"/>
                </a:solidFill>
              </a:rPr>
              <a:t> de la </a:t>
            </a:r>
            <a:r>
              <a:rPr lang="en-US" b="1" dirty="0" err="1" smtClean="0">
                <a:solidFill>
                  <a:srgbClr val="0070C0"/>
                </a:solidFill>
              </a:rPr>
              <a:t>seguridad</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el </a:t>
            </a:r>
            <a:r>
              <a:rPr lang="en-US" b="1" dirty="0" err="1" smtClean="0">
                <a:solidFill>
                  <a:srgbClr val="0070C0"/>
                </a:solidFill>
              </a:rPr>
              <a:t>diseño</a:t>
            </a:r>
            <a:r>
              <a:rPr lang="en-US" b="1" dirty="0" smtClean="0">
                <a:solidFill>
                  <a:srgbClr val="0070C0"/>
                </a:solidFill>
              </a:rPr>
              <a:t> y la </a:t>
            </a:r>
            <a:r>
              <a:rPr lang="en-US" b="1" dirty="0" err="1" smtClean="0">
                <a:solidFill>
                  <a:srgbClr val="0070C0"/>
                </a:solidFill>
              </a:rPr>
              <a:t>ingeniería</a:t>
            </a:r>
            <a:r>
              <a:rPr lang="en-US" b="1" dirty="0" smtClean="0">
                <a:solidFill>
                  <a:srgbClr val="0070C0"/>
                </a:solidFill>
              </a:rPr>
              <a:t> de </a:t>
            </a:r>
            <a:r>
              <a:rPr lang="en-US" b="1" dirty="0" err="1" smtClean="0">
                <a:solidFill>
                  <a:srgbClr val="0070C0"/>
                </a:solidFill>
              </a:rPr>
              <a:t>subestaciones</a:t>
            </a:r>
            <a:endParaRPr lang="en-US" b="1" dirty="0" smtClean="0">
              <a:solidFill>
                <a:srgbClr val="0070C0"/>
              </a:solidFill>
            </a:endParaRPr>
          </a:p>
          <a:p>
            <a:pPr marL="742950" lvl="1" indent="-285750" algn="just">
              <a:buFont typeface="Wingdings" panose="05000000000000000000" pitchFamily="2" charset="2"/>
              <a:buChar char="q"/>
            </a:pPr>
            <a:r>
              <a:rPr lang="en-US" b="1" dirty="0" err="1" smtClean="0">
                <a:solidFill>
                  <a:srgbClr val="0070C0"/>
                </a:solidFill>
              </a:rPr>
              <a:t>Listar</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medios</a:t>
            </a:r>
            <a:r>
              <a:rPr lang="en-US" b="1" dirty="0" smtClean="0">
                <a:solidFill>
                  <a:srgbClr val="0070C0"/>
                </a:solidFill>
              </a:rPr>
              <a:t> de </a:t>
            </a:r>
            <a:r>
              <a:rPr lang="en-US" b="1" dirty="0" err="1" smtClean="0">
                <a:solidFill>
                  <a:srgbClr val="0070C0"/>
                </a:solidFill>
              </a:rPr>
              <a:t>protección</a:t>
            </a:r>
            <a:r>
              <a:rPr lang="en-US" b="1" dirty="0" smtClean="0">
                <a:solidFill>
                  <a:srgbClr val="0070C0"/>
                </a:solidFill>
              </a:rPr>
              <a:t> contra </a:t>
            </a:r>
            <a:r>
              <a:rPr lang="en-US" b="1" dirty="0" err="1" smtClean="0">
                <a:solidFill>
                  <a:srgbClr val="0070C0"/>
                </a:solidFill>
              </a:rPr>
              <a:t>incendios</a:t>
            </a:r>
            <a:r>
              <a:rPr lang="en-US" b="1" dirty="0" smtClean="0">
                <a:solidFill>
                  <a:srgbClr val="0070C0"/>
                </a:solidFill>
              </a:rPr>
              <a:t> de la </a:t>
            </a:r>
            <a:r>
              <a:rPr lang="en-US" b="1" dirty="0" err="1" smtClean="0">
                <a:solidFill>
                  <a:srgbClr val="0070C0"/>
                </a:solidFill>
              </a:rPr>
              <a:t>subestación</a:t>
            </a:r>
            <a:endParaRPr lang="en-US" b="1" dirty="0" smtClean="0">
              <a:solidFill>
                <a:srgbClr val="0070C0"/>
              </a:solidFill>
            </a:endParaRPr>
          </a:p>
          <a:p>
            <a:pPr marL="742950" lvl="1" indent="-285750" algn="just">
              <a:buFont typeface="Wingdings" panose="05000000000000000000" pitchFamily="2" charset="2"/>
              <a:buChar char="q"/>
            </a:pPr>
            <a:r>
              <a:rPr lang="en-US" b="1" dirty="0" err="1" smtClean="0">
                <a:solidFill>
                  <a:srgbClr val="0070C0"/>
                </a:solidFill>
              </a:rPr>
              <a:t>Describir</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pasos</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el </a:t>
            </a:r>
            <a:r>
              <a:rPr lang="en-US" b="1" dirty="0" err="1" smtClean="0">
                <a:solidFill>
                  <a:srgbClr val="0070C0"/>
                </a:solidFill>
              </a:rPr>
              <a:t>diseño</a:t>
            </a:r>
            <a:r>
              <a:rPr lang="en-US" b="1" dirty="0" smtClean="0">
                <a:solidFill>
                  <a:srgbClr val="0070C0"/>
                </a:solidFill>
              </a:rPr>
              <a:t> e </a:t>
            </a:r>
            <a:r>
              <a:rPr lang="en-US" b="1" dirty="0" err="1" smtClean="0">
                <a:solidFill>
                  <a:srgbClr val="0070C0"/>
                </a:solidFill>
              </a:rPr>
              <a:t>ingeniería</a:t>
            </a:r>
            <a:r>
              <a:rPr lang="en-US" b="1" dirty="0" smtClean="0">
                <a:solidFill>
                  <a:srgbClr val="0070C0"/>
                </a:solidFill>
              </a:rPr>
              <a:t> de </a:t>
            </a:r>
            <a:r>
              <a:rPr lang="en-US" b="1" dirty="0" err="1" smtClean="0">
                <a:solidFill>
                  <a:srgbClr val="0070C0"/>
                </a:solidFill>
              </a:rPr>
              <a:t>subestaciones</a:t>
            </a:r>
            <a:endParaRPr lang="en-US" b="1" dirty="0" smtClean="0">
              <a:solidFill>
                <a:srgbClr val="0070C0"/>
              </a:solidFill>
            </a:endParaRPr>
          </a:p>
          <a:p>
            <a:pPr marL="742950" lvl="1" indent="-285750" algn="just">
              <a:buFont typeface="Wingdings" panose="05000000000000000000" pitchFamily="2" charset="2"/>
              <a:buChar char="q"/>
            </a:pPr>
            <a:r>
              <a:rPr lang="en-US" b="1" dirty="0" err="1" smtClean="0">
                <a:solidFill>
                  <a:srgbClr val="0070C0"/>
                </a:solidFill>
              </a:rPr>
              <a:t>Seleccione</a:t>
            </a:r>
            <a:r>
              <a:rPr lang="en-US" b="1" dirty="0" smtClean="0">
                <a:solidFill>
                  <a:srgbClr val="0070C0"/>
                </a:solidFill>
              </a:rPr>
              <a:t> el </a:t>
            </a:r>
            <a:r>
              <a:rPr lang="en-US" b="1" dirty="0" err="1" smtClean="0">
                <a:solidFill>
                  <a:srgbClr val="0070C0"/>
                </a:solidFill>
              </a:rPr>
              <a:t>equipo</a:t>
            </a:r>
            <a:r>
              <a:rPr lang="en-US" b="1" dirty="0" smtClean="0">
                <a:solidFill>
                  <a:srgbClr val="0070C0"/>
                </a:solidFill>
              </a:rPr>
              <a:t> de la </a:t>
            </a:r>
            <a:r>
              <a:rPr lang="en-US" b="1" dirty="0" err="1" smtClean="0">
                <a:solidFill>
                  <a:srgbClr val="0070C0"/>
                </a:solidFill>
              </a:rPr>
              <a:t>subestación</a:t>
            </a:r>
            <a:endParaRPr lang="en-US" b="1" dirty="0" smtClean="0">
              <a:solidFill>
                <a:srgbClr val="0070C0"/>
              </a:solidFill>
            </a:endParaRPr>
          </a:p>
          <a:p>
            <a:pPr marL="742950" lvl="1" indent="-285750" algn="just">
              <a:buFont typeface="Wingdings" panose="05000000000000000000" pitchFamily="2" charset="2"/>
              <a:buChar char="q"/>
            </a:pPr>
            <a:r>
              <a:rPr lang="en-US" b="1" dirty="0" err="1" smtClean="0">
                <a:solidFill>
                  <a:srgbClr val="0070C0"/>
                </a:solidFill>
              </a:rPr>
              <a:t>Describir</a:t>
            </a:r>
            <a:r>
              <a:rPr lang="en-US" b="1" dirty="0" smtClean="0">
                <a:solidFill>
                  <a:srgbClr val="0070C0"/>
                </a:solidFill>
              </a:rPr>
              <a:t> </a:t>
            </a:r>
            <a:r>
              <a:rPr lang="en-US" b="1" dirty="0" err="1" smtClean="0">
                <a:solidFill>
                  <a:srgbClr val="0070C0"/>
                </a:solidFill>
              </a:rPr>
              <a:t>cómo</a:t>
            </a:r>
            <a:r>
              <a:rPr lang="en-US" b="1" dirty="0" smtClean="0">
                <a:solidFill>
                  <a:srgbClr val="0070C0"/>
                </a:solidFill>
              </a:rPr>
              <a:t> </a:t>
            </a:r>
            <a:r>
              <a:rPr lang="en-US" b="1" dirty="0" err="1" smtClean="0">
                <a:solidFill>
                  <a:srgbClr val="0070C0"/>
                </a:solidFill>
              </a:rPr>
              <a:t>mejorar</a:t>
            </a:r>
            <a:r>
              <a:rPr lang="en-US" b="1" dirty="0" smtClean="0">
                <a:solidFill>
                  <a:srgbClr val="0070C0"/>
                </a:solidFill>
              </a:rPr>
              <a:t> el </a:t>
            </a:r>
            <a:r>
              <a:rPr lang="en-US" b="1" dirty="0" err="1" smtClean="0">
                <a:solidFill>
                  <a:srgbClr val="0070C0"/>
                </a:solidFill>
              </a:rPr>
              <a:t>rendimiento</a:t>
            </a:r>
            <a:r>
              <a:rPr lang="en-US" b="1" dirty="0" smtClean="0">
                <a:solidFill>
                  <a:srgbClr val="0070C0"/>
                </a:solidFill>
              </a:rPr>
              <a:t> del </a:t>
            </a:r>
            <a:r>
              <a:rPr lang="en-US" b="1" dirty="0" err="1" smtClean="0">
                <a:solidFill>
                  <a:srgbClr val="0070C0"/>
                </a:solidFill>
              </a:rPr>
              <a:t>aislador</a:t>
            </a:r>
            <a:r>
              <a:rPr lang="en-US" b="1" dirty="0" smtClean="0">
                <a:solidFill>
                  <a:srgbClr val="0070C0"/>
                </a:solidFill>
              </a:rPr>
              <a:t> de la </a:t>
            </a:r>
            <a:r>
              <a:rPr lang="en-US" b="1" dirty="0" err="1" smtClean="0">
                <a:solidFill>
                  <a:srgbClr val="0070C0"/>
                </a:solidFill>
              </a:rPr>
              <a:t>subestación</a:t>
            </a:r>
            <a:endParaRPr lang="en-US" b="1" dirty="0" smtClean="0">
              <a:solidFill>
                <a:srgbClr val="0070C0"/>
              </a:solidFill>
            </a:endParaRPr>
          </a:p>
          <a:p>
            <a:pPr algn="just"/>
            <a:endParaRPr lang="en-US" dirty="0" smtClean="0"/>
          </a:p>
          <a:p>
            <a:pPr algn="just"/>
            <a:r>
              <a:rPr lang="en-US" dirty="0" err="1" smtClean="0"/>
              <a:t>Referencias</a:t>
            </a:r>
            <a:endParaRPr lang="en-US" dirty="0" smtClean="0"/>
          </a:p>
          <a:p>
            <a:pPr algn="just"/>
            <a:endParaRPr lang="en-US" b="1" dirty="0" smtClean="0"/>
          </a:p>
          <a:p>
            <a:pPr algn="just"/>
            <a:r>
              <a:rPr lang="en-US" b="1" dirty="0" smtClean="0"/>
              <a:t>1. </a:t>
            </a:r>
            <a:r>
              <a:rPr lang="en-US" b="1" dirty="0" err="1" smtClean="0"/>
              <a:t>Estándar</a:t>
            </a:r>
            <a:r>
              <a:rPr lang="en-US" b="1" dirty="0" smtClean="0"/>
              <a:t> IEEE C2 -2012. 2012 </a:t>
            </a:r>
            <a:r>
              <a:rPr lang="en-US" b="1" dirty="0" err="1" smtClean="0"/>
              <a:t>Código</a:t>
            </a:r>
            <a:r>
              <a:rPr lang="en-US" b="1" dirty="0" smtClean="0"/>
              <a:t> Nacional de </a:t>
            </a:r>
            <a:r>
              <a:rPr lang="en-US" b="1" dirty="0" err="1" smtClean="0"/>
              <a:t>Seguridad</a:t>
            </a:r>
            <a:r>
              <a:rPr lang="en-US" b="1" dirty="0" smtClean="0"/>
              <a:t> </a:t>
            </a:r>
            <a:r>
              <a:rPr lang="en-US" b="1" dirty="0" err="1" smtClean="0"/>
              <a:t>Eléctrica</a:t>
            </a:r>
            <a:r>
              <a:rPr lang="en-US" b="1" dirty="0" smtClean="0"/>
              <a:t>® (NESC®).</a:t>
            </a:r>
            <a:endParaRPr lang="en-US" b="1" dirty="0"/>
          </a:p>
        </p:txBody>
      </p:sp>
    </p:spTree>
    <p:extLst>
      <p:ext uri="{BB962C8B-B14F-4D97-AF65-F5344CB8AC3E}">
        <p14:creationId xmlns:p14="http://schemas.microsoft.com/office/powerpoint/2010/main" val="296241179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440</TotalTime>
  <Words>10967</Words>
  <Application>Microsoft Office PowerPoint</Application>
  <PresentationFormat>Panorámica</PresentationFormat>
  <Paragraphs>753</Paragraphs>
  <Slides>28</Slides>
  <Notes>26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28</vt:i4>
      </vt:variant>
    </vt:vector>
  </HeadingPairs>
  <TitlesOfParts>
    <vt:vector size="33" baseType="lpstr">
      <vt:lpstr>Arial</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85</cp:revision>
  <dcterms:created xsi:type="dcterms:W3CDTF">2023-01-26T15:33:06Z</dcterms:created>
  <dcterms:modified xsi:type="dcterms:W3CDTF">2023-01-26T22:53:43Z</dcterms:modified>
</cp:coreProperties>
</file>